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314" r:id="rId4"/>
    <p:sldId id="259" r:id="rId5"/>
    <p:sldId id="261" r:id="rId6"/>
    <p:sldId id="262" r:id="rId7"/>
    <p:sldId id="263" r:id="rId8"/>
    <p:sldId id="264" r:id="rId9"/>
    <p:sldId id="265" r:id="rId10"/>
    <p:sldId id="273" r:id="rId11"/>
    <p:sldId id="266" r:id="rId12"/>
    <p:sldId id="267" r:id="rId13"/>
    <p:sldId id="274" r:id="rId14"/>
    <p:sldId id="270" r:id="rId15"/>
    <p:sldId id="271" r:id="rId16"/>
    <p:sldId id="269" r:id="rId17"/>
    <p:sldId id="272" r:id="rId18"/>
    <p:sldId id="276" r:id="rId19"/>
    <p:sldId id="258" r:id="rId20"/>
    <p:sldId id="305" r:id="rId21"/>
    <p:sldId id="304" r:id="rId22"/>
    <p:sldId id="277" r:id="rId23"/>
    <p:sldId id="279" r:id="rId24"/>
    <p:sldId id="280" r:id="rId25"/>
    <p:sldId id="288" r:id="rId26"/>
    <p:sldId id="282" r:id="rId27"/>
    <p:sldId id="283" r:id="rId28"/>
    <p:sldId id="284" r:id="rId29"/>
    <p:sldId id="321" r:id="rId30"/>
    <p:sldId id="322" r:id="rId31"/>
    <p:sldId id="298" r:id="rId32"/>
    <p:sldId id="319" r:id="rId33"/>
    <p:sldId id="317" r:id="rId34"/>
    <p:sldId id="320" r:id="rId35"/>
    <p:sldId id="299" r:id="rId36"/>
    <p:sldId id="301" r:id="rId37"/>
    <p:sldId id="300" r:id="rId38"/>
    <p:sldId id="315" r:id="rId39"/>
    <p:sldId id="302" r:id="rId40"/>
    <p:sldId id="289" r:id="rId41"/>
    <p:sldId id="290" r:id="rId42"/>
    <p:sldId id="292" r:id="rId43"/>
    <p:sldId id="293" r:id="rId44"/>
    <p:sldId id="294" r:id="rId45"/>
    <p:sldId id="295" r:id="rId46"/>
    <p:sldId id="308" r:id="rId47"/>
    <p:sldId id="307" r:id="rId48"/>
    <p:sldId id="297" r:id="rId49"/>
    <p:sldId id="296" r:id="rId50"/>
    <p:sldId id="286" r:id="rId51"/>
    <p:sldId id="303" r:id="rId52"/>
    <p:sldId id="309" r:id="rId53"/>
    <p:sldId id="310" r:id="rId54"/>
    <p:sldId id="311" r:id="rId55"/>
    <p:sldId id="312" r:id="rId56"/>
    <p:sldId id="313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9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391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8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3150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99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96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2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2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4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1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6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6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8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3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F29566-858B-4540-B2FA-842B58BB31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6380" y="571502"/>
            <a:ext cx="6112568" cy="47542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92C862-71C2-E447-A2CC-87498710F68D}"/>
              </a:ext>
            </a:extLst>
          </p:cNvPr>
          <p:cNvSpPr txBox="1"/>
          <p:nvPr/>
        </p:nvSpPr>
        <p:spPr>
          <a:xfrm>
            <a:off x="4613414" y="5524498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a-IR" sz="4000" b="1">
                <a:latin typeface="Arial" panose="020B0604020202020204" pitchFamily="34" charset="0"/>
                <a:cs typeface="Arial" panose="020B0604020202020204" pitchFamily="34" charset="0"/>
              </a:rPr>
              <a:t>عزیز طاهری  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7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C07DDA-6CAD-AB44-A8D7-D8C923630BB4}"/>
              </a:ext>
            </a:extLst>
          </p:cNvPr>
          <p:cNvSpPr txBox="1"/>
          <p:nvPr/>
        </p:nvSpPr>
        <p:spPr>
          <a:xfrm>
            <a:off x="778566" y="1278448"/>
            <a:ext cx="11413434" cy="2075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علل تحریک ؟</a:t>
            </a:r>
            <a:endParaRPr lang="fa-IR" sz="36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درونی ، نامعلوم و یا تعارضی &gt;&gt;&gt;&gt; اضطراب</a:t>
            </a:r>
            <a:endParaRPr lang="en-GB" sz="36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شدید ، طولانی ، </a:t>
            </a:r>
            <a:r>
              <a:rPr lang="ar-SA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اختلال فانکشن </a:t>
            </a:r>
            <a:r>
              <a:rPr lang="fa-IR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،</a:t>
            </a:r>
            <a:r>
              <a:rPr lang="ar-SA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دیسترس &gt;&gt;&gt;&gt;&gt; اختلال اضطرابی</a:t>
            </a:r>
            <a:endParaRPr lang="en-US" sz="3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7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A05340-0EFD-C84C-98B2-D9BBC2FAE95D}"/>
              </a:ext>
            </a:extLst>
          </p:cNvPr>
          <p:cNvSpPr txBox="1"/>
          <p:nvPr/>
        </p:nvSpPr>
        <p:spPr>
          <a:xfrm>
            <a:off x="2078935" y="1076738"/>
            <a:ext cx="8241194" cy="416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لوکوس سرلئوس</a:t>
            </a:r>
            <a:endParaRPr lang="fa-IR" sz="36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با </a:t>
            </a:r>
            <a:endParaRPr lang="fa-IR" sz="36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سیستم سروتونین و </a:t>
            </a:r>
            <a:endParaRPr lang="fa-IR" sz="36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3600" b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نوراپی نفرین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سیستم گابا </a:t>
            </a:r>
            <a:endParaRPr lang="fa-IR" sz="36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ارتباط داره </a:t>
            </a:r>
            <a:endParaRPr lang="fa-IR" sz="36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11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266C5C-0916-8143-8303-2C9814FC8FE6}"/>
              </a:ext>
            </a:extLst>
          </p:cNvPr>
          <p:cNvSpPr txBox="1"/>
          <p:nvPr/>
        </p:nvSpPr>
        <p:spPr>
          <a:xfrm>
            <a:off x="3147392" y="1444796"/>
            <a:ext cx="6096000" cy="2240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درمان اختلالات اضطرابی </a:t>
            </a:r>
            <a:endParaRPr lang="fa-IR" sz="4000" b="1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fa-IR" sz="4000" b="1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GB" sz="40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SSRI </a:t>
            </a:r>
            <a:r>
              <a:rPr lang="ar-SA" sz="40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،</a:t>
            </a:r>
            <a:r>
              <a:rPr lang="ar-SA" sz="40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40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بنزودیازپین ، بتابلاکر   </a:t>
            </a:r>
            <a:endParaRPr lang="en-GB" sz="40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38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630C92B-36B9-C442-BB59-2A8A3F05F8A3}"/>
              </a:ext>
            </a:extLst>
          </p:cNvPr>
          <p:cNvSpPr txBox="1">
            <a:spLocks/>
          </p:cNvSpPr>
          <p:nvPr/>
        </p:nvSpPr>
        <p:spPr>
          <a:xfrm>
            <a:off x="2064026" y="9458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a-IR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اجزای اضطراب</a:t>
            </a:r>
          </a:p>
          <a:p>
            <a:pPr marL="0" indent="0" algn="ctr">
              <a:buNone/>
            </a:pPr>
            <a:r>
              <a:rPr lang="fa-IR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جسمی : علایم تحریک سمپاتیک</a:t>
            </a:r>
          </a:p>
          <a:p>
            <a:pPr marL="0" indent="0" algn="ctr">
              <a:buNone/>
            </a:pPr>
            <a:r>
              <a:rPr lang="fa-IR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شناخت : فراموشی</a:t>
            </a:r>
          </a:p>
          <a:p>
            <a:pPr marL="0" indent="0" algn="ctr">
              <a:buNone/>
            </a:pPr>
            <a:r>
              <a:rPr lang="fa-IR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رفتاری : تحریک پذیری</a:t>
            </a:r>
          </a:p>
          <a:p>
            <a:pPr marL="0" indent="0" algn="ctr">
              <a:buNone/>
            </a:pPr>
            <a:r>
              <a:rPr lang="fa-IR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نباتی : آشفگی خواب</a:t>
            </a:r>
          </a:p>
          <a:p>
            <a:pPr marL="0" indent="0">
              <a:buNone/>
            </a:pP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72236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306869-7661-F842-8108-1BA99A4F68A0}"/>
              </a:ext>
            </a:extLst>
          </p:cNvPr>
          <p:cNvSpPr txBox="1"/>
          <p:nvPr/>
        </p:nvSpPr>
        <p:spPr>
          <a:xfrm>
            <a:off x="2688535" y="1027042"/>
            <a:ext cx="70435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انواع اختلالت اضطرابی</a:t>
            </a:r>
          </a:p>
          <a:p>
            <a:pPr algn="ctr"/>
            <a:r>
              <a:rPr lang="fa-IR" sz="4000" b="1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a-IR" sz="4000" b="1">
                <a:solidFill>
                  <a:srgbClr val="C0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اولیه ، ثانویه</a:t>
            </a:r>
          </a:p>
          <a:p>
            <a:pPr algn="ctr"/>
            <a:endParaRPr lang="fa-IR" sz="4000" b="1">
              <a:solidFill>
                <a:srgbClr val="C0000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/>
            <a:endParaRPr lang="en-US" sz="4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51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AA8BC6-FF98-8C4D-95D2-87124AE8FA34}"/>
              </a:ext>
            </a:extLst>
          </p:cNvPr>
          <p:cNvSpPr txBox="1"/>
          <p:nvPr/>
        </p:nvSpPr>
        <p:spPr>
          <a:xfrm>
            <a:off x="2070651" y="1174619"/>
            <a:ext cx="8398565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3600" b="1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انواع اختلالت اضطرابی ثانویه </a:t>
            </a:r>
            <a:r>
              <a:rPr lang="fa-IR" sz="3600" b="1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fa-IR" b="1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algn="ctr"/>
            <a:r>
              <a:rPr lang="fa-IR" sz="3600" b="1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مواد و یا دارو</a:t>
            </a:r>
          </a:p>
          <a:p>
            <a:pPr algn="ctr"/>
            <a:endParaRPr lang="fa-IR" sz="2000" b="1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algn="ctr"/>
            <a:r>
              <a:rPr lang="fa-IR" sz="3600" b="1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بیماریهای مدیکال غیر روانپزشکی : هیپرتیروئیدی</a:t>
            </a:r>
          </a:p>
          <a:p>
            <a:pPr algn="ctr"/>
            <a:endParaRPr lang="fa-IR" sz="2000" b="1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algn="ctr"/>
            <a:r>
              <a:rPr lang="fa-IR" sz="3600" b="1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بیماری روانپزشکی دیگر : افسردگی</a:t>
            </a:r>
          </a:p>
          <a:p>
            <a:pPr algn="ctr"/>
            <a:endParaRPr lang="fa-IR" sz="2000" b="1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algn="ctr"/>
            <a:r>
              <a:rPr lang="fa-IR" sz="3600" b="1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استرس های جامعه : اختلال سازگاری</a:t>
            </a:r>
            <a:endParaRPr lang="en-US" sz="3600" b="1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79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6EA0F7-BB23-0A49-8C9A-037BA96A5B0E}"/>
              </a:ext>
            </a:extLst>
          </p:cNvPr>
          <p:cNvSpPr txBox="1"/>
          <p:nvPr/>
        </p:nvSpPr>
        <p:spPr>
          <a:xfrm>
            <a:off x="3023152" y="571646"/>
            <a:ext cx="6096000" cy="5552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انواع اختلالات اضطرابی اولیه و هراس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فوبیا</a:t>
            </a:r>
            <a:r>
              <a:rPr lang="fa-IR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ی</a:t>
            </a:r>
            <a:r>
              <a:rPr lang="ar-SA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خاص</a:t>
            </a:r>
            <a:endParaRPr lang="en-GB" sz="36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سوشال فوبیا</a:t>
            </a:r>
            <a:r>
              <a:rPr lang="fa-IR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(SAD)</a:t>
            </a:r>
            <a:r>
              <a:rPr lang="ar-SA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36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آگورافوبیا</a:t>
            </a:r>
            <a:endParaRPr lang="en-GB" sz="36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پانیک</a:t>
            </a:r>
            <a:endParaRPr lang="en-GB" sz="3600" b="1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اضطراب منتشر</a:t>
            </a:r>
            <a:endParaRPr lang="en-GB" sz="36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میوتیسم انتخابی</a:t>
            </a:r>
            <a:endParaRPr lang="fa-IR" sz="36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3600" b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اختلال اضطراب جدایی</a:t>
            </a:r>
            <a:endParaRPr lang="en-GB" sz="36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62BDC25C-F7DB-0A41-AA04-D805E8191924}"/>
              </a:ext>
            </a:extLst>
          </p:cNvPr>
          <p:cNvSpPr/>
          <p:nvPr/>
        </p:nvSpPr>
        <p:spPr>
          <a:xfrm>
            <a:off x="6766327" y="3486822"/>
            <a:ext cx="1703144" cy="415695"/>
          </a:xfrm>
          <a:prstGeom prst="leftArrow">
            <a:avLst>
              <a:gd name="adj1" fmla="val 32145"/>
              <a:gd name="adj2" fmla="val 156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46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B5ED1E-F76E-C148-8CBE-289AA7917193}"/>
              </a:ext>
            </a:extLst>
          </p:cNvPr>
          <p:cNvSpPr txBox="1"/>
          <p:nvPr/>
        </p:nvSpPr>
        <p:spPr>
          <a:xfrm>
            <a:off x="2375159" y="1057724"/>
            <a:ext cx="84555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3600" b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فوبیا یا هراس</a:t>
            </a:r>
          </a:p>
          <a:p>
            <a:pPr algn="ctr"/>
            <a:endParaRPr lang="fa-IR" sz="3600" b="1">
              <a:solidFill>
                <a:srgbClr val="C000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r>
              <a:rPr lang="fa-IR" sz="3600" b="1"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ترس شدید و مداوم </a:t>
            </a:r>
          </a:p>
          <a:p>
            <a:pPr algn="ctr"/>
            <a:endParaRPr lang="fa-IR" sz="1600" b="1">
              <a:solidFill>
                <a:srgbClr val="00206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r>
              <a:rPr lang="fa-IR" sz="3600" b="1"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از یک شیء یا موقعیت خاص و معین</a:t>
            </a:r>
            <a:endParaRPr lang="en-US" sz="3600" b="1">
              <a:solidFill>
                <a:srgbClr val="00206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89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1DCF51-1ECA-4548-A822-BF4DE2247D3D}"/>
              </a:ext>
            </a:extLst>
          </p:cNvPr>
          <p:cNvSpPr txBox="1"/>
          <p:nvPr/>
        </p:nvSpPr>
        <p:spPr>
          <a:xfrm>
            <a:off x="3047513" y="3250180"/>
            <a:ext cx="6095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1BA3EE-079F-124F-A77F-C04CA55D2ABE}"/>
              </a:ext>
            </a:extLst>
          </p:cNvPr>
          <p:cNvSpPr txBox="1"/>
          <p:nvPr/>
        </p:nvSpPr>
        <p:spPr>
          <a:xfrm>
            <a:off x="1110845" y="1034189"/>
            <a:ext cx="9164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>
                <a:solidFill>
                  <a:srgbClr val="002060"/>
                </a:solidFill>
              </a:rPr>
              <a:t>فوبیا را به ۴ گروه تقسیم کرده DSM-5 </a:t>
            </a:r>
          </a:p>
          <a:p>
            <a:pPr algn="r"/>
            <a:endParaRPr lang="en-US" sz="3600" b="1"/>
          </a:p>
          <a:p>
            <a:pPr marL="742950" indent="-742950" algn="r" rtl="1">
              <a:buFont typeface="+mj-lt"/>
              <a:buAutoNum type="arabicPeriod"/>
            </a:pPr>
            <a:r>
              <a:rPr lang="en-US" sz="3600" b="1">
                <a:solidFill>
                  <a:srgbClr val="C00000"/>
                </a:solidFill>
              </a:rPr>
              <a:t>هراس از حیوانات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en-US" sz="3600" b="1">
                <a:solidFill>
                  <a:srgbClr val="C00000"/>
                </a:solidFill>
              </a:rPr>
              <a:t>هراس از محیط طبیعی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en-US" sz="3600" b="1">
                <a:solidFill>
                  <a:srgbClr val="C00000"/>
                </a:solidFill>
              </a:rPr>
              <a:t>هراس از خون ، آمپول  ، جراحت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en-US" sz="3600" b="1">
                <a:solidFill>
                  <a:srgbClr val="C00000"/>
                </a:solidFill>
              </a:rPr>
              <a:t>هراس موقعیتی (هواپیما ، آسانسو ، مکانها بسته)</a:t>
            </a:r>
          </a:p>
        </p:txBody>
      </p:sp>
    </p:spTree>
    <p:extLst>
      <p:ext uri="{BB962C8B-B14F-4D97-AF65-F5344CB8AC3E}">
        <p14:creationId xmlns:p14="http://schemas.microsoft.com/office/powerpoint/2010/main" val="47798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F5816F5-A7BA-5A48-93C7-A84B378BA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45" y="953108"/>
            <a:ext cx="8945215" cy="287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9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636D0A5-CC41-B04E-866A-B52A22F25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37" y="618178"/>
            <a:ext cx="5380258" cy="538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94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E43244A-FD31-CD4C-938D-E1B54EFE6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55" y="947357"/>
            <a:ext cx="9956781" cy="142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79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8313D86-8C83-3643-8A6A-5668961EF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22" y="952501"/>
            <a:ext cx="9911522" cy="549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5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91EB831-8350-914E-B92C-DC79501C6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31" y="932525"/>
            <a:ext cx="10007935" cy="485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68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90284D44-A023-6248-9F64-9C07E4271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53" y="140803"/>
            <a:ext cx="7926471" cy="652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53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07CED0-7DB1-6F4E-BCC7-C2523648F337}"/>
              </a:ext>
            </a:extLst>
          </p:cNvPr>
          <p:cNvSpPr txBox="1"/>
          <p:nvPr/>
        </p:nvSpPr>
        <p:spPr>
          <a:xfrm>
            <a:off x="662607" y="883086"/>
            <a:ext cx="11603935" cy="413215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3600" b="1" u="sng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آگورافوبیا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ترس از مکانهایی ک</a:t>
            </a:r>
            <a:r>
              <a:rPr lang="en-US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</a:t>
            </a:r>
            <a:r>
              <a:rPr lang="ar-SA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فرار از آنها دشوار است.</a:t>
            </a:r>
            <a:endParaRPr lang="en-GB" sz="36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ناتوان کننده ترین فوبیاست </a:t>
            </a:r>
            <a:r>
              <a:rPr lang="en-US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&lt;&lt;&lt;ت</a:t>
            </a:r>
            <a:r>
              <a:rPr lang="ar-SA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خریب فانکشن فرد بیرون از منزل </a:t>
            </a:r>
            <a:endParaRPr lang="en-GB" sz="36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تقریبا همیشه عارضه ای از پانیک است .</a:t>
            </a:r>
            <a:endParaRPr lang="en-GB" sz="36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میتونه بدون پانیک هم باشه .</a:t>
            </a:r>
            <a:endParaRPr lang="en-GB" sz="36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بیمار بدون همراه به اماکن عمومی نمیره . </a:t>
            </a:r>
            <a:endParaRPr lang="en-GB" sz="36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9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7E10380E-812D-6C43-A464-758EBA5F3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43" y="198782"/>
            <a:ext cx="9753005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25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5A1B20-99D5-2640-8A45-3F3A8D76A24E}"/>
              </a:ext>
            </a:extLst>
          </p:cNvPr>
          <p:cNvSpPr txBox="1"/>
          <p:nvPr/>
        </p:nvSpPr>
        <p:spPr>
          <a:xfrm>
            <a:off x="2199764" y="1175579"/>
            <a:ext cx="8762512" cy="4132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اختلال پنیک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حمله پنیک </a:t>
            </a:r>
            <a:endParaRPr lang="en-GB" sz="36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یک احساس </a:t>
            </a:r>
            <a:r>
              <a:rPr lang="en-US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خطر</a:t>
            </a:r>
            <a:r>
              <a:rPr lang="ar-SA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شدید یا عدم راحتی</a:t>
            </a:r>
            <a:r>
              <a:rPr lang="en-US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است</a:t>
            </a:r>
            <a:r>
              <a:rPr lang="ar-SA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که </a:t>
            </a:r>
            <a:endParaRPr lang="en-US" sz="3600" b="1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در عرض ۱۰ دقیقه به </a:t>
            </a:r>
            <a:r>
              <a:rPr lang="en-US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</a:t>
            </a:r>
            <a:r>
              <a:rPr lang="ar-SA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وج میرسد و</a:t>
            </a:r>
            <a:endParaRPr lang="en-US" sz="3600" b="1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در طول آن حداقل ۴ مورد از ۱۳ مورد زیر </a:t>
            </a:r>
            <a:endParaRPr lang="en-US" sz="3600" b="1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وجود</a:t>
            </a:r>
            <a:r>
              <a:rPr lang="en-US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دارد</a:t>
            </a:r>
            <a:endParaRPr lang="en-GB" sz="3600" b="1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48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9880E2-12A2-B84C-AC80-B6BB6A68D44A}"/>
              </a:ext>
            </a:extLst>
          </p:cNvPr>
          <p:cNvSpPr txBox="1"/>
          <p:nvPr/>
        </p:nvSpPr>
        <p:spPr>
          <a:xfrm>
            <a:off x="1819738" y="433125"/>
            <a:ext cx="7087083" cy="56907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000" b="1" u="sng">
                <a:solidFill>
                  <a:srgbClr val="C0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۴ تا علامت سینه ای</a:t>
            </a:r>
            <a:endParaRPr lang="en-GB" sz="2000" b="1">
              <a:effectLst/>
              <a:latin typeface="Arial Black" panose="020B0604020202020204" pitchFamily="34" charset="0"/>
              <a:ea typeface="Times New Roman" panose="02020603050405020304" pitchFamily="18" charset="0"/>
              <a:cs typeface="Arial Black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000" b="1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۱ – تپش قلب</a:t>
            </a:r>
            <a:endParaRPr lang="en-GB" sz="2000" b="1">
              <a:effectLst/>
              <a:latin typeface="Arial Black" panose="020B0604020202020204" pitchFamily="34" charset="0"/>
              <a:ea typeface="Times New Roman" panose="02020603050405020304" pitchFamily="18" charset="0"/>
              <a:cs typeface="Arial Black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000" b="1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۲ – درد یا ناراحتی قفسه سینه</a:t>
            </a:r>
            <a:endParaRPr lang="en-GB" sz="2000" b="1">
              <a:effectLst/>
              <a:latin typeface="Arial Black" panose="020B0604020202020204" pitchFamily="34" charset="0"/>
              <a:ea typeface="Times New Roman" panose="02020603050405020304" pitchFamily="18" charset="0"/>
              <a:cs typeface="Arial Black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000" b="1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۳ – احساس خفه شدن</a:t>
            </a:r>
            <a:endParaRPr lang="en-GB" sz="2000" b="1">
              <a:effectLst/>
              <a:latin typeface="Arial Black" panose="020B0604020202020204" pitchFamily="34" charset="0"/>
              <a:ea typeface="Times New Roman" panose="02020603050405020304" pitchFamily="18" charset="0"/>
              <a:cs typeface="Arial Black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000" b="1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۴ – کوتاه شدن نفس</a:t>
            </a:r>
            <a:endParaRPr lang="en-GB" sz="2000" b="1">
              <a:effectLst/>
              <a:latin typeface="Arial Black" panose="020B0604020202020204" pitchFamily="34" charset="0"/>
              <a:ea typeface="Times New Roman" panose="02020603050405020304" pitchFamily="18" charset="0"/>
              <a:cs typeface="Arial Black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000" b="1" u="sng">
                <a:solidFill>
                  <a:srgbClr val="C0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۴ علامت سری</a:t>
            </a:r>
            <a:endParaRPr lang="en-GB" sz="2000" b="1">
              <a:effectLst/>
              <a:latin typeface="Arial Black" panose="020B0604020202020204" pitchFamily="34" charset="0"/>
              <a:ea typeface="Times New Roman" panose="02020603050405020304" pitchFamily="18" charset="0"/>
              <a:cs typeface="Arial Black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000" b="1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۱- احساس ضعف ، سرگیجه ، تلوتلو خوردن و منگی  </a:t>
            </a:r>
            <a:endParaRPr lang="en-GB" sz="2000" b="1">
              <a:effectLst/>
              <a:latin typeface="Arial Black" panose="020B0604020202020204" pitchFamily="34" charset="0"/>
              <a:ea typeface="Times New Roman" panose="02020603050405020304" pitchFamily="18" charset="0"/>
              <a:cs typeface="Arial Black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000" b="1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۲- ترس از مردن</a:t>
            </a:r>
            <a:endParaRPr lang="en-GB" sz="2000" b="1">
              <a:effectLst/>
              <a:latin typeface="Arial Black" panose="020B0604020202020204" pitchFamily="34" charset="0"/>
              <a:ea typeface="Times New Roman" panose="02020603050405020304" pitchFamily="18" charset="0"/>
              <a:cs typeface="Arial Black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000" b="1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۳- ترس از دست دادن تسلط بر خود و دیوانه شدن</a:t>
            </a:r>
            <a:endParaRPr lang="en-GB" sz="2000" b="1">
              <a:effectLst/>
              <a:latin typeface="Arial Black" panose="020B0604020202020204" pitchFamily="34" charset="0"/>
              <a:ea typeface="Times New Roman" panose="02020603050405020304" pitchFamily="18" charset="0"/>
              <a:cs typeface="Arial Black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000" b="1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۴- </a:t>
            </a:r>
            <a:r>
              <a:rPr lang="en-GB" sz="2000" b="1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Derealization  ، Depersonalization</a:t>
            </a: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000" b="1" u="sng">
                <a:solidFill>
                  <a:srgbClr val="C0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یک علامت شکمی</a:t>
            </a:r>
            <a:endParaRPr lang="en-GB" sz="2000" b="1">
              <a:effectLst/>
              <a:latin typeface="Arial Black" panose="020B0604020202020204" pitchFamily="34" charset="0"/>
              <a:ea typeface="Times New Roman" panose="02020603050405020304" pitchFamily="18" charset="0"/>
              <a:cs typeface="Arial Black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000" b="1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۱ – ناراحتی در شکم یا تهوع</a:t>
            </a:r>
            <a:endParaRPr lang="en-US" sz="2000" b="1">
              <a:latin typeface="Arial Black" panose="020B0604020202020204" pitchFamily="34" charset="0"/>
              <a:ea typeface="Times New Roman" panose="02020603050405020304" pitchFamily="18" charset="0"/>
              <a:cs typeface="Arial Black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en-US" sz="2000" b="1" u="sng">
                <a:solidFill>
                  <a:srgbClr val="C0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۴</a:t>
            </a:r>
            <a:r>
              <a:rPr lang="fa-IR" sz="2000" b="1" u="sng">
                <a:solidFill>
                  <a:srgbClr val="C0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 تا علامت</a:t>
            </a:r>
            <a:r>
              <a:rPr lang="en-US" sz="2000" b="1" u="sng">
                <a:solidFill>
                  <a:srgbClr val="C0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 عمومی</a:t>
            </a:r>
            <a:endParaRPr lang="en-GB" sz="2000" b="1">
              <a:effectLst/>
              <a:latin typeface="Arial Black" panose="020B0604020202020204" pitchFamily="34" charset="0"/>
              <a:ea typeface="Times New Roman" panose="02020603050405020304" pitchFamily="18" charset="0"/>
              <a:cs typeface="Arial Black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000" b="1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۱- پارستزی(احساس کرختی یا سوزن سوزن شدن)</a:t>
            </a:r>
            <a:endParaRPr lang="en-GB" sz="2000" b="1">
              <a:effectLst/>
              <a:latin typeface="Arial Black" panose="020B0604020202020204" pitchFamily="34" charset="0"/>
              <a:ea typeface="Times New Roman" panose="02020603050405020304" pitchFamily="18" charset="0"/>
              <a:cs typeface="Arial Black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en-US" sz="2000" b="1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۲</a:t>
            </a:r>
            <a:r>
              <a:rPr lang="fa-IR" sz="2000" b="1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- لرز یا رعشه (</a:t>
            </a:r>
            <a:r>
              <a:rPr lang="en-GB" sz="2000" b="1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Trembling</a:t>
            </a:r>
            <a:r>
              <a:rPr lang="fa-IR" sz="2000" b="1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)</a:t>
            </a:r>
            <a:endParaRPr lang="en-GB" sz="2000" b="1">
              <a:effectLst/>
              <a:latin typeface="Arial Black" panose="020B0604020202020204" pitchFamily="34" charset="0"/>
              <a:ea typeface="Times New Roman" panose="02020603050405020304" pitchFamily="18" charset="0"/>
              <a:cs typeface="Arial Black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en-US" sz="2000" b="1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۳</a:t>
            </a:r>
            <a:r>
              <a:rPr lang="fa-IR" sz="2000" b="1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- تعریق</a:t>
            </a:r>
            <a:endParaRPr lang="en-GB" sz="2000" b="1">
              <a:effectLst/>
              <a:latin typeface="Arial Black" panose="020B0604020202020204" pitchFamily="34" charset="0"/>
              <a:ea typeface="Times New Roman" panose="02020603050405020304" pitchFamily="18" charset="0"/>
              <a:cs typeface="Arial Black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en-US" sz="2000" b="1"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۴</a:t>
            </a:r>
            <a:r>
              <a:rPr lang="fa-IR" sz="2000" b="1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- گرگرفتگی</a:t>
            </a:r>
            <a:endParaRPr lang="en-GB" sz="2000" b="1">
              <a:effectLst/>
              <a:latin typeface="Arial Black" panose="020B0604020202020204" pitchFamily="34" charset="0"/>
              <a:ea typeface="Times New Roman" panose="02020603050405020304" pitchFamily="18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16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1B150F7-66CD-BC4D-86C4-F28953BC1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55" y="960782"/>
            <a:ext cx="10193132" cy="532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12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8E3E59-4B82-B646-B1AA-354C3EFF9087}"/>
              </a:ext>
            </a:extLst>
          </p:cNvPr>
          <p:cNvSpPr txBox="1"/>
          <p:nvPr/>
        </p:nvSpPr>
        <p:spPr>
          <a:xfrm>
            <a:off x="1825099" y="1076557"/>
            <a:ext cx="88563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32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اختلال اضطراب منتشر (GAD)</a:t>
            </a: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شیوع </a:t>
            </a:r>
            <a:r>
              <a:rPr lang="fa-IR" sz="32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در </a:t>
            </a:r>
            <a:r>
              <a:rPr lang="ar-SA" sz="32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طی زندگی</a:t>
            </a:r>
            <a:endParaRPr lang="fa-IR" sz="3200" b="1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۵ % </a:t>
            </a:r>
            <a:endParaRPr lang="fa-IR" sz="3200" b="1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اغلب در اواخر نوجوانی آغاز</a:t>
            </a:r>
            <a:endParaRPr lang="fa-IR" sz="3200" b="1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در خانم ها بیش از آقایان</a:t>
            </a:r>
            <a:endParaRPr lang="en-US" sz="3200" b="1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DB466103-7581-D540-8490-EF9E3A3B8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79" y="244947"/>
            <a:ext cx="6313799" cy="607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8E3E59-4B82-B646-B1AA-354C3EFF9087}"/>
              </a:ext>
            </a:extLst>
          </p:cNvPr>
          <p:cNvSpPr txBox="1"/>
          <p:nvPr/>
        </p:nvSpPr>
        <p:spPr>
          <a:xfrm>
            <a:off x="2153112" y="883113"/>
            <a:ext cx="885635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اختلال اضطراب منتشر (GAD)</a:t>
            </a: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۱- </a:t>
            </a:r>
            <a:r>
              <a:rPr lang="ar-SA" sz="32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اضطراب و نگرانی شدید (انتظارات نگران کننده) </a:t>
            </a:r>
            <a:endParaRPr lang="fa-IR" sz="3200" b="1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حداقل ۶ ماه و اکثر روزها </a:t>
            </a:r>
            <a:endParaRPr lang="fa-IR" sz="32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در مورد چندتا از وقایع یا فعالیت ها </a:t>
            </a: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رخ دهد </a:t>
            </a:r>
            <a:endParaRPr lang="fa-IR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(عملکرد شغلی و درسی).</a:t>
            </a:r>
            <a:endParaRPr lang="en-US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۲- </a:t>
            </a:r>
            <a:r>
              <a:rPr lang="ar-SA" sz="32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فرد بفهمه که کنترل نگرانی برایش سخته . </a:t>
            </a:r>
            <a:endParaRPr lang="en-US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85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DBCFED-AC33-2640-8A68-4C25E244198A}"/>
              </a:ext>
            </a:extLst>
          </p:cNvPr>
          <p:cNvSpPr txBox="1"/>
          <p:nvPr/>
        </p:nvSpPr>
        <p:spPr>
          <a:xfrm>
            <a:off x="1732583" y="824238"/>
            <a:ext cx="992450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400" b="1" u="sng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اصول مدیریت اختلالات اضطرابی </a:t>
            </a:r>
            <a:endParaRPr lang="en-US" sz="2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ar-SA" sz="24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ارزیابی تشخیصی</a:t>
            </a:r>
            <a:r>
              <a:rPr lang="ar-SA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دقیق با توجه به کوموربیدیتی های مدیکال و روانپزشکی ، </a:t>
            </a:r>
            <a:endParaRPr lang="fa-IR" sz="2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b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</a:t>
            </a:r>
            <a:r>
              <a:rPr lang="ar-SA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سهم استرسورهای زندگی و آسیب پذیری ژنتیکی</a:t>
            </a:r>
            <a:endParaRPr lang="en-US" sz="2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ar-SA" sz="24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معاینه فیزیکی</a:t>
            </a:r>
            <a:r>
              <a:rPr lang="ar-SA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متناسب و ارزیابی های آزمایشگاهی ، بر اساس اندیکاسیون</a:t>
            </a:r>
            <a:endParaRPr lang="en-US" sz="2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ar-SA" sz="24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سایکواجوکیشن</a:t>
            </a:r>
            <a:r>
              <a:rPr lang="ar-SA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با تمرکز بر پیوستگی به درمان و تکنیک های خود مدیریتی</a:t>
            </a:r>
            <a:endParaRPr lang="en-US" sz="2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ar-SA" sz="24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نظارت سیستماتیک پیشرفت درمان</a:t>
            </a:r>
            <a:r>
              <a:rPr lang="ar-SA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با استفاده از مقیاس ها و ابزارهای ساختاریافته.</a:t>
            </a:r>
            <a:endParaRPr lang="en-US" sz="2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819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8E3E59-4B82-B646-B1AA-354C3EFF9087}"/>
              </a:ext>
            </a:extLst>
          </p:cNvPr>
          <p:cNvSpPr txBox="1"/>
          <p:nvPr/>
        </p:nvSpPr>
        <p:spPr>
          <a:xfrm>
            <a:off x="1690530" y="647617"/>
            <a:ext cx="9293708" cy="5925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۳- </a:t>
            </a:r>
            <a:r>
              <a:rPr lang="ar-SA" sz="32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اضطراب و نگرانی مرتبط با حداقل ۳ تا از ۶ علامت زیر</a:t>
            </a: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باشد (نکته : </a:t>
            </a:r>
            <a:r>
              <a:rPr lang="ar-SA" sz="32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تنها ۱ مورد در کودکان</a:t>
            </a: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لازم است) : </a:t>
            </a:r>
            <a:endParaRPr lang="en-US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بی قراری </a:t>
            </a:r>
            <a:r>
              <a:rPr lang="fa-IR" sz="3200" b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یا</a:t>
            </a:r>
            <a:r>
              <a:rPr lang="ar-SA" sz="32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عصبی بودن</a:t>
            </a:r>
            <a:endParaRPr lang="fa-IR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براحتی خسته شدن</a:t>
            </a: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؛؛‌ </a:t>
            </a:r>
            <a:r>
              <a:rPr lang="fa-IR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32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دشواری در تمرکز</a:t>
            </a:r>
            <a:endParaRPr lang="fa-IR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تحریک پذیری</a:t>
            </a:r>
            <a:r>
              <a:rPr lang="fa-IR" sz="32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؛؛  </a:t>
            </a:r>
            <a:r>
              <a:rPr lang="ar-SA" sz="3200" b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تنشن عضلانی</a:t>
            </a:r>
            <a:endParaRPr lang="fa-IR" sz="3200" b="1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اختلال خواب</a:t>
            </a: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(دشواری در بخواب رفتن یا ادامه خواب یا خواب بی قرار و عدم رضایتمندی از خواب).</a:t>
            </a:r>
            <a:endParaRPr lang="en-US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427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8E3E59-4B82-B646-B1AA-354C3EFF9087}"/>
              </a:ext>
            </a:extLst>
          </p:cNvPr>
          <p:cNvSpPr txBox="1"/>
          <p:nvPr/>
        </p:nvSpPr>
        <p:spPr>
          <a:xfrm>
            <a:off x="1993310" y="965496"/>
            <a:ext cx="8940464" cy="37856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۴- </a:t>
            </a:r>
            <a:r>
              <a:rPr lang="ar-SA" sz="32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موجب </a:t>
            </a:r>
            <a:r>
              <a:rPr lang="en-US" sz="32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distress</a:t>
            </a:r>
            <a:r>
              <a:rPr lang="en-US" sz="32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a-IR" sz="3200" b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a-IR" sz="32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یا</a:t>
            </a:r>
            <a:r>
              <a:rPr lang="ar-SA" sz="32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ناتوانی قابل توجه در </a:t>
            </a:r>
            <a:endParaRPr lang="fa-IR" sz="3200" b="1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عملکرد اجتماعی</a:t>
            </a:r>
            <a:endParaRPr lang="fa-IR" sz="3200" b="1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شغلی</a:t>
            </a:r>
            <a:endParaRPr lang="fa-IR" sz="3200" b="1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ناتوانی در سایر حیطه های عملی زندگی </a:t>
            </a:r>
            <a:endParaRPr lang="en-US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86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8E3E59-4B82-B646-B1AA-354C3EFF9087}"/>
              </a:ext>
            </a:extLst>
          </p:cNvPr>
          <p:cNvSpPr txBox="1"/>
          <p:nvPr/>
        </p:nvSpPr>
        <p:spPr>
          <a:xfrm>
            <a:off x="1261591" y="279633"/>
            <a:ext cx="103198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۵- اختلال قابل ارتباط با </a:t>
            </a:r>
            <a:endParaRPr lang="fa-IR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تاثیرات فیزیولوژیک یک ماد</a:t>
            </a:r>
            <a:r>
              <a:rPr lang="fa-IR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</a:t>
            </a: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موقعیتهای پزشکی  (مثل پرکاری تیروئید)</a:t>
            </a:r>
            <a:endParaRPr lang="fa-IR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اختلالات روانی </a:t>
            </a:r>
            <a:endParaRPr lang="fa-IR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اختلال پنیک ، </a:t>
            </a:r>
            <a:r>
              <a:rPr lang="fa-IR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SAD</a:t>
            </a: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، </a:t>
            </a:r>
            <a:r>
              <a:rPr lang="en-US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OCD</a:t>
            </a:r>
            <a:r>
              <a:rPr lang="en-US" sz="32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a-IR" sz="32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32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،</a:t>
            </a:r>
            <a:r>
              <a:rPr lang="fa-IR" sz="32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PTSD</a:t>
            </a:r>
            <a:r>
              <a:rPr lang="fa-IR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، </a:t>
            </a:r>
            <a:r>
              <a:rPr lang="en-US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anorexia nervosa</a:t>
            </a:r>
            <a:r>
              <a:rPr lang="fa-IR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، </a:t>
            </a:r>
            <a:r>
              <a:rPr lang="en-US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BDD</a:t>
            </a:r>
            <a:endParaRPr lang="fa-IR" sz="3200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165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8921F8-4C1E-BC4D-9763-A3F07C126447}"/>
              </a:ext>
            </a:extLst>
          </p:cNvPr>
          <p:cNvSpPr txBox="1"/>
          <p:nvPr/>
        </p:nvSpPr>
        <p:spPr>
          <a:xfrm>
            <a:off x="958808" y="698079"/>
            <a:ext cx="102525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400" b="1" u="sng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عوامل  تاثیرگذار بر انتخاب درمان :</a:t>
            </a:r>
            <a:endParaRPr lang="en-US" sz="2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ar-SA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مزمن بودن و شدت بیماری</a:t>
            </a:r>
            <a:endParaRPr lang="en-US" sz="2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ar-SA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وجود کوموربیدیتی مدیکال</a:t>
            </a:r>
            <a:r>
              <a:rPr lang="fa-IR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غیر روانپزشکی</a:t>
            </a:r>
            <a:r>
              <a:rPr lang="ar-SA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و یا روانپزشکی</a:t>
            </a:r>
            <a:endParaRPr lang="en-US" sz="2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ar-SA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سابقه شخصی یا خانوادگی از پاسخ به مداخله پیشنهاد شده</a:t>
            </a:r>
            <a:endParaRPr lang="en-US" sz="2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ar-SA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مصرف همزمان داروها و احتمال تداخلات دارویی</a:t>
            </a:r>
            <a:endParaRPr lang="en-US" sz="2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ar-SA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ماهیت علامت ها به شکل منحصر به موقعیت در مقابل جنرالیزه</a:t>
            </a:r>
            <a:endParaRPr lang="en-US" sz="2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ar-SA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بینش و احتمال پیوستگی به درمان و ذهنیت روانشناختی و انگیزش برای تغییر افکار و رفتارها</a:t>
            </a:r>
            <a:endParaRPr lang="en-US" sz="2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ar-SA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هزینه و قابلیت در دسترس بودن درمان ها</a:t>
            </a:r>
            <a:endParaRPr lang="en-US" sz="2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26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422439-82A5-124C-A447-3B6D3B2B6C1A}"/>
              </a:ext>
            </a:extLst>
          </p:cNvPr>
          <p:cNvSpPr txBox="1"/>
          <p:nvPr/>
        </p:nvSpPr>
        <p:spPr>
          <a:xfrm>
            <a:off x="3048840" y="790597"/>
            <a:ext cx="7624205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8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ضدافسردگی ها :</a:t>
            </a:r>
            <a:endParaRPr lang="en-US" sz="140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ضدافسردگی ها شامل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SSRI</a:t>
            </a: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ها ،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SNRI</a:t>
            </a: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ها ،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TCA</a:t>
            </a: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ها ،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MAOi</a:t>
            </a: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ها  و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MAOi-A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برگشت پذیر (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RIMA</a:t>
            </a: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هستند. </a:t>
            </a:r>
            <a:endParaRPr lang="en-US" sz="140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در میان این موارد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SSRI</a:t>
            </a: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ها  و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SNRI</a:t>
            </a: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ها اغلب داروهای خط اول تجویز شده هستند.</a:t>
            </a:r>
            <a:endParaRPr lang="en-US" sz="140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SSRI</a:t>
            </a:r>
            <a:r>
              <a:rPr lang="ar-SA" sz="18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ها و </a:t>
            </a:r>
            <a:r>
              <a:rPr lang="en-US" sz="18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SNRI</a:t>
            </a:r>
            <a:r>
              <a:rPr lang="ar-SA" sz="18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ها </a:t>
            </a:r>
            <a:endParaRPr lang="en-US" sz="140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اثربخشی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SSRI</a:t>
            </a: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ها در طیف گسترده ای از اضطراب و اختلالات مرتبط با آن اثبات شده است. این داروها شامل : </a:t>
            </a:r>
            <a:r>
              <a:rPr lang="ar-SA" sz="18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فلوکستین</a:t>
            </a: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(پروزاک)، </a:t>
            </a:r>
            <a:r>
              <a:rPr lang="ar-SA" sz="18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سرترالين</a:t>
            </a: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Zoloft</a:t>
            </a: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یا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Asentra</a:t>
            </a: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)، </a:t>
            </a:r>
            <a:r>
              <a:rPr lang="ar-SA" sz="18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پاروکستین</a:t>
            </a: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Paxil</a:t>
            </a: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)، </a:t>
            </a:r>
            <a:r>
              <a:rPr lang="ar-SA" sz="18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فلوواکسامین</a:t>
            </a: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Luvox</a:t>
            </a: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)، </a:t>
            </a:r>
            <a:r>
              <a:rPr lang="ar-SA" sz="18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سیتالوپرام</a:t>
            </a: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Celexa</a:t>
            </a: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و جدیدترین آنها، </a:t>
            </a:r>
            <a:r>
              <a:rPr lang="ar-SA" sz="18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اس سیتالیرام</a:t>
            </a: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Lexapro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یا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Cipralex</a:t>
            </a: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هستند.</a:t>
            </a:r>
            <a:endParaRPr lang="en-US" sz="140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SNRI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های متعددی قابل دسترس است از جمله : </a:t>
            </a:r>
            <a:r>
              <a:rPr lang="ar-SA" sz="1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ونلافاکسین</a:t>
            </a:r>
            <a:r>
              <a:rPr lang="ar-SA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Effexor</a:t>
            </a: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)، </a:t>
            </a:r>
            <a:r>
              <a:rPr lang="ar-SA" sz="18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دس - ونلافاکسین</a:t>
            </a: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(پریستیک) و </a:t>
            </a:r>
            <a:r>
              <a:rPr lang="ar-SA" sz="18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دولوکستین</a:t>
            </a:r>
            <a:r>
              <a:rPr lang="ar-S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(سيمبالتا).</a:t>
            </a:r>
            <a:endParaRPr lang="en-US" sz="140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29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F8B7D6-0DBD-5540-B0F3-E8E0F5419A04}"/>
              </a:ext>
            </a:extLst>
          </p:cNvPr>
          <p:cNvSpPr txBox="1"/>
          <p:nvPr/>
        </p:nvSpPr>
        <p:spPr>
          <a:xfrm>
            <a:off x="2060596" y="630796"/>
            <a:ext cx="9285297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اکثر راهنماها </a:t>
            </a:r>
            <a:r>
              <a:rPr lang="fa-IR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SSRI</a:t>
            </a:r>
            <a:r>
              <a:rPr lang="ar-SA" sz="32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ها و ونلافاکسین</a:t>
            </a:r>
            <a:r>
              <a:rPr lang="ar-SA" sz="32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a-IR" sz="3200" b="1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آغاز با دوزهای اولیه پایین تر </a:t>
            </a:r>
            <a:endParaRPr lang="fa-IR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کاهش اثرات اضطراب زایی ابتدایی آنها</a:t>
            </a:r>
            <a:endParaRPr lang="fa-IR" sz="3200" b="1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افزایش دوز آهسته برای رسیدن به دوز مطلوب مرسوم است.</a:t>
            </a:r>
            <a:endParaRPr lang="fa-IR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a-IR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80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F8B7D6-0DBD-5540-B0F3-E8E0F5419A04}"/>
              </a:ext>
            </a:extLst>
          </p:cNvPr>
          <p:cNvSpPr txBox="1"/>
          <p:nvPr/>
        </p:nvSpPr>
        <p:spPr>
          <a:xfrm>
            <a:off x="2060596" y="630796"/>
            <a:ext cx="9285297" cy="4433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a-IR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پاسخ ابتدایی در ۳ یا ۴ هفته اول</a:t>
            </a:r>
            <a:endParaRPr lang="fa-IR" sz="3200" b="1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ادامه ۸ تا ۱۲ هفته ای </a:t>
            </a:r>
            <a:r>
              <a:rPr lang="ar-SA" sz="3200" b="1" u="sng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در دوز درمانی</a:t>
            </a: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برای ارزیابی اثربخشی</a:t>
            </a:r>
            <a:endParaRPr lang="fa-IR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هدف درمان باید دستیابی به </a:t>
            </a:r>
            <a:r>
              <a:rPr lang="en-US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remission</a:t>
            </a: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(بهبودی کامل) باشد</a:t>
            </a:r>
            <a:endParaRPr lang="fa-IR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نه راضی شدن به پاسخ نسبی </a:t>
            </a:r>
            <a:r>
              <a:rPr lang="fa-IR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خطر بیشتری از عود و اختلال عملکرد روانی-اجتماعی ماندگار</a:t>
            </a:r>
            <a:endParaRPr lang="fa-IR" sz="32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55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87F4CD-3E7F-A444-8390-FEFA0D2705AC}"/>
              </a:ext>
            </a:extLst>
          </p:cNvPr>
          <p:cNvSpPr txBox="1"/>
          <p:nvPr/>
        </p:nvSpPr>
        <p:spPr>
          <a:xfrm>
            <a:off x="1968079" y="1152252"/>
            <a:ext cx="952079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مزیت قابل توجه </a:t>
            </a:r>
            <a:r>
              <a:rPr lang="en-US" sz="2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SSRI</a:t>
            </a:r>
            <a:r>
              <a:rPr lang="ar-SA" sz="2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ها بر </a:t>
            </a:r>
            <a:r>
              <a:rPr lang="en-US" sz="2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TCA</a:t>
            </a:r>
            <a:r>
              <a:rPr lang="ar-SA" sz="2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ها و </a:t>
            </a:r>
            <a:r>
              <a:rPr lang="en-US" sz="2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MAOi</a:t>
            </a:r>
            <a:endParaRPr lang="fa-IR" sz="28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/>
            <a:endParaRPr lang="fa-IR" sz="28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/>
            <a:r>
              <a:rPr lang="ar-SA" sz="2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امن بودن و تحمل پذیری آنها</a:t>
            </a:r>
            <a:endParaRPr lang="fa-IR" sz="28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/>
            <a:r>
              <a:rPr lang="ar-SA" sz="2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a-IR" sz="28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/>
            <a:r>
              <a:rPr lang="ar-SA" sz="2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عوارض بالقوه نامطلوب و ناراحت کننده آن شامل عصبی شدن اولیه</a:t>
            </a:r>
            <a:endParaRPr lang="fa-IR" sz="28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/>
            <a:endParaRPr lang="fa-IR" sz="2800" b="1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/>
            <a:r>
              <a:rPr lang="ar-SA" sz="2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بی خوابی</a:t>
            </a:r>
            <a:r>
              <a:rPr lang="fa-IR" sz="2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، </a:t>
            </a:r>
            <a:r>
              <a:rPr lang="ar-SA" sz="2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خواب آلودگی</a:t>
            </a:r>
            <a:r>
              <a:rPr lang="fa-IR" sz="2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، سبکی سر ، </a:t>
            </a:r>
            <a:r>
              <a:rPr lang="ar-SA" sz="2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تهوع</a:t>
            </a:r>
            <a:r>
              <a:rPr lang="fa-IR" sz="2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، </a:t>
            </a:r>
            <a:r>
              <a:rPr lang="ar-SA" sz="2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اسهال</a:t>
            </a:r>
            <a:r>
              <a:rPr lang="fa-IR" sz="2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و </a:t>
            </a:r>
            <a:r>
              <a:rPr lang="ar-SA" sz="28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اختلال عملکرد جنسی</a:t>
            </a:r>
            <a:endParaRPr lang="fa-IR" sz="28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/>
            <a:endParaRPr lang="fa-IR" sz="28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/>
            <a:r>
              <a:rPr lang="ar-SA" sz="2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بسیاری از این عوارض با ادامه مصرف برطرف می شوند.</a:t>
            </a:r>
            <a:endParaRPr lang="fa-IR" sz="28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/>
            <a:endParaRPr lang="fa-IR" sz="2800" b="1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SA" sz="28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بوپروپیون</a:t>
            </a:r>
            <a:r>
              <a:rPr lang="ar-SA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، </a:t>
            </a:r>
            <a:r>
              <a:rPr lang="ar-SA" sz="28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میرتازاپین</a:t>
            </a:r>
            <a:r>
              <a:rPr lang="ar-SA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یا </a:t>
            </a:r>
            <a:r>
              <a:rPr lang="ar-SA" sz="2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سیلدنافیل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12448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lowchart: Sequential Access Storage 53">
            <a:extLst>
              <a:ext uri="{FF2B5EF4-FFF2-40B4-BE49-F238E27FC236}">
                <a16:creationId xmlns:a16="http://schemas.microsoft.com/office/drawing/2014/main" id="{2885C208-4B26-F44B-A047-C7EAEEDAAB37}"/>
              </a:ext>
            </a:extLst>
          </p:cNvPr>
          <p:cNvSpPr/>
          <p:nvPr/>
        </p:nvSpPr>
        <p:spPr>
          <a:xfrm rot="18245545">
            <a:off x="5838111" y="4512229"/>
            <a:ext cx="1935529" cy="1979239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32 Points 16">
            <a:extLst>
              <a:ext uri="{FF2B5EF4-FFF2-40B4-BE49-F238E27FC236}">
                <a16:creationId xmlns:a16="http://schemas.microsoft.com/office/drawing/2014/main" id="{690DEDF8-7FB8-0E49-94F7-AA2F23E8AFB0}"/>
              </a:ext>
            </a:extLst>
          </p:cNvPr>
          <p:cNvSpPr/>
          <p:nvPr/>
        </p:nvSpPr>
        <p:spPr>
          <a:xfrm>
            <a:off x="1415898" y="3180509"/>
            <a:ext cx="3682026" cy="2501308"/>
          </a:xfrm>
          <a:prstGeom prst="star32">
            <a:avLst>
              <a:gd name="adj" fmla="val 33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0934CD09-9038-D748-B2C3-C2B4864A9C49}"/>
              </a:ext>
            </a:extLst>
          </p:cNvPr>
          <p:cNvSpPr/>
          <p:nvPr/>
        </p:nvSpPr>
        <p:spPr>
          <a:xfrm>
            <a:off x="1987082" y="782970"/>
            <a:ext cx="2659461" cy="2397539"/>
          </a:xfrm>
          <a:prstGeom prst="downArrowCallout">
            <a:avLst>
              <a:gd name="adj1" fmla="val 2326"/>
              <a:gd name="adj2" fmla="val 55462"/>
              <a:gd name="adj3" fmla="val 43458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C6F5921-A4F9-114B-A544-97DAE172568A}"/>
              </a:ext>
            </a:extLst>
          </p:cNvPr>
          <p:cNvSpPr/>
          <p:nvPr/>
        </p:nvSpPr>
        <p:spPr>
          <a:xfrm rot="16200000">
            <a:off x="7654902" y="3818829"/>
            <a:ext cx="1904171" cy="131666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60F2B5-8C4E-C441-8188-C84D4AB10902}"/>
              </a:ext>
            </a:extLst>
          </p:cNvPr>
          <p:cNvSpPr txBox="1"/>
          <p:nvPr/>
        </p:nvSpPr>
        <p:spPr>
          <a:xfrm>
            <a:off x="2127886" y="1010872"/>
            <a:ext cx="2679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FFFF00"/>
                </a:solidFill>
              </a:rPr>
              <a:t>سیستم سروتونین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98ADC6-F98E-5942-B417-F371311E7DB9}"/>
              </a:ext>
            </a:extLst>
          </p:cNvPr>
          <p:cNvSpPr txBox="1"/>
          <p:nvPr/>
        </p:nvSpPr>
        <p:spPr>
          <a:xfrm>
            <a:off x="5908174" y="4723552"/>
            <a:ext cx="1722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FF00"/>
                </a:solidFill>
              </a:rPr>
              <a:t>سیستم    </a:t>
            </a:r>
          </a:p>
          <a:p>
            <a:pPr algn="ctr"/>
            <a:r>
              <a:rPr lang="en-US" sz="4000">
                <a:solidFill>
                  <a:srgbClr val="FFFF00"/>
                </a:solidFill>
              </a:rPr>
              <a:t>گابا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1E8D87-DE02-DE42-97BD-A6A30D9D5D8B}"/>
              </a:ext>
            </a:extLst>
          </p:cNvPr>
          <p:cNvSpPr txBox="1"/>
          <p:nvPr/>
        </p:nvSpPr>
        <p:spPr>
          <a:xfrm>
            <a:off x="1902248" y="4022821"/>
            <a:ext cx="3195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FFFF00"/>
                </a:solidFill>
              </a:rPr>
              <a:t>لوکوس سرولئوس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B410CB-5A6D-2544-B45A-D07EE91ACC29}"/>
              </a:ext>
            </a:extLst>
          </p:cNvPr>
          <p:cNvSpPr txBox="1"/>
          <p:nvPr/>
        </p:nvSpPr>
        <p:spPr>
          <a:xfrm>
            <a:off x="7996859" y="419093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rgbClr val="FFFF00"/>
                </a:solidFill>
              </a:rPr>
              <a:t>آمیگدال</a:t>
            </a:r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9BC8DFBC-1F8B-044D-B317-6C92D96752A0}"/>
              </a:ext>
            </a:extLst>
          </p:cNvPr>
          <p:cNvSpPr/>
          <p:nvPr/>
        </p:nvSpPr>
        <p:spPr>
          <a:xfrm>
            <a:off x="9765196" y="3516782"/>
            <a:ext cx="2032173" cy="2165035"/>
          </a:xfrm>
          <a:prstGeom prst="smileyFace">
            <a:avLst>
              <a:gd name="adj" fmla="val -4528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820223-3EDF-A54E-BF42-15FB562EDF94}"/>
              </a:ext>
            </a:extLst>
          </p:cNvPr>
          <p:cNvSpPr txBox="1"/>
          <p:nvPr/>
        </p:nvSpPr>
        <p:spPr>
          <a:xfrm>
            <a:off x="10089863" y="4373048"/>
            <a:ext cx="161217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chemeClr val="bg1"/>
                </a:solidFill>
              </a:rPr>
              <a:t>هیپوکامپ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54C28AE-FD4F-4D4F-9541-6A667C85675F}"/>
              </a:ext>
            </a:extLst>
          </p:cNvPr>
          <p:cNvSpPr/>
          <p:nvPr/>
        </p:nvSpPr>
        <p:spPr>
          <a:xfrm>
            <a:off x="6534979" y="782970"/>
            <a:ext cx="3486150" cy="2007395"/>
          </a:xfrm>
          <a:prstGeom prst="cloudCallout">
            <a:avLst>
              <a:gd name="adj1" fmla="val -103713"/>
              <a:gd name="adj2" fmla="val 83455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66E5BB1B-2BD6-F642-B504-95C3C75E54A5}"/>
              </a:ext>
            </a:extLst>
          </p:cNvPr>
          <p:cNvCxnSpPr>
            <a:cxnSpLocks/>
          </p:cNvCxnSpPr>
          <p:nvPr/>
        </p:nvCxnSpPr>
        <p:spPr>
          <a:xfrm flipV="1">
            <a:off x="7015231" y="1634684"/>
            <a:ext cx="2749965" cy="526677"/>
          </a:xfrm>
          <a:prstGeom prst="curvedConnector3">
            <a:avLst>
              <a:gd name="adj1" fmla="val 5000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D1DD1371-5C2B-0B44-B72D-FB0A3D900E1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048132" y="1262000"/>
            <a:ext cx="828418" cy="104361"/>
          </a:xfrm>
          <a:prstGeom prst="curvedConnector3">
            <a:avLst>
              <a:gd name="adj1" fmla="val 5000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7186AD27-4962-464B-B16E-AB5E8E0F0371}"/>
              </a:ext>
            </a:extLst>
          </p:cNvPr>
          <p:cNvSpPr txBox="1"/>
          <p:nvPr/>
        </p:nvSpPr>
        <p:spPr>
          <a:xfrm>
            <a:off x="7855417" y="181727"/>
            <a:ext cx="178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C00000"/>
                </a:solidFill>
              </a:rPr>
              <a:t>کورتکس</a:t>
            </a:r>
          </a:p>
        </p:txBody>
      </p:sp>
      <p:sp>
        <p:nvSpPr>
          <p:cNvPr id="55" name="Lightning Bolt 54">
            <a:extLst>
              <a:ext uri="{FF2B5EF4-FFF2-40B4-BE49-F238E27FC236}">
                <a16:creationId xmlns:a16="http://schemas.microsoft.com/office/drawing/2014/main" id="{222098D2-DAE9-8D48-B1D0-E2D95A4D6F8C}"/>
              </a:ext>
            </a:extLst>
          </p:cNvPr>
          <p:cNvSpPr/>
          <p:nvPr/>
        </p:nvSpPr>
        <p:spPr>
          <a:xfrm rot="21186498">
            <a:off x="4798241" y="3746725"/>
            <a:ext cx="3171857" cy="761534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164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CA1D0ADD-0622-F54C-8609-9BC1FA3B1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21" y="405849"/>
            <a:ext cx="10071427" cy="593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660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98381E6-20CF-A84E-9F77-C9B767F80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05" y="953401"/>
            <a:ext cx="10000232" cy="422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57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07DBA10-9E60-3F4B-97EA-009D53509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80" y="960786"/>
            <a:ext cx="8128000" cy="473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75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82E058E-64BF-B946-B53A-4364095DC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39" y="947819"/>
            <a:ext cx="9753780" cy="471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861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5BD6080-2CCE-2747-8398-82B770F40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04" y="971311"/>
            <a:ext cx="9579614" cy="46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224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9A74B59-83E9-B54F-97FE-9811D3F60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88" y="460259"/>
            <a:ext cx="8975586" cy="582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48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B295D1-1204-9245-AAF9-F2E860FD5CAE}"/>
              </a:ext>
            </a:extLst>
          </p:cNvPr>
          <p:cNvSpPr txBox="1"/>
          <p:nvPr/>
        </p:nvSpPr>
        <p:spPr>
          <a:xfrm>
            <a:off x="3166027" y="1103279"/>
            <a:ext cx="6100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>
                <a:solidFill>
                  <a:srgbClr val="C00000"/>
                </a:solidFill>
              </a:rPr>
              <a:t>Fluoxetine (az HCl)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1E572-B636-F84E-A2C8-A236A8BC0A06}"/>
              </a:ext>
            </a:extLst>
          </p:cNvPr>
          <p:cNvSpPr txBox="1"/>
          <p:nvPr/>
        </p:nvSpPr>
        <p:spPr>
          <a:xfrm>
            <a:off x="3166027" y="2110085"/>
            <a:ext cx="61001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>
                <a:solidFill>
                  <a:srgbClr val="7030A0"/>
                </a:solidFill>
              </a:rPr>
              <a:t>Capsule</a:t>
            </a:r>
            <a:r>
              <a:rPr lang="fa-IR" sz="3600" b="1" i="1">
                <a:solidFill>
                  <a:srgbClr val="7030A0"/>
                </a:solidFill>
              </a:rPr>
              <a:t> </a:t>
            </a:r>
            <a:r>
              <a:rPr lang="en-US" sz="3600" b="1" i="1">
                <a:solidFill>
                  <a:srgbClr val="7030A0"/>
                </a:solidFill>
              </a:rPr>
              <a:t>: 10 mg </a:t>
            </a:r>
            <a:endParaRPr lang="fa-IR" sz="3600" b="1" i="1">
              <a:solidFill>
                <a:srgbClr val="7030A0"/>
              </a:solidFill>
            </a:endParaRPr>
          </a:p>
          <a:p>
            <a:endParaRPr lang="fa-IR" sz="3600" b="1" i="1">
              <a:solidFill>
                <a:srgbClr val="7030A0"/>
              </a:solidFill>
            </a:endParaRPr>
          </a:p>
          <a:p>
            <a:r>
              <a:rPr lang="en-US" sz="3600" b="1" i="1">
                <a:solidFill>
                  <a:srgbClr val="7030A0"/>
                </a:solidFill>
              </a:rPr>
              <a:t>Capsule</a:t>
            </a:r>
            <a:r>
              <a:rPr lang="fa-IR" sz="3600" b="1" i="1">
                <a:solidFill>
                  <a:srgbClr val="7030A0"/>
                </a:solidFill>
              </a:rPr>
              <a:t> </a:t>
            </a:r>
            <a:r>
              <a:rPr lang="en-US" sz="3600" b="1" i="1">
                <a:solidFill>
                  <a:srgbClr val="7030A0"/>
                </a:solidFill>
              </a:rPr>
              <a:t>: 20 mg</a:t>
            </a:r>
          </a:p>
          <a:p>
            <a:endParaRPr lang="fa-IR" sz="3600" b="1" i="1">
              <a:solidFill>
                <a:srgbClr val="7030A0"/>
              </a:solidFill>
            </a:endParaRPr>
          </a:p>
          <a:p>
            <a:r>
              <a:rPr lang="fa-IR" sz="3600" b="1" i="1">
                <a:solidFill>
                  <a:srgbClr val="7030A0"/>
                </a:solidFill>
              </a:rPr>
              <a:t>S</a:t>
            </a:r>
            <a:r>
              <a:rPr lang="en-US" sz="3600" b="1" i="1">
                <a:solidFill>
                  <a:srgbClr val="7030A0"/>
                </a:solidFill>
              </a:rPr>
              <a:t>rup</a:t>
            </a:r>
            <a:r>
              <a:rPr lang="fa-IR" sz="3600" b="1" i="1">
                <a:solidFill>
                  <a:srgbClr val="7030A0"/>
                </a:solidFill>
              </a:rPr>
              <a:t> </a:t>
            </a:r>
            <a:r>
              <a:rPr lang="en-US" sz="3600" b="1" i="1">
                <a:solidFill>
                  <a:srgbClr val="7030A0"/>
                </a:solidFill>
              </a:rPr>
              <a:t>:</a:t>
            </a:r>
            <a:r>
              <a:rPr lang="fa-IR" sz="3600" b="1" i="1">
                <a:solidFill>
                  <a:srgbClr val="7030A0"/>
                </a:solidFill>
              </a:rPr>
              <a:t> </a:t>
            </a:r>
            <a:r>
              <a:rPr lang="en-US" sz="3600" b="1" i="1">
                <a:solidFill>
                  <a:srgbClr val="7030A0"/>
                </a:solidFill>
              </a:rPr>
              <a:t> 20 mg/ 5 ml</a:t>
            </a:r>
          </a:p>
        </p:txBody>
      </p:sp>
    </p:spTree>
    <p:extLst>
      <p:ext uri="{BB962C8B-B14F-4D97-AF65-F5344CB8AC3E}">
        <p14:creationId xmlns:p14="http://schemas.microsoft.com/office/powerpoint/2010/main" val="662694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DC4740A-E144-044E-96DE-47597048E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91" y="957742"/>
            <a:ext cx="10000200" cy="53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454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3994EAC-18A6-A04D-9C18-3D8237C18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42" y="954510"/>
            <a:ext cx="10002050" cy="548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805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403F168-F2EB-F54C-BAE7-51BF184AB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06" y="947961"/>
            <a:ext cx="10003395" cy="519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6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12D41C-803B-594A-A20D-D581C219F24F}"/>
              </a:ext>
            </a:extLst>
          </p:cNvPr>
          <p:cNvSpPr txBox="1"/>
          <p:nvPr/>
        </p:nvSpPr>
        <p:spPr>
          <a:xfrm>
            <a:off x="3288195" y="1642613"/>
            <a:ext cx="5797827" cy="30014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u="sng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لوکوس سرلئوس</a:t>
            </a:r>
            <a:endParaRPr lang="fa-IR" sz="4000" b="1" u="sng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GB" sz="4000" b="1" u="sng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u="sng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قسمت فوقانی پونز</a:t>
            </a:r>
            <a:endParaRPr lang="en-GB" sz="4000" b="1" u="sng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400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207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C82D35B-8A06-8F48-AEA8-C037E60D7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88" y="457341"/>
            <a:ext cx="6932542" cy="61199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EE1BE9-C282-854A-96EC-01C53C3BCBEC}"/>
              </a:ext>
            </a:extLst>
          </p:cNvPr>
          <p:cNvSpPr txBox="1"/>
          <p:nvPr/>
        </p:nvSpPr>
        <p:spPr>
          <a:xfrm>
            <a:off x="6754468" y="665308"/>
            <a:ext cx="3089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>
                <a:solidFill>
                  <a:srgbClr val="FFFF00"/>
                </a:solidFill>
              </a:rPr>
              <a:t>ممنونم که توجه کردین</a:t>
            </a:r>
            <a:endParaRPr lang="en-US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436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0138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0645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1762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27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391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57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320DA1-0EC5-AA4D-B57A-653E63A85993}"/>
              </a:ext>
            </a:extLst>
          </p:cNvPr>
          <p:cNvSpPr txBox="1"/>
          <p:nvPr/>
        </p:nvSpPr>
        <p:spPr>
          <a:xfrm>
            <a:off x="3122544" y="2015601"/>
            <a:ext cx="6096000" cy="1512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تحریک</a:t>
            </a:r>
            <a:r>
              <a:rPr lang="fa-IR" sz="40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</a:t>
            </a:r>
            <a:endParaRPr lang="en-GB" sz="40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ریلیز نور</a:t>
            </a:r>
            <a:r>
              <a:rPr lang="fa-IR" sz="40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اپی نفری</a:t>
            </a:r>
            <a:r>
              <a:rPr lang="ar-SA" sz="40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ن</a:t>
            </a:r>
            <a:r>
              <a:rPr lang="ar-SA" sz="4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400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1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444AFC-0C13-E84F-B3C2-17206C159B01}"/>
              </a:ext>
            </a:extLst>
          </p:cNvPr>
          <p:cNvSpPr txBox="1"/>
          <p:nvPr/>
        </p:nvSpPr>
        <p:spPr>
          <a:xfrm>
            <a:off x="679174" y="1523871"/>
            <a:ext cx="11670195" cy="300543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1"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احساس خطر</a:t>
            </a:r>
            <a:endParaRPr lang="en-GB" sz="40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تحریک سیستم سمپاتیک ، </a:t>
            </a:r>
            <a:endParaRPr lang="fa-IR" sz="40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افزایش تنشن عضلات و آمادگی جهت فرار و یا جنگیدن</a:t>
            </a:r>
            <a:endParaRPr lang="en-GB" sz="40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GB" sz="400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9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DE32B2-6461-AF45-B2DB-344D7A44500F}"/>
              </a:ext>
            </a:extLst>
          </p:cNvPr>
          <p:cNvSpPr txBox="1"/>
          <p:nvPr/>
        </p:nvSpPr>
        <p:spPr>
          <a:xfrm>
            <a:off x="430695" y="976055"/>
            <a:ext cx="11918674" cy="552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تاکیکاردی ، افزایش فشار خون ، تندی و کوتاهی و سختی تنفس</a:t>
            </a:r>
            <a:endParaRPr lang="fa-IR" sz="3600" b="1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آلکالوز </a:t>
            </a:r>
            <a:r>
              <a:rPr lang="fa-IR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تنفسی</a:t>
            </a:r>
            <a:r>
              <a:rPr lang="ar-SA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a-IR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ar-SA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سبکی سر ، منگی</a:t>
            </a:r>
            <a:r>
              <a:rPr lang="fa-IR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،  سرگیجه ، پارستزی  </a:t>
            </a:r>
            <a:endParaRPr lang="en-GB" sz="3600" b="1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اتساع مردمکها</a:t>
            </a:r>
            <a:r>
              <a:rPr lang="fa-IR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(میدریاز)</a:t>
            </a:r>
            <a:r>
              <a:rPr lang="ar-SA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، </a:t>
            </a:r>
            <a:endParaRPr lang="en-GB" sz="3600" b="1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بهم ریختن تعادل سمپاتیک  و پاراسمپاتیک سیستم گوارش و شاید اسهال </a:t>
            </a:r>
            <a:endParaRPr lang="en-GB" sz="3600" b="1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تعریق </a:t>
            </a:r>
            <a:endParaRPr lang="en-GB" sz="3600" b="1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ترمور</a:t>
            </a:r>
            <a:endParaRPr lang="en-GB" sz="3600" b="1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بیقراری </a:t>
            </a:r>
            <a:endParaRPr lang="en-GB" sz="3600" b="1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تشدید رفلکسها</a:t>
            </a:r>
            <a:endParaRPr lang="en-US" sz="3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4E2D57-667E-6E41-A596-B05C40C05685}"/>
              </a:ext>
            </a:extLst>
          </p:cNvPr>
          <p:cNvSpPr txBox="1"/>
          <p:nvPr/>
        </p:nvSpPr>
        <p:spPr>
          <a:xfrm>
            <a:off x="712303" y="1118994"/>
            <a:ext cx="11728174" cy="2484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علل تحریک </a:t>
            </a:r>
            <a:r>
              <a:rPr lang="fa-IR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لوکوس سرولئوس</a:t>
            </a:r>
            <a:r>
              <a:rPr lang="ar-SA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؟</a:t>
            </a:r>
            <a:endParaRPr lang="en-GB" sz="32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2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بیرونی ، مشخص و معلوم و یا غیر تعارضی &gt;&gt;&gt;&gt; ترس</a:t>
            </a:r>
            <a:endParaRPr lang="en-GB" sz="32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32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شدید ، طولانی ، </a:t>
            </a:r>
            <a:r>
              <a:rPr lang="ar-SA" sz="32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اختلال فانکشن </a:t>
            </a:r>
            <a:r>
              <a:rPr lang="fa-IR" sz="32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،</a:t>
            </a:r>
            <a:r>
              <a:rPr lang="ar-SA" sz="32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دیسترس</a:t>
            </a:r>
            <a:r>
              <a:rPr lang="fa-IR" sz="32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32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&gt;&gt;&gt;&gt;&gt; اختلال</a:t>
            </a:r>
            <a:r>
              <a:rPr lang="fa-IR" sz="32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هراس</a:t>
            </a:r>
            <a:r>
              <a:rPr lang="ar-SA" sz="32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فوبیا</a:t>
            </a:r>
            <a:endParaRPr lang="en-GB" sz="3200" b="1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GB" sz="320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8036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27</cp:revision>
  <dcterms:modified xsi:type="dcterms:W3CDTF">2019-12-11T19:29:21Z</dcterms:modified>
</cp:coreProperties>
</file>