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  <a:srgbClr val="EAEFF1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rtl="1">
              <a:defRPr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anose="000004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55481"/>
            <a:ext cx="9144000" cy="691288"/>
          </a:xfrm>
        </p:spPr>
        <p:txBody>
          <a:bodyPr/>
          <a:lstStyle>
            <a:lvl1pPr marL="0" indent="0" algn="ctr" rtl="1">
              <a:buNone/>
              <a:defRPr sz="2400" b="1">
                <a:cs typeface="B Mitra" panose="000004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5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2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 rtl="1">
              <a:defRPr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anose="000004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 b="1">
                <a:cs typeface="B Mitra" panose="00000400000000000000" pitchFamily="2" charset="-78"/>
              </a:defRPr>
            </a:lvl1pPr>
            <a:lvl2pPr algn="r" rtl="1">
              <a:defRPr b="1">
                <a:cs typeface="B Mitra" panose="00000400000000000000" pitchFamily="2" charset="-78"/>
              </a:defRPr>
            </a:lvl2pPr>
            <a:lvl3pPr algn="r" rtl="1">
              <a:defRPr b="1">
                <a:cs typeface="B Mitra" panose="00000400000000000000" pitchFamily="2" charset="-78"/>
              </a:defRPr>
            </a:lvl3pPr>
            <a:lvl4pPr algn="r" rtl="1">
              <a:defRPr b="1">
                <a:cs typeface="B Mitra" panose="00000400000000000000" pitchFamily="2" charset="-78"/>
              </a:defRPr>
            </a:lvl4pPr>
            <a:lvl5pPr algn="r" rtl="1">
              <a:defRPr b="1">
                <a:cs typeface="B Mitra" panose="00000400000000000000" pitchFamily="2" charset="-78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Hexagon 6"/>
          <p:cNvSpPr/>
          <p:nvPr userDrawn="1"/>
        </p:nvSpPr>
        <p:spPr>
          <a:xfrm>
            <a:off x="838200" y="1713722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1420836" y="1693880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 userDrawn="1"/>
        </p:nvSpPr>
        <p:spPr>
          <a:xfrm>
            <a:off x="1553312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2135948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xagon 10"/>
          <p:cNvSpPr/>
          <p:nvPr userDrawn="1"/>
        </p:nvSpPr>
        <p:spPr>
          <a:xfrm>
            <a:off x="2256691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2839327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xagon 12"/>
          <p:cNvSpPr/>
          <p:nvPr userDrawn="1"/>
        </p:nvSpPr>
        <p:spPr>
          <a:xfrm>
            <a:off x="2974142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 userDrawn="1"/>
        </p:nvSpPr>
        <p:spPr>
          <a:xfrm>
            <a:off x="3556778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/>
          <p:nvPr userDrawn="1"/>
        </p:nvSpPr>
        <p:spPr>
          <a:xfrm>
            <a:off x="3677534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 userDrawn="1"/>
        </p:nvSpPr>
        <p:spPr>
          <a:xfrm>
            <a:off x="4260170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xagon 16"/>
          <p:cNvSpPr/>
          <p:nvPr userDrawn="1"/>
        </p:nvSpPr>
        <p:spPr>
          <a:xfrm>
            <a:off x="4392646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 userDrawn="1"/>
        </p:nvSpPr>
        <p:spPr>
          <a:xfrm>
            <a:off x="4975282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/>
          <p:cNvSpPr/>
          <p:nvPr userDrawn="1"/>
        </p:nvSpPr>
        <p:spPr>
          <a:xfrm>
            <a:off x="5096025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 userDrawn="1"/>
        </p:nvSpPr>
        <p:spPr>
          <a:xfrm>
            <a:off x="5678661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Hexagon 20"/>
          <p:cNvSpPr/>
          <p:nvPr userDrawn="1"/>
        </p:nvSpPr>
        <p:spPr>
          <a:xfrm>
            <a:off x="5813476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 userDrawn="1"/>
        </p:nvSpPr>
        <p:spPr>
          <a:xfrm>
            <a:off x="6396112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xagon 22"/>
          <p:cNvSpPr/>
          <p:nvPr userDrawn="1"/>
        </p:nvSpPr>
        <p:spPr>
          <a:xfrm>
            <a:off x="6519208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 userDrawn="1"/>
        </p:nvSpPr>
        <p:spPr>
          <a:xfrm>
            <a:off x="7101844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xagon 24"/>
          <p:cNvSpPr/>
          <p:nvPr userDrawn="1"/>
        </p:nvSpPr>
        <p:spPr>
          <a:xfrm>
            <a:off x="7234320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7816956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xagon 26"/>
          <p:cNvSpPr/>
          <p:nvPr userDrawn="1"/>
        </p:nvSpPr>
        <p:spPr>
          <a:xfrm>
            <a:off x="7937699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 userDrawn="1"/>
        </p:nvSpPr>
        <p:spPr>
          <a:xfrm>
            <a:off x="8520335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Hexagon 28"/>
          <p:cNvSpPr/>
          <p:nvPr userDrawn="1"/>
        </p:nvSpPr>
        <p:spPr>
          <a:xfrm>
            <a:off x="8655150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 userDrawn="1"/>
        </p:nvSpPr>
        <p:spPr>
          <a:xfrm>
            <a:off x="9237786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exagon 30"/>
          <p:cNvSpPr/>
          <p:nvPr userDrawn="1"/>
        </p:nvSpPr>
        <p:spPr>
          <a:xfrm>
            <a:off x="9358542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 userDrawn="1"/>
        </p:nvSpPr>
        <p:spPr>
          <a:xfrm>
            <a:off x="9941178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Hexagon 32"/>
          <p:cNvSpPr/>
          <p:nvPr userDrawn="1"/>
        </p:nvSpPr>
        <p:spPr>
          <a:xfrm>
            <a:off x="10073654" y="1706678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 userDrawn="1"/>
        </p:nvSpPr>
        <p:spPr>
          <a:xfrm>
            <a:off x="10656290" y="1686836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Hexagon 34"/>
          <p:cNvSpPr/>
          <p:nvPr userDrawn="1"/>
        </p:nvSpPr>
        <p:spPr>
          <a:xfrm>
            <a:off x="10777033" y="1706678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3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0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7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5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anose="00000400000000000000" pitchFamily="2" charset="-78"/>
              </a:defRPr>
            </a:lvl1pPr>
          </a:lstStyle>
          <a:p>
            <a:pPr lvl="0" algn="r" rtl="1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xagon 5"/>
          <p:cNvSpPr/>
          <p:nvPr userDrawn="1"/>
        </p:nvSpPr>
        <p:spPr>
          <a:xfrm>
            <a:off x="838200" y="1713722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1420836" y="1693880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/>
          <p:nvPr userDrawn="1"/>
        </p:nvSpPr>
        <p:spPr>
          <a:xfrm>
            <a:off x="1553312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2135948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 userDrawn="1"/>
        </p:nvSpPr>
        <p:spPr>
          <a:xfrm>
            <a:off x="2256691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2839327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xagon 11"/>
          <p:cNvSpPr/>
          <p:nvPr userDrawn="1"/>
        </p:nvSpPr>
        <p:spPr>
          <a:xfrm>
            <a:off x="2974142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 userDrawn="1"/>
        </p:nvSpPr>
        <p:spPr>
          <a:xfrm>
            <a:off x="3556778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xagon 13"/>
          <p:cNvSpPr/>
          <p:nvPr userDrawn="1"/>
        </p:nvSpPr>
        <p:spPr>
          <a:xfrm>
            <a:off x="3677534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 userDrawn="1"/>
        </p:nvSpPr>
        <p:spPr>
          <a:xfrm>
            <a:off x="4260170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/>
          <p:nvPr userDrawn="1"/>
        </p:nvSpPr>
        <p:spPr>
          <a:xfrm>
            <a:off x="4392646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4975282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/>
          <p:cNvSpPr/>
          <p:nvPr userDrawn="1"/>
        </p:nvSpPr>
        <p:spPr>
          <a:xfrm>
            <a:off x="5096025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 userDrawn="1"/>
        </p:nvSpPr>
        <p:spPr>
          <a:xfrm>
            <a:off x="5678661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/>
          <p:nvPr userDrawn="1"/>
        </p:nvSpPr>
        <p:spPr>
          <a:xfrm>
            <a:off x="5813476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 userDrawn="1"/>
        </p:nvSpPr>
        <p:spPr>
          <a:xfrm>
            <a:off x="6396112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/>
          <p:cNvSpPr/>
          <p:nvPr userDrawn="1"/>
        </p:nvSpPr>
        <p:spPr>
          <a:xfrm>
            <a:off x="6519208" y="1711374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 userDrawn="1"/>
        </p:nvSpPr>
        <p:spPr>
          <a:xfrm>
            <a:off x="7101844" y="1691532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xagon 23"/>
          <p:cNvSpPr/>
          <p:nvPr userDrawn="1"/>
        </p:nvSpPr>
        <p:spPr>
          <a:xfrm>
            <a:off x="7234320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 userDrawn="1"/>
        </p:nvSpPr>
        <p:spPr>
          <a:xfrm>
            <a:off x="7816956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/>
          <p:cNvSpPr/>
          <p:nvPr userDrawn="1"/>
        </p:nvSpPr>
        <p:spPr>
          <a:xfrm>
            <a:off x="7937699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 userDrawn="1"/>
        </p:nvSpPr>
        <p:spPr>
          <a:xfrm>
            <a:off x="8520335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xagon 27"/>
          <p:cNvSpPr/>
          <p:nvPr userDrawn="1"/>
        </p:nvSpPr>
        <p:spPr>
          <a:xfrm>
            <a:off x="8655150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 userDrawn="1"/>
        </p:nvSpPr>
        <p:spPr>
          <a:xfrm>
            <a:off x="9237786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Hexagon 29"/>
          <p:cNvSpPr/>
          <p:nvPr userDrawn="1"/>
        </p:nvSpPr>
        <p:spPr>
          <a:xfrm>
            <a:off x="9358542" y="1709026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 userDrawn="1"/>
        </p:nvSpPr>
        <p:spPr>
          <a:xfrm>
            <a:off x="9941178" y="1689184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Hexagon 31"/>
          <p:cNvSpPr/>
          <p:nvPr userDrawn="1"/>
        </p:nvSpPr>
        <p:spPr>
          <a:xfrm>
            <a:off x="10073654" y="1706678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 userDrawn="1"/>
        </p:nvSpPr>
        <p:spPr>
          <a:xfrm>
            <a:off x="10656290" y="1686836"/>
            <a:ext cx="98474" cy="115099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Hexagon 33"/>
          <p:cNvSpPr/>
          <p:nvPr userDrawn="1"/>
        </p:nvSpPr>
        <p:spPr>
          <a:xfrm>
            <a:off x="10777033" y="1706678"/>
            <a:ext cx="554502" cy="75414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4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7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0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1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4A23E-1EA3-4A9D-B486-32059148F971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39DF4-E7A7-48E2-B8DB-05B1CB42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وظایف </a:t>
            </a:r>
            <a:r>
              <a:rPr lang="fa-IR" dirty="0" smtClean="0"/>
              <a:t>رابط</a:t>
            </a:r>
            <a:r>
              <a:rPr lang="fa-IR" dirty="0" smtClean="0"/>
              <a:t>ان</a:t>
            </a:r>
            <a:r>
              <a:rPr lang="fa-IR" dirty="0" smtClean="0"/>
              <a:t> </a:t>
            </a:r>
            <a:r>
              <a:rPr lang="fa-IR" dirty="0" smtClean="0"/>
              <a:t>درمان و پرداخت به آنان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55481"/>
            <a:ext cx="9144000" cy="1058628"/>
          </a:xfrm>
        </p:spPr>
        <p:txBody>
          <a:bodyPr>
            <a:normAutofit/>
          </a:bodyPr>
          <a:lstStyle/>
          <a:p>
            <a:r>
              <a:rPr lang="fa-IR" dirty="0" smtClean="0"/>
              <a:t>مرکز سلامت روان جامعه‌نگر</a:t>
            </a:r>
          </a:p>
          <a:p>
            <a:r>
              <a:rPr lang="fa-IR" dirty="0" smtClean="0"/>
              <a:t>شهید امامی – شهید شاه‌آبادی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0313" y="733868"/>
            <a:ext cx="357020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 rtl="1"/>
            <a:r>
              <a:rPr lang="fa-IR" sz="3600" b="1" dirty="0" smtClean="0">
                <a:ln/>
                <a:solidFill>
                  <a:schemeClr val="accent3"/>
                </a:solidFill>
              </a:rPr>
              <a:t>بسم الله الرحمن 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الرحیم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شاخص کامل بودن پیگیری‌‌ها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948" y="1941034"/>
            <a:ext cx="6869907" cy="47411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59154" y="2372375"/>
            <a:ext cx="1438670" cy="3864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159154" y="2013731"/>
            <a:ext cx="267394" cy="28594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و مقدار پرداخت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0" y="2346133"/>
            <a:ext cx="4916055" cy="38436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400" dirty="0" smtClean="0"/>
              <a:t>پرداخت هر سه ماه یک بار انجام می‌شود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از دو بخش ثابت و متغیر تشکیل شده است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بخش ثابت: ۲۰۰ هزار تومان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بخش متغیر: ۷۵۰۰ تومان به ازای هر بیمار فعال که بر مبنای نمره‌ی ارزیابی طبق جدول رو به رو تعدیل می‌شود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62680"/>
              </p:ext>
            </p:extLst>
          </p:nvPr>
        </p:nvGraphicFramePr>
        <p:xfrm>
          <a:off x="1111486" y="1978154"/>
          <a:ext cx="4710548" cy="4538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21">
                  <a:extLst>
                    <a:ext uri="{9D8B030D-6E8A-4147-A177-3AD203B41FA5}">
                      <a16:colId xmlns:a16="http://schemas.microsoft.com/office/drawing/2014/main" xmlns="" val="1439025324"/>
                    </a:ext>
                  </a:extLst>
                </a:gridCol>
                <a:gridCol w="2595418">
                  <a:extLst>
                    <a:ext uri="{9D8B030D-6E8A-4147-A177-3AD203B41FA5}">
                      <a16:colId xmlns:a16="http://schemas.microsoft.com/office/drawing/2014/main" xmlns="" val="555355616"/>
                    </a:ext>
                  </a:extLst>
                </a:gridCol>
                <a:gridCol w="341746">
                  <a:extLst>
                    <a:ext uri="{9D8B030D-6E8A-4147-A177-3AD203B41FA5}">
                      <a16:colId xmlns:a16="http://schemas.microsoft.com/office/drawing/2014/main" xmlns="" val="1022469327"/>
                    </a:ext>
                  </a:extLst>
                </a:gridCol>
                <a:gridCol w="1413163">
                  <a:extLst>
                    <a:ext uri="{9D8B030D-6E8A-4147-A177-3AD203B41FA5}">
                      <a16:colId xmlns:a16="http://schemas.microsoft.com/office/drawing/2014/main" xmlns="" val="2909597346"/>
                    </a:ext>
                  </a:extLst>
                </a:gridCol>
              </a:tblGrid>
              <a:tr h="731627">
                <a:tc gridSpan="3"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مقدار پرداخت متغیر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نمره‌ی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ارزیابی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3963183"/>
                  </a:ext>
                </a:extLst>
              </a:tr>
              <a:tr h="731627">
                <a:tc gridSpan="3"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بخش متغیر + ده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درصد تشویقی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۹۵ تا ۱۰۰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4019802"/>
                  </a:ext>
                </a:extLst>
              </a:tr>
              <a:tr h="731627">
                <a:tc gridSpan="3"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بخش متغیر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۹۰ تا ۹۴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5715277"/>
                  </a:ext>
                </a:extLst>
              </a:tr>
              <a:tr h="517018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بخش متغیر × (نمره‌ی ارزیابی + ۱۰)</a:t>
                      </a:r>
                      <a:endParaRPr lang="en-US" dirty="0" smtClean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۶۰ تا ۸۹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2282664"/>
                  </a:ext>
                </a:extLst>
              </a:tr>
              <a:tr h="386299">
                <a:tc>
                  <a:txBody>
                    <a:bodyPr/>
                    <a:lstStyle/>
                    <a:p>
                      <a:pPr algn="ctr" rtl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۱۰۰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8769641"/>
                  </a:ext>
                </a:extLst>
              </a:tr>
              <a:tr h="354595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بخش متغیر × نمره‌ی ارزیابی</a:t>
                      </a:r>
                      <a:endParaRPr lang="en-US" dirty="0" smtClean="0">
                        <a:cs typeface="B Mitr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کمتر از ۶۰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955212"/>
                  </a:ext>
                </a:extLst>
              </a:tr>
              <a:tr h="354595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Mitra" panose="00000400000000000000" pitchFamily="2" charset="-78"/>
                        </a:rPr>
                        <a:t>۱۰۰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3359931"/>
                  </a:ext>
                </a:extLst>
              </a:tr>
              <a:tr h="709189"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تذکر در نوبت اول و خاتمه‌ی همکاری در نوبت دوم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9474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57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وظایف رابط درمان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6300" y="1980373"/>
            <a:ext cx="6569364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a-IR" dirty="0" smtClean="0"/>
              <a:t>تشکیل پرونده برای بیماران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وارد کردن اطلاعات دموگرافیک بیماران به سامانه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وارد کردن اطلاعات ویزیت بیمار به سامانه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اطلاع رسانی به بیمار در مورد فرایند ارائه‌ی خدمت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وقت گرفتن از </a:t>
            </a:r>
            <a:r>
              <a:rPr lang="en-US" dirty="0" smtClean="0"/>
              <a:t>CMHC</a:t>
            </a:r>
            <a:r>
              <a:rPr lang="fa-IR" dirty="0" smtClean="0"/>
              <a:t> برای بیمار ارجاع شده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راهنمایی بیمار ارجاع شده برای مراجعه به </a:t>
            </a:r>
            <a:r>
              <a:rPr lang="en-US" dirty="0" smtClean="0"/>
              <a:t>CMHC</a:t>
            </a:r>
            <a:endParaRPr lang="fa-IR" dirty="0" smtClean="0"/>
          </a:p>
          <a:p>
            <a:pPr>
              <a:lnSpc>
                <a:spcPct val="150000"/>
              </a:lnSpc>
            </a:pPr>
            <a:r>
              <a:rPr lang="fa-IR" dirty="0" smtClean="0"/>
              <a:t>انجام پیگیری‌های تلفنی و ثبت آنها در سامانه</a:t>
            </a:r>
          </a:p>
        </p:txBody>
      </p:sp>
      <p:sp>
        <p:nvSpPr>
          <p:cNvPr id="4" name="Oval 3"/>
          <p:cNvSpPr/>
          <p:nvPr/>
        </p:nvSpPr>
        <p:spPr>
          <a:xfrm>
            <a:off x="1209537" y="3338624"/>
            <a:ext cx="2632363" cy="16348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برقراری ارتباط مؤثر با بیمار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4257537" y="1980374"/>
            <a:ext cx="628072" cy="4351338"/>
          </a:xfrm>
          <a:prstGeom prst="leftBrace">
            <a:avLst>
              <a:gd name="adj1" fmla="val 59685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5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برقراری ارتباط مؤثر با بیمار در مطب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dirty="0" smtClean="0"/>
              <a:t>رعایت شأن و احترام بیمار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گوش دادن فعال به سخنان بیمار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پاسخ به سؤال‌ها و ارائه‌ی توضیحات به صورتی قابل فهم برای بیمار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کسب اطمینان از اینکه بیمار مقصود شما را متوجه شده است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کسب اطمینان از اینکه سؤال بدون پاسخی برای بیمار باقی نمانده است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حفظ محرمانگی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برقراری ارتباط مؤثر با بیمار در تماس‌های تلفنی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53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sz="2400" dirty="0" smtClean="0"/>
              <a:t>تماس در زمان مناسب بر مبنای هماهنگی قبلی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معرفی کردن خود و بیان هدف از تماس تلفنی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اطمینان از اینکه بیمار برای پاسخ به سؤالات شما آمادگی دارد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ارائه‌ی بازخوردهایی که از حاکی از گوش کردن فعال شما باشد</a:t>
            </a:r>
          </a:p>
          <a:p>
            <a:pPr>
              <a:lnSpc>
                <a:spcPct val="150000"/>
              </a:lnSpc>
            </a:pPr>
            <a:r>
              <a:rPr lang="fa-IR" sz="2400" dirty="0"/>
              <a:t>پاسخ به سؤال‌ها و ارائه‌ی توضیحات به صورتی قابل فهم برای بیمار</a:t>
            </a:r>
          </a:p>
          <a:p>
            <a:pPr>
              <a:lnSpc>
                <a:spcPct val="150000"/>
              </a:lnSpc>
            </a:pPr>
            <a:r>
              <a:rPr lang="fa-IR" sz="2400" dirty="0"/>
              <a:t>کسب اطمینان از اینکه بیمار مقصود شما را متوجه شده است</a:t>
            </a:r>
          </a:p>
          <a:p>
            <a:pPr>
              <a:lnSpc>
                <a:spcPct val="150000"/>
              </a:lnSpc>
            </a:pPr>
            <a:r>
              <a:rPr lang="fa-IR" sz="2400" dirty="0"/>
              <a:t>کسب اطمینان از اینکه سؤال بدون پاسخی برای بیمار باقی نمانده است</a:t>
            </a:r>
          </a:p>
          <a:p>
            <a:pPr>
              <a:lnSpc>
                <a:spcPct val="150000"/>
              </a:lnSpc>
            </a:pPr>
            <a:endParaRPr lang="fa-IR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341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اطلاع رسانی در مورد فرایند ارائه‌ی خدمت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/>
              <a:t>تاریخ ویزیت بعد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تاریخ تماس تلفنی برای مطلع شدن از حال بیمار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تماس تلفنی در صورت مراجعه نکردن بیمار در تاریخ مقرر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تماس تلفنی برای اطمینان از مراجعه به روان‌پزشک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هماهنگ کردن زمان مناسب برای تماس‌های تلفنی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6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ارزیابی عملکرد رابط درمان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fa-IR" dirty="0" smtClean="0"/>
              <a:t>تعداد بیمار فعال</a:t>
            </a:r>
          </a:p>
          <a:p>
            <a:pPr>
              <a:lnSpc>
                <a:spcPct val="250000"/>
              </a:lnSpc>
            </a:pPr>
            <a:r>
              <a:rPr lang="fa-IR" dirty="0" smtClean="0"/>
              <a:t>کامل بودن پیگیری‌ها</a:t>
            </a:r>
          </a:p>
          <a:p>
            <a:pPr>
              <a:lnSpc>
                <a:spcPct val="250000"/>
              </a:lnSpc>
            </a:pPr>
            <a:r>
              <a:rPr lang="fa-IR" dirty="0" smtClean="0"/>
              <a:t>تماس با تعدادی از بیماران </a:t>
            </a:r>
          </a:p>
        </p:txBody>
      </p:sp>
    </p:spTree>
    <p:extLst>
      <p:ext uri="{BB962C8B-B14F-4D97-AF65-F5344CB8AC3E}">
        <p14:creationId xmlns:p14="http://schemas.microsoft.com/office/powerpoint/2010/main" val="10441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مفهوم بیمار فعال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312700" y="3967520"/>
            <a:ext cx="8229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99391" y="3542647"/>
            <a:ext cx="0" cy="8589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11611" y="3090065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آخرین ویزیت بیمار</a:t>
            </a:r>
            <a:endParaRPr lang="en-US" dirty="0">
              <a:cs typeface="B Mitra" panose="00000400000000000000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974591" y="3538029"/>
            <a:ext cx="0" cy="85898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46519" y="2803744"/>
            <a:ext cx="1249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itra" panose="00000400000000000000" pitchFamily="2" charset="-78"/>
              </a:rPr>
              <a:t>تاریخ تعیین شده برای ویزیت بعد</a:t>
            </a:r>
            <a:endParaRPr lang="en-US" dirty="0">
              <a:cs typeface="B Mitra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554009" y="3542647"/>
            <a:ext cx="0" cy="85898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 rot="16200000">
            <a:off x="7648742" y="3782902"/>
            <a:ext cx="231120" cy="1579417"/>
          </a:xfrm>
          <a:prstGeom prst="leftBrace">
            <a:avLst>
              <a:gd name="adj1" fmla="val 49859"/>
              <a:gd name="adj2" fmla="val 5000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80228" y="4826505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ده روز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5194574" y="2394095"/>
            <a:ext cx="360859" cy="6351225"/>
          </a:xfrm>
          <a:prstGeom prst="leftBrace">
            <a:avLst>
              <a:gd name="adj1" fmla="val 49859"/>
              <a:gd name="adj2" fmla="val 50000"/>
            </a:avLst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67873" y="5915965"/>
            <a:ext cx="3214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itra" panose="00000400000000000000" pitchFamily="2" charset="-78"/>
              </a:rPr>
              <a:t>محدوده‌ای که اگر گزارش گیری در آن انجام شود، بیمار </a:t>
            </a: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فعال</a:t>
            </a:r>
            <a:r>
              <a:rPr lang="fa-IR" dirty="0" smtClean="0">
                <a:cs typeface="B Mitra" panose="00000400000000000000" pitchFamily="2" charset="-78"/>
              </a:rPr>
              <a:t> محسوب می‌شود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9157446" y="4777548"/>
            <a:ext cx="365760" cy="1579417"/>
          </a:xfrm>
          <a:prstGeom prst="leftBrace">
            <a:avLst>
              <a:gd name="adj1" fmla="val 49859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884045" y="5195837"/>
            <a:ext cx="452582" cy="5543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824341" y="5915965"/>
            <a:ext cx="3053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>
                <a:cs typeface="B Mitra" panose="00000400000000000000" pitchFamily="2" charset="-78"/>
              </a:rPr>
              <a:t>محدوده‌ای که اگر گزارش گیری در آن انجام شود، </a:t>
            </a:r>
            <a:r>
              <a:rPr lang="fa-IR" dirty="0" smtClean="0">
                <a:cs typeface="B Mitra" panose="00000400000000000000" pitchFamily="2" charset="-78"/>
              </a:rPr>
              <a:t>بیمار </a:t>
            </a: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غیر</a:t>
            </a:r>
            <a:r>
              <a:rPr lang="fa-IR" dirty="0" smtClean="0">
                <a:cs typeface="B Mitra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فعال</a:t>
            </a:r>
            <a:r>
              <a:rPr lang="fa-IR" dirty="0">
                <a:cs typeface="B Mitra" panose="00000400000000000000" pitchFamily="2" charset="-78"/>
              </a:rPr>
              <a:t> محسوب می‌شود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18" name="Left Brace 17"/>
          <p:cNvSpPr/>
          <p:nvPr/>
        </p:nvSpPr>
        <p:spPr>
          <a:xfrm rot="5400000" flipV="1">
            <a:off x="4406561" y="161394"/>
            <a:ext cx="360859" cy="4775201"/>
          </a:xfrm>
          <a:prstGeom prst="leftBrace">
            <a:avLst>
              <a:gd name="adj1" fmla="val 49859"/>
              <a:gd name="adj2" fmla="val 50000"/>
            </a:avLst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97336" y="1935517"/>
            <a:ext cx="517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dirty="0" smtClean="0">
                <a:cs typeface="B Mitra" panose="00000400000000000000" pitchFamily="2" charset="-78"/>
              </a:rPr>
              <a:t>این فاصله باید در ۳ ویزیت اول حداکثر ۴۰ روز و بعد از آن حداکثر ۸۰ روز باشد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89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 animBg="1"/>
      <p:bldP spid="14" grpId="0"/>
      <p:bldP spid="15" grpId="0" animBg="1"/>
      <p:bldP spid="17" grpId="0"/>
      <p:bldP spid="18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خطای نوع اول و خطای نوع دوم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69" y="2161309"/>
            <a:ext cx="10547942" cy="382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پیگیری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7564" y="1825625"/>
            <a:ext cx="3946236" cy="435133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fa-IR" dirty="0" smtClean="0"/>
              <a:t>قبل از ویزیت بعد</a:t>
            </a:r>
          </a:p>
          <a:p>
            <a:pPr>
              <a:lnSpc>
                <a:spcPct val="200000"/>
              </a:lnSpc>
            </a:pPr>
            <a:r>
              <a:rPr lang="fa-IR" dirty="0" smtClean="0"/>
              <a:t>عدم مراجعه</a:t>
            </a:r>
          </a:p>
          <a:p>
            <a:pPr>
              <a:lnSpc>
                <a:spcPct val="200000"/>
              </a:lnSpc>
            </a:pPr>
            <a:r>
              <a:rPr lang="fa-IR" dirty="0" smtClean="0"/>
              <a:t>مراجعه به روان‌پزشک</a:t>
            </a:r>
          </a:p>
          <a:p>
            <a:pPr>
              <a:lnSpc>
                <a:spcPct val="200000"/>
              </a:lnSpc>
            </a:pPr>
            <a:r>
              <a:rPr lang="fa-IR" dirty="0" smtClean="0"/>
              <a:t>پس از پایان درمان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44436" y="3020291"/>
            <a:ext cx="3362037" cy="12561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b="1" dirty="0" smtClean="0">
                <a:cs typeface="B Mitra" panose="00000400000000000000" pitchFamily="2" charset="-78"/>
              </a:rPr>
              <a:t>یک ویزیت، یک پیگیری</a:t>
            </a:r>
            <a:endParaRPr lang="en-US" sz="28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45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468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 Homa</vt:lpstr>
      <vt:lpstr>B Mitra</vt:lpstr>
      <vt:lpstr>Calibri</vt:lpstr>
      <vt:lpstr>Calibri Light</vt:lpstr>
      <vt:lpstr>Office Theme</vt:lpstr>
      <vt:lpstr>وظایف رابطان درمان و پرداخت به آنان</vt:lpstr>
      <vt:lpstr>وظایف رابط درمان</vt:lpstr>
      <vt:lpstr>برقراری ارتباط مؤثر با بیمار در مطب</vt:lpstr>
      <vt:lpstr>برقراری ارتباط مؤثر با بیمار در تماس‌های تلفنی</vt:lpstr>
      <vt:lpstr>اطلاع رسانی در مورد فرایند ارائه‌ی خدمت</vt:lpstr>
      <vt:lpstr>روش ارزیابی عملکرد رابط درمان</vt:lpstr>
      <vt:lpstr>مفهوم بیمار فعال</vt:lpstr>
      <vt:lpstr>خطای نوع اول و خطای نوع دوم</vt:lpstr>
      <vt:lpstr>انواع پیگیری</vt:lpstr>
      <vt:lpstr>شاخص کامل بودن پیگیری‌‌ها</vt:lpstr>
      <vt:lpstr>روش و مقدار پرداخت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Farid Abolhassani</dc:creator>
  <cp:lastModifiedBy>Farid Abolhassani</cp:lastModifiedBy>
  <cp:revision>24</cp:revision>
  <dcterms:created xsi:type="dcterms:W3CDTF">2018-12-31T13:38:40Z</dcterms:created>
  <dcterms:modified xsi:type="dcterms:W3CDTF">2019-01-03T05:29:31Z</dcterms:modified>
</cp:coreProperties>
</file>