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326" r:id="rId2"/>
    <p:sldId id="327" r:id="rId3"/>
    <p:sldId id="302" r:id="rId4"/>
    <p:sldId id="306" r:id="rId5"/>
    <p:sldId id="317" r:id="rId6"/>
    <p:sldId id="318" r:id="rId7"/>
    <p:sldId id="319" r:id="rId8"/>
    <p:sldId id="325" r:id="rId9"/>
    <p:sldId id="324" r:id="rId10"/>
    <p:sldId id="322" r:id="rId11"/>
    <p:sldId id="321" r:id="rId12"/>
    <p:sldId id="320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11/11/2013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11/11/2013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/>
          <a:lstStyle/>
          <a:p>
            <a:r>
              <a:rPr lang="fa-IR" dirty="0" smtClean="0">
                <a:cs typeface="B Homa" pitchFamily="2" charset="-78"/>
              </a:rPr>
              <a:t>مرکز سلامت روان جامعه نگرزنجان</a:t>
            </a:r>
            <a:endParaRPr lang="en-US" dirty="0"/>
          </a:p>
        </p:txBody>
      </p:sp>
      <p:pic>
        <p:nvPicPr>
          <p:cNvPr id="4" name="Picture 2" descr="E:\MyPicture\My Pictures\Besme Allah\6_besme1.tif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3058583" y="2268700"/>
            <a:ext cx="3026834" cy="372236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533400" y="1447800"/>
            <a:ext cx="7315200" cy="762000"/>
          </a:xfrm>
        </p:spPr>
        <p:txBody>
          <a:bodyPr>
            <a:noAutofit/>
          </a:bodyPr>
          <a:lstStyle/>
          <a:p>
            <a:r>
              <a:rPr lang="fa-IR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Homa" pitchFamily="2" charset="-78"/>
              </a:rPr>
              <a:t>نتیجه تماس در پیگیری های تلفنی</a:t>
            </a:r>
            <a:endParaRPr lang="fa-IR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400" y="2047874"/>
            <a:ext cx="6324600" cy="397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Rounded Rectangle 3"/>
          <p:cNvSpPr/>
          <p:nvPr/>
        </p:nvSpPr>
        <p:spPr>
          <a:xfrm>
            <a:off x="2819400" y="1828800"/>
            <a:ext cx="838200" cy="60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%79</a:t>
            </a:r>
            <a:endParaRPr lang="en-US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533400" y="1600200"/>
            <a:ext cx="7315200" cy="762000"/>
          </a:xfrm>
        </p:spPr>
        <p:txBody>
          <a:bodyPr>
            <a:noAutofit/>
          </a:bodyPr>
          <a:lstStyle/>
          <a:p>
            <a:r>
              <a:rPr lang="fa-IR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Homa" pitchFamily="2" charset="-78"/>
              </a:rPr>
              <a:t>دلیل پیگیری در پیگیری های موفق</a:t>
            </a:r>
            <a:endParaRPr lang="fa-IR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2514600"/>
            <a:ext cx="7924800" cy="3505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533400" y="1447800"/>
            <a:ext cx="7315200" cy="762000"/>
          </a:xfrm>
        </p:spPr>
        <p:txBody>
          <a:bodyPr>
            <a:noAutofit/>
          </a:bodyPr>
          <a:lstStyle/>
          <a:p>
            <a:r>
              <a:rPr lang="fa-IR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Homa" pitchFamily="2" charset="-78"/>
              </a:rPr>
              <a:t>فراوانی ارجاع و مراجعه به روانپزشک</a:t>
            </a:r>
            <a:endParaRPr lang="fa-IR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0"/>
            <a:ext cx="8229600" cy="2209800"/>
          </a:xfr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fa-IR" dirty="0" smtClean="0">
                <a:cs typeface="B Homa" pitchFamily="2" charset="-78"/>
              </a:rPr>
              <a:t>آمار فعالیت </a:t>
            </a:r>
            <a:br>
              <a:rPr lang="fa-IR" dirty="0" smtClean="0">
                <a:cs typeface="B Homa" pitchFamily="2" charset="-78"/>
              </a:rPr>
            </a:br>
            <a:r>
              <a:rPr lang="fa-IR" dirty="0" smtClean="0">
                <a:cs typeface="B Homa" pitchFamily="2" charset="-78"/>
              </a:rPr>
              <a:t>مرکز سلامت روان جامعه </a:t>
            </a:r>
            <a:r>
              <a:rPr lang="fa-IR" dirty="0" smtClean="0">
                <a:cs typeface="B Homa" pitchFamily="2" charset="-78"/>
              </a:rPr>
              <a:t>نگرزنجان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343400"/>
            <a:ext cx="8229600" cy="1676399"/>
          </a:xfrm>
        </p:spPr>
        <p:txBody>
          <a:bodyPr/>
          <a:lstStyle/>
          <a:p>
            <a:pPr algn="ctr">
              <a:buNone/>
            </a:pPr>
            <a:r>
              <a:rPr lang="fa-IR" sz="80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شهریور92</a:t>
            </a:r>
          </a:p>
          <a:p>
            <a:pPr algn="ctr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990600" y="1219200"/>
            <a:ext cx="6400800" cy="762000"/>
          </a:xfrm>
        </p:spPr>
        <p:txBody>
          <a:bodyPr>
            <a:noAutofit/>
          </a:bodyPr>
          <a:lstStyle/>
          <a:p>
            <a:r>
              <a:rPr lang="fa-IR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Homa" pitchFamily="2" charset="-78"/>
              </a:rPr>
              <a:t>توزیع جنسی بیماران</a:t>
            </a:r>
            <a:endParaRPr lang="fa-IR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1219200" y="5791200"/>
            <a:ext cx="6400800" cy="762000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fa-IR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B Homa" pitchFamily="2" charset="-78"/>
              </a:rPr>
              <a:t>تعداد کل بیماران:</a:t>
            </a:r>
            <a:r>
              <a:rPr kumimoji="0" lang="fa-IR" sz="36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B Homa" pitchFamily="2" charset="-78"/>
              </a:rPr>
              <a:t> </a:t>
            </a:r>
            <a:r>
              <a:rPr kumimoji="0" lang="en-US" sz="36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B Homa" pitchFamily="2" charset="-78"/>
              </a:rPr>
              <a:t>644</a:t>
            </a:r>
            <a:r>
              <a:rPr kumimoji="0" lang="fa-IR" sz="36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B Homa" pitchFamily="2" charset="-78"/>
              </a:rPr>
              <a:t> نفر</a:t>
            </a:r>
            <a:endParaRPr kumimoji="0" lang="fa-IR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Subtitle 2"/>
          <p:cNvSpPr txBox="1">
            <a:spLocks/>
          </p:cNvSpPr>
          <p:nvPr/>
        </p:nvSpPr>
        <p:spPr>
          <a:xfrm>
            <a:off x="7467600" y="1752600"/>
            <a:ext cx="1295400" cy="762000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fa-IR" sz="3200" b="1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Subtitle 2"/>
          <p:cNvSpPr txBox="1">
            <a:spLocks/>
          </p:cNvSpPr>
          <p:nvPr/>
        </p:nvSpPr>
        <p:spPr>
          <a:xfrm>
            <a:off x="7467600" y="2514600"/>
            <a:ext cx="1295400" cy="762000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fa-IR" sz="3600" b="1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800" y="1981200"/>
            <a:ext cx="5781964" cy="3514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Rounded Rectangle 7"/>
          <p:cNvSpPr/>
          <p:nvPr/>
        </p:nvSpPr>
        <p:spPr>
          <a:xfrm>
            <a:off x="5105400" y="2819400"/>
            <a:ext cx="914400" cy="685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rtl="1">
              <a:spcBef>
                <a:spcPct val="20000"/>
              </a:spcBef>
              <a:defRPr/>
            </a:pPr>
            <a:r>
              <a:rPr lang="en-US" b="1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Homa" pitchFamily="2" charset="-78"/>
              </a:rPr>
              <a:t>29</a:t>
            </a:r>
            <a:r>
              <a:rPr lang="fa-IR" b="1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Homa" pitchFamily="2" charset="-78"/>
              </a:rPr>
              <a:t>%</a:t>
            </a:r>
            <a:endParaRPr lang="fa-IR" b="1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3048000" y="1828800"/>
            <a:ext cx="1066800" cy="685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rtl="1">
              <a:spcBef>
                <a:spcPct val="20000"/>
              </a:spcBef>
              <a:defRPr/>
            </a:pPr>
            <a:r>
              <a:rPr lang="en-US" b="1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Homa" pitchFamily="2" charset="-78"/>
              </a:rPr>
              <a:t>71</a:t>
            </a:r>
            <a:r>
              <a:rPr lang="fa-IR" b="1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Homa" pitchFamily="2" charset="-78"/>
              </a:rPr>
              <a:t>%</a:t>
            </a:r>
            <a:endParaRPr lang="fa-IR" b="1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533400" y="1447800"/>
            <a:ext cx="7315200" cy="762000"/>
          </a:xfrm>
        </p:spPr>
        <p:txBody>
          <a:bodyPr>
            <a:noAutofit/>
          </a:bodyPr>
          <a:lstStyle/>
          <a:p>
            <a:r>
              <a:rPr lang="fa-IR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Homa" pitchFamily="2" charset="-78"/>
              </a:rPr>
              <a:t>توزیع فراوانی سطوح مختلف تحصیلی در بین بیماران</a:t>
            </a:r>
            <a:endParaRPr lang="fa-IR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2047874"/>
            <a:ext cx="7372146" cy="44395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533400" y="1447800"/>
            <a:ext cx="7315200" cy="762000"/>
          </a:xfrm>
        </p:spPr>
        <p:txBody>
          <a:bodyPr>
            <a:noAutofit/>
          </a:bodyPr>
          <a:lstStyle/>
          <a:p>
            <a:r>
              <a:rPr lang="fa-IR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Homa" pitchFamily="2" charset="-78"/>
              </a:rPr>
              <a:t>فراوانی انواع تشخیص ها در بیماران</a:t>
            </a:r>
            <a:endParaRPr lang="fa-IR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Subtitle 2"/>
          <p:cNvSpPr txBox="1">
            <a:spLocks/>
          </p:cNvSpPr>
          <p:nvPr/>
        </p:nvSpPr>
        <p:spPr>
          <a:xfrm>
            <a:off x="2437644" y="779250"/>
            <a:ext cx="1295400" cy="685800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fa-IR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B Homa" pitchFamily="2" charset="-78"/>
              </a:rPr>
              <a:t>56%</a:t>
            </a:r>
            <a:endParaRPr kumimoji="0" lang="fa-IR" sz="3200" b="1" i="0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Subtitle 2"/>
          <p:cNvSpPr txBox="1">
            <a:spLocks/>
          </p:cNvSpPr>
          <p:nvPr/>
        </p:nvSpPr>
        <p:spPr>
          <a:xfrm>
            <a:off x="-2133600" y="381000"/>
            <a:ext cx="1295400" cy="762000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fa-IR" sz="3200" b="1" i="0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2047875"/>
            <a:ext cx="7315200" cy="44052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Rounded Rectangle 6"/>
          <p:cNvSpPr/>
          <p:nvPr/>
        </p:nvSpPr>
        <p:spPr>
          <a:xfrm>
            <a:off x="2514600" y="1981200"/>
            <a:ext cx="8382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%56</a:t>
            </a:r>
            <a:endParaRPr lang="en-US" dirty="0"/>
          </a:p>
        </p:txBody>
      </p:sp>
      <p:sp>
        <p:nvSpPr>
          <p:cNvPr id="8" name="Rounded Rectangle 7"/>
          <p:cNvSpPr/>
          <p:nvPr/>
        </p:nvSpPr>
        <p:spPr>
          <a:xfrm>
            <a:off x="1981200" y="2819400"/>
            <a:ext cx="7620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%24</a:t>
            </a:r>
            <a:endParaRPr lang="en-US" dirty="0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457200" y="1447800"/>
            <a:ext cx="7315200" cy="762000"/>
          </a:xfrm>
        </p:spPr>
        <p:txBody>
          <a:bodyPr>
            <a:noAutofit/>
          </a:bodyPr>
          <a:lstStyle/>
          <a:p>
            <a:r>
              <a:rPr lang="fa-IR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Homa" pitchFamily="2" charset="-78"/>
              </a:rPr>
              <a:t>فراوانی ویزیت ها و پیگیری های انجام شده</a:t>
            </a:r>
            <a:endParaRPr lang="fa-IR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2047874"/>
            <a:ext cx="6611544" cy="3797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533400" y="1447800"/>
            <a:ext cx="7315200" cy="762000"/>
          </a:xfrm>
        </p:spPr>
        <p:txBody>
          <a:bodyPr>
            <a:noAutofit/>
          </a:bodyPr>
          <a:lstStyle/>
          <a:p>
            <a:r>
              <a:rPr lang="fa-IR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Homa" pitchFamily="2" charset="-78"/>
              </a:rPr>
              <a:t>تعداد ویزیت بیماران نوروتیک در قیاس با کل ویزیت ها</a:t>
            </a:r>
            <a:endParaRPr lang="fa-IR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1981200"/>
            <a:ext cx="7347868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Subtitle 2"/>
          <p:cNvSpPr txBox="1">
            <a:spLocks/>
          </p:cNvSpPr>
          <p:nvPr/>
        </p:nvSpPr>
        <p:spPr>
          <a:xfrm>
            <a:off x="3124200" y="5029200"/>
            <a:ext cx="1295400" cy="762000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fa-IR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B Homa" pitchFamily="2" charset="-78"/>
              </a:rPr>
              <a:t>7%</a:t>
            </a:r>
            <a:endParaRPr kumimoji="0" lang="fa-IR" sz="3200" b="1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533400" y="1447800"/>
            <a:ext cx="7315200" cy="762000"/>
          </a:xfrm>
        </p:spPr>
        <p:txBody>
          <a:bodyPr>
            <a:noAutofit/>
          </a:bodyPr>
          <a:lstStyle/>
          <a:p>
            <a:r>
              <a:rPr lang="fa-IR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Homa" pitchFamily="2" charset="-78"/>
              </a:rPr>
              <a:t>تأثیر درمان بر مبنای قضاوت بیمار در پیگیری های تلفنی</a:t>
            </a:r>
            <a:endParaRPr lang="fa-IR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1981200"/>
            <a:ext cx="6722116" cy="404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Subtitle 2"/>
          <p:cNvSpPr txBox="1">
            <a:spLocks/>
          </p:cNvSpPr>
          <p:nvPr/>
        </p:nvSpPr>
        <p:spPr>
          <a:xfrm>
            <a:off x="4114800" y="1676400"/>
            <a:ext cx="1295400" cy="762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1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200" b="1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Homa" pitchFamily="2" charset="-78"/>
              </a:rPr>
              <a:t>9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B Homa" pitchFamily="2" charset="-78"/>
              </a:rPr>
              <a:t>6</a:t>
            </a:r>
            <a:r>
              <a:rPr kumimoji="0" lang="fa-IR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B Homa" pitchFamily="2" charset="-78"/>
              </a:rPr>
              <a:t>%</a:t>
            </a:r>
            <a:endParaRPr kumimoji="0" lang="fa-IR" sz="3200" b="1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533400" y="1447800"/>
            <a:ext cx="7315200" cy="762000"/>
          </a:xfrm>
        </p:spPr>
        <p:txBody>
          <a:bodyPr>
            <a:noAutofit/>
          </a:bodyPr>
          <a:lstStyle/>
          <a:p>
            <a:r>
              <a:rPr lang="fa-IR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Homa" pitchFamily="2" charset="-78"/>
              </a:rPr>
              <a:t>تأثیر درمان بر مبنای قضاوت پزشک در آخرین ویزیت</a:t>
            </a:r>
            <a:endParaRPr lang="fa-IR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Subtitle 2"/>
          <p:cNvSpPr txBox="1">
            <a:spLocks/>
          </p:cNvSpPr>
          <p:nvPr/>
        </p:nvSpPr>
        <p:spPr>
          <a:xfrm>
            <a:off x="6705600" y="990600"/>
            <a:ext cx="1295400" cy="762000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fa-IR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B Homa" pitchFamily="2" charset="-78"/>
              </a:rPr>
              <a:t>1%</a:t>
            </a:r>
            <a:endParaRPr kumimoji="0" lang="fa-IR" sz="3200" b="1" i="0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2362200"/>
            <a:ext cx="6934200" cy="3657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1362</TotalTime>
  <Words>104</Words>
  <Application>Microsoft Office PowerPoint</Application>
  <PresentationFormat>On-screen Show (4:3)</PresentationFormat>
  <Paragraphs>23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Flow</vt:lpstr>
      <vt:lpstr>مرکز سلامت روان جامعه نگرزنجان</vt:lpstr>
      <vt:lpstr>آمار فعالیت  مرکز سلامت روان جامعه نگرزنجان 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Farid</dc:creator>
  <cp:lastModifiedBy>user</cp:lastModifiedBy>
  <cp:revision>101</cp:revision>
  <dcterms:created xsi:type="dcterms:W3CDTF">2006-08-16T00:00:00Z</dcterms:created>
  <dcterms:modified xsi:type="dcterms:W3CDTF">2013-11-11T06:28:30Z</dcterms:modified>
</cp:coreProperties>
</file>