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87" r:id="rId7"/>
    <p:sldId id="288" r:id="rId8"/>
    <p:sldId id="289" r:id="rId9"/>
    <p:sldId id="290" r:id="rId10"/>
    <p:sldId id="291" r:id="rId11"/>
    <p:sldId id="261" r:id="rId12"/>
    <p:sldId id="272" r:id="rId13"/>
    <p:sldId id="292" r:id="rId14"/>
    <p:sldId id="278" r:id="rId15"/>
    <p:sldId id="274" r:id="rId16"/>
    <p:sldId id="277" r:id="rId17"/>
    <p:sldId id="293" r:id="rId18"/>
    <p:sldId id="285" r:id="rId19"/>
    <p:sldId id="28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5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90765"/>
            <a:ext cx="9448800" cy="1825096"/>
          </a:xfrm>
        </p:spPr>
        <p:txBody>
          <a:bodyPr>
            <a:noAutofit/>
          </a:bodyPr>
          <a:lstStyle/>
          <a:p>
            <a:pPr algn="ctr"/>
            <a:r>
              <a:rPr lang="fa-IR" sz="199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خودزنی و آسیب به خود</a:t>
            </a:r>
            <a:endParaRPr lang="en-US" sz="199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71504"/>
            <a:ext cx="9448800" cy="685800"/>
          </a:xfrm>
        </p:spPr>
        <p:txBody>
          <a:bodyPr>
            <a:noAutofit/>
          </a:bodyPr>
          <a:lstStyle/>
          <a:p>
            <a:pPr algn="ctr"/>
            <a:r>
              <a:rPr lang="fa-IR" sz="66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تهیه‌شده جهت آموزش به پزشکان عمومی</a:t>
            </a:r>
            <a:endParaRPr lang="en-US" sz="66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51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cs typeface="B Mehr" panose="00000700000000000000" pitchFamily="2" charset="-78"/>
              </a:rPr>
              <a:t>Impulsive self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Mehr" panose="00000700000000000000" pitchFamily="2" charset="-78"/>
              </a:rPr>
              <a:t>بریدن بدن</a:t>
            </a:r>
          </a:p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Mehr" panose="00000700000000000000" pitchFamily="2" charset="-78"/>
              </a:rPr>
              <a:t>سوزاندن اندام ها</a:t>
            </a:r>
          </a:p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Mehr" panose="00000700000000000000" pitchFamily="2" charset="-78"/>
              </a:rPr>
              <a:t>باز کردن زخم ها</a:t>
            </a:r>
            <a:endParaRPr lang="en-US" sz="2800" dirty="0">
              <a:cs typeface="B Mehr" panose="000007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cs typeface="B Mehr" panose="00000700000000000000" pitchFamily="2" charset="-78"/>
              </a:rPr>
              <a:t>با آسیب متوسط روانی همراه </a:t>
            </a:r>
            <a:r>
              <a:rPr lang="fa-IR" sz="2800" dirty="0" smtClean="0">
                <a:cs typeface="B Mehr" panose="00000700000000000000" pitchFamily="2" charset="-78"/>
              </a:rPr>
              <a:t>است.</a:t>
            </a:r>
            <a:endParaRPr lang="fa-IR" sz="2800" dirty="0">
              <a:cs typeface="B Meh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Mehr" panose="00000700000000000000" pitchFamily="2" charset="-78"/>
              </a:rPr>
              <a:t>بیماران اکثراً مبتلا به اختلالات </a:t>
            </a:r>
            <a:r>
              <a:rPr lang="fa-IR" sz="2800" dirty="0" smtClean="0">
                <a:cs typeface="B Mehr" panose="00000700000000000000" pitchFamily="2" charset="-78"/>
              </a:rPr>
              <a:t>شخصیتی، اختلالات کنترل </a:t>
            </a:r>
            <a:r>
              <a:rPr lang="fa-IR" sz="2800" dirty="0">
                <a:cs typeface="B Mehr" panose="00000700000000000000" pitchFamily="2" charset="-78"/>
              </a:rPr>
              <a:t>تکانه و یا اعتیاد </a:t>
            </a:r>
            <a:r>
              <a:rPr lang="fa-IR" sz="2800" dirty="0" smtClean="0">
                <a:cs typeface="B Mehr" panose="00000700000000000000" pitchFamily="2" charset="-78"/>
              </a:rPr>
              <a:t>هستند.</a:t>
            </a:r>
            <a:endParaRPr lang="fa-IR" sz="2800" dirty="0">
              <a:cs typeface="B Mehr" panose="000007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E2AB-EC06-4C9A-B55D-FA2E1FF1F3FD}" type="slidenum">
              <a:rPr lang="ko-KR" altLang="en-US" smtClean="0"/>
              <a:pPr/>
              <a:t>10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Self-injury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251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ارزیابی‌های </a:t>
            </a:r>
            <a:r>
              <a:rPr lang="fa-IR" sz="6600" dirty="0" smtClean="0">
                <a:cs typeface="B Mehr" panose="00000700000000000000" pitchFamily="2" charset="-78"/>
              </a:rPr>
              <a:t>لازم</a:t>
            </a:r>
            <a:endParaRPr lang="fa-IR" sz="6600" dirty="0">
              <a:cs typeface="B Mehr" panose="000007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522631"/>
              </p:ext>
            </p:extLst>
          </p:nvPr>
        </p:nvGraphicFramePr>
        <p:xfrm>
          <a:off x="0" y="1849607"/>
          <a:ext cx="12192000" cy="500839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506260918"/>
                    </a:ext>
                  </a:extLst>
                </a:gridCol>
              </a:tblGrid>
              <a:tr h="81494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3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شدت آسیب و اقدامات طبی لازم</a:t>
                      </a:r>
                      <a:endParaRPr lang="en-US" sz="3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3561310324"/>
                  </a:ext>
                </a:extLst>
              </a:tr>
              <a:tr h="81494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3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زمان شروع، سیر و فرکانس رفتار</a:t>
                      </a:r>
                      <a:endParaRPr lang="en-US" sz="3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529286583"/>
                  </a:ext>
                </a:extLst>
              </a:tr>
              <a:tr h="81494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3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شرایط</a:t>
                      </a:r>
                      <a:r>
                        <a:rPr lang="fa-IR" sz="3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 برانگیزاننده مانند خشم، ناامیدی، مستی، مصرف مواد و...</a:t>
                      </a:r>
                      <a:endParaRPr lang="en-US" sz="3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88185334"/>
                  </a:ext>
                </a:extLst>
              </a:tr>
              <a:tr h="81494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3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احساسات و افکار قبل، حین و بعد از</a:t>
                      </a:r>
                      <a:r>
                        <a:rPr lang="fa-IR" sz="3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 آسیب به خود</a:t>
                      </a:r>
                      <a:endParaRPr lang="en-US" sz="3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807861167"/>
                  </a:ext>
                </a:extLst>
              </a:tr>
              <a:tr h="81494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رفتار فرد با جراحت (پنهان کردن یا نمایاندن،</a:t>
                      </a:r>
                      <a:r>
                        <a:rPr lang="fa-IR" sz="3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 رسیدگی یا دستکاری مجدد، ...)</a:t>
                      </a:r>
                      <a:endParaRPr lang="en-US" sz="3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856675843"/>
                  </a:ext>
                </a:extLst>
              </a:tr>
              <a:tr h="93366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ehr" panose="00000700000000000000" pitchFamily="2" charset="-78"/>
                        </a:rPr>
                        <a:t>افکار، نقشه‌ها و اقدامات خودکشی</a:t>
                      </a:r>
                      <a:endParaRPr lang="en-US" sz="3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528963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7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ارزیابی‌های لازم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95649"/>
              </p:ext>
            </p:extLst>
          </p:nvPr>
        </p:nvGraphicFramePr>
        <p:xfrm>
          <a:off x="0" y="2252959"/>
          <a:ext cx="12192000" cy="460504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506260918"/>
                    </a:ext>
                  </a:extLst>
                </a:gridCol>
              </a:tblGrid>
              <a:tr h="468306"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بررسی اختلالات همراه: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3561310324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 مصرف مواد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529286583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 طیف اوتیسم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88185334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</a:t>
                      </a:r>
                      <a:r>
                        <a:rPr lang="fa-IR" sz="3200" baseline="0" dirty="0" smtClean="0">
                          <a:cs typeface="B Mehr" panose="00000700000000000000" pitchFamily="2" charset="-78"/>
                        </a:rPr>
                        <a:t> ارگانیک مغزی</a:t>
                      </a: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807861167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 اضطرابی 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856675843"/>
                  </a:ext>
                </a:extLst>
              </a:tr>
              <a:tr h="627401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 کنترل</a:t>
                      </a:r>
                      <a:r>
                        <a:rPr lang="fa-IR" sz="3200" baseline="0" dirty="0" smtClean="0">
                          <a:cs typeface="B Mehr" panose="00000700000000000000" pitchFamily="2" charset="-78"/>
                        </a:rPr>
                        <a:t> تکانه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2528963417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 سایکوتیک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3363631289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 خلقی</a:t>
                      </a:r>
                      <a:endParaRPr lang="en-US" sz="3200" dirty="0" smtClean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4212982437"/>
                  </a:ext>
                </a:extLst>
              </a:tr>
              <a:tr h="468306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3200" dirty="0" smtClean="0">
                          <a:cs typeface="B Mehr" panose="00000700000000000000" pitchFamily="2" charset="-78"/>
                        </a:rPr>
                        <a:t>اختلالات</a:t>
                      </a:r>
                      <a:r>
                        <a:rPr lang="fa-IR" sz="3200" baseline="0" dirty="0" smtClean="0">
                          <a:cs typeface="B Mehr" panose="00000700000000000000" pitchFamily="2" charset="-78"/>
                        </a:rPr>
                        <a:t> شخصیتی</a:t>
                      </a:r>
                      <a:endParaRPr lang="en-US" sz="3200" dirty="0">
                        <a:cs typeface="B Mehr" panose="00000700000000000000" pitchFamily="2" charset="-78"/>
                      </a:endParaRPr>
                    </a:p>
                  </a:txBody>
                  <a:tcPr marL="53340" marR="53340" marT="9525" marB="0" anchor="ctr"/>
                </a:tc>
                <a:extLst>
                  <a:ext uri="{0D108BD9-81ED-4DB2-BD59-A6C34878D82A}">
                    <a16:rowId xmlns:a16="http://schemas.microsoft.com/office/drawing/2014/main" val="386008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6EFF9F-0A94-4F78-BB2E-A188A797D258}" type="slidenum">
              <a:rPr lang="ko-KR" altLang="en-US" smtClean="0"/>
              <a:pPr/>
              <a:t>13</a:t>
            </a:fld>
            <a:endParaRPr lang="en-US" altLang="ko-KR"/>
          </a:p>
        </p:txBody>
      </p:sp>
      <p:sp>
        <p:nvSpPr>
          <p:cNvPr id="6" name="Rounded Rectangle 5"/>
          <p:cNvSpPr>
            <a:spLocks/>
          </p:cNvSpPr>
          <p:nvPr/>
        </p:nvSpPr>
        <p:spPr bwMode="auto">
          <a:xfrm>
            <a:off x="8493968" y="2996952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کلیات برخورد با آسیب به خود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9639240" y="2219712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1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0" name="Rounded Rectangle 9"/>
          <p:cNvSpPr>
            <a:spLocks/>
          </p:cNvSpPr>
          <p:nvPr/>
        </p:nvSpPr>
        <p:spPr bwMode="auto">
          <a:xfrm>
            <a:off x="6456040" y="2996952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ارزیابی صحیح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7525856" y="2219712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2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3" name="Rounded Rectangle 12"/>
          <p:cNvSpPr>
            <a:spLocks/>
          </p:cNvSpPr>
          <p:nvPr/>
        </p:nvSpPr>
        <p:spPr bwMode="auto">
          <a:xfrm>
            <a:off x="6456040" y="4149080"/>
            <a:ext cx="1922512" cy="1008112"/>
          </a:xfrm>
          <a:prstGeom prst="roundRect">
            <a:avLst/>
          </a:prstGeom>
          <a:solidFill>
            <a:srgbClr val="00B05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آموزش مهارت های جایگزین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7601312" y="5131709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3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5" name="Rounded Rectangle 14"/>
          <p:cNvSpPr>
            <a:spLocks/>
          </p:cNvSpPr>
          <p:nvPr/>
        </p:nvSpPr>
        <p:spPr bwMode="auto">
          <a:xfrm>
            <a:off x="4411216" y="3604693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ارجاع غیرفوری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4343772" y="1747333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4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7" name="Rounded Rectangle 16"/>
          <p:cNvSpPr>
            <a:spLocks/>
          </p:cNvSpPr>
          <p:nvPr/>
        </p:nvSpPr>
        <p:spPr bwMode="auto">
          <a:xfrm>
            <a:off x="4411216" y="2532213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ارجاع فوری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12238" y="4590659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5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9" name="Rounded Rectangle 18"/>
          <p:cNvSpPr>
            <a:spLocks/>
          </p:cNvSpPr>
          <p:nvPr/>
        </p:nvSpPr>
        <p:spPr bwMode="auto">
          <a:xfrm>
            <a:off x="965870" y="2524573"/>
            <a:ext cx="3323034" cy="2160240"/>
          </a:xfrm>
          <a:prstGeom prst="roundRect">
            <a:avLst/>
          </a:prstGeom>
          <a:solidFill>
            <a:srgbClr val="00B0F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مداخلات رفتاری و شناختی</a:t>
            </a: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قراردادهای مشروط</a:t>
            </a: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مهارت‌های جایگزین</a:t>
            </a:r>
            <a:endParaRPr lang="fa-IR" sz="2000" b="1" dirty="0">
              <a:solidFill>
                <a:srgbClr val="000066"/>
              </a:solidFill>
              <a:cs typeface="B Roya" pitchFamily="2" charset="-78"/>
            </a:endParaRP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درمان اختلالات </a:t>
            </a: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زمینه </a:t>
            </a: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ساز</a:t>
            </a: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دارودرمانی و...</a:t>
            </a:r>
          </a:p>
        </p:txBody>
      </p: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965870" y="1747333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6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804808" y="1436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6600" dirty="0" smtClean="0">
                <a:cs typeface="B Mehr" panose="00000700000000000000" pitchFamily="2" charset="-78"/>
              </a:rPr>
              <a:t>اقدامات توصیه‌شده</a:t>
            </a:r>
            <a:endParaRPr lang="fa-IR" sz="66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22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اقدامات توصیه‌شده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9" y="2194560"/>
            <a:ext cx="11292191" cy="466344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fa-IR" sz="3000" dirty="0" smtClean="0">
                <a:cs typeface="B Mehr" panose="00000700000000000000" pitchFamily="2" charset="-78"/>
              </a:rPr>
              <a:t>فراموش نکنید اقدامات طبی لازم درمورد جراحات در اولویت قرار دارند.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fa-IR" sz="3000" dirty="0" smtClean="0">
                <a:cs typeface="B Mehr" panose="00000700000000000000" pitchFamily="2" charset="-78"/>
              </a:rPr>
              <a:t>آسیب </a:t>
            </a:r>
            <a:r>
              <a:rPr lang="fa-IR" sz="3000" dirty="0">
                <a:cs typeface="B Mehr" panose="00000700000000000000" pitchFamily="2" charset="-78"/>
              </a:rPr>
              <a:t>به خود را خودکشی، </a:t>
            </a:r>
            <a:r>
              <a:rPr lang="fa-IR" sz="3000" dirty="0" smtClean="0">
                <a:cs typeface="B Mehr" panose="00000700000000000000" pitchFamily="2" charset="-78"/>
              </a:rPr>
              <a:t>ژست </a:t>
            </a:r>
            <a:r>
              <a:rPr lang="fa-IR" sz="3000" dirty="0">
                <a:cs typeface="B Mehr" panose="00000700000000000000" pitchFamily="2" charset="-78"/>
              </a:rPr>
              <a:t>خودکشی یا </a:t>
            </a:r>
            <a:r>
              <a:rPr lang="fa-IR" sz="3000" dirty="0" smtClean="0">
                <a:cs typeface="B Mehr" panose="00000700000000000000" pitchFamily="2" charset="-78"/>
              </a:rPr>
              <a:t>شبه‌خودکشی ننامید.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fa-IR" sz="3000" dirty="0" smtClean="0">
                <a:cs typeface="B Mehr" panose="00000700000000000000" pitchFamily="2" charset="-78"/>
              </a:rPr>
              <a:t>واکنش </a:t>
            </a:r>
            <a:r>
              <a:rPr lang="fa-IR" sz="3000" dirty="0">
                <a:cs typeface="B Mehr" panose="00000700000000000000" pitchFamily="2" charset="-78"/>
              </a:rPr>
              <a:t>آرام </a:t>
            </a:r>
            <a:r>
              <a:rPr lang="fa-IR" sz="3000" dirty="0" smtClean="0">
                <a:cs typeface="B Mehr" panose="00000700000000000000" pitchFamily="2" charset="-78"/>
              </a:rPr>
              <a:t>و غیر هیجانی داشته باشید، اما کنجکاوی </a:t>
            </a:r>
            <a:r>
              <a:rPr lang="fa-IR" sz="3000" dirty="0">
                <a:cs typeface="B Mehr" panose="00000700000000000000" pitchFamily="2" charset="-78"/>
              </a:rPr>
              <a:t>احترام آمیز </a:t>
            </a:r>
            <a:r>
              <a:rPr lang="fa-IR" sz="3000" dirty="0" smtClean="0">
                <a:cs typeface="B Mehr" panose="00000700000000000000" pitchFamily="2" charset="-78"/>
              </a:rPr>
              <a:t>نشان دهید.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fa-IR" sz="3000" dirty="0" smtClean="0">
                <a:cs typeface="B Mehr" panose="00000700000000000000" pitchFamily="2" charset="-78"/>
              </a:rPr>
              <a:t>همدردی </a:t>
            </a:r>
            <a:r>
              <a:rPr lang="fa-IR" sz="3000" dirty="0">
                <a:cs typeface="B Mehr" panose="00000700000000000000" pitchFamily="2" charset="-78"/>
              </a:rPr>
              <a:t>غیر قضاوتی </a:t>
            </a:r>
            <a:r>
              <a:rPr lang="fa-IR" sz="3000" dirty="0" smtClean="0">
                <a:cs typeface="B Mehr" panose="00000700000000000000" pitchFamily="2" charset="-78"/>
              </a:rPr>
              <a:t>داشته باشید (یعنی درمانگر </a:t>
            </a:r>
            <a:r>
              <a:rPr lang="fa-IR" sz="3000" dirty="0">
                <a:cs typeface="B Mehr" panose="00000700000000000000" pitchFamily="2" charset="-78"/>
              </a:rPr>
              <a:t>نه قصد تغییر بیمار را دارد و نه او را </a:t>
            </a:r>
            <a:r>
              <a:rPr lang="fa-IR" sz="3000" dirty="0" smtClean="0">
                <a:cs typeface="B Mehr" panose="00000700000000000000" pitchFamily="2" charset="-78"/>
              </a:rPr>
              <a:t>تایید می‌کند).</a:t>
            </a:r>
            <a:endParaRPr lang="en-US" sz="30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167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اقدامات توصیه‌شده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9" y="2194560"/>
            <a:ext cx="11292191" cy="4663440"/>
          </a:xfrm>
        </p:spPr>
        <p:txBody>
          <a:bodyPr>
            <a:noAutofit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</a:pPr>
            <a:r>
              <a:rPr lang="fa-IR" sz="4000" dirty="0" smtClean="0">
                <a:cs typeface="B Mehr" panose="00000700000000000000" pitchFamily="2" charset="-78"/>
              </a:rPr>
              <a:t>بررسی افکار خودکشی و </a:t>
            </a:r>
            <a:r>
              <a:rPr lang="fa-IR" sz="4000" dirty="0" smtClean="0">
                <a:cs typeface="B Mehr" panose="00000700000000000000" pitchFamily="2" charset="-78"/>
              </a:rPr>
              <a:t>اختلالات محتمل روان‌پزشکی بسیار مهم است.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</a:pPr>
            <a:r>
              <a:rPr lang="fa-IR" sz="4000" dirty="0" smtClean="0">
                <a:cs typeface="B Mehr" panose="00000700000000000000" pitchFamily="2" charset="-78"/>
              </a:rPr>
              <a:t>بیمار را (طبق گایدلاین) بر حسب شرایط بصورت فوری و یا غیرفوری به </a:t>
            </a:r>
            <a:r>
              <a:rPr lang="fa-IR" sz="4000" dirty="0" smtClean="0">
                <a:cs typeface="B Mehr" panose="00000700000000000000" pitchFamily="2" charset="-78"/>
              </a:rPr>
              <a:t>روان‌پزشک ارجاع دهید.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</a:pPr>
            <a:r>
              <a:rPr lang="fa-IR" sz="4000" dirty="0" smtClean="0">
                <a:cs typeface="B Mehr" panose="00000700000000000000" pitchFamily="2" charset="-78"/>
              </a:rPr>
              <a:t>تا زمان مراجعه، می‌توانید پیشنهاد دهید بیمار از </a:t>
            </a:r>
            <a:r>
              <a:rPr lang="fa-IR" sz="4000" dirty="0">
                <a:cs typeface="B Mehr" panose="00000700000000000000" pitchFamily="2" charset="-78"/>
              </a:rPr>
              <a:t>رفتارهای </a:t>
            </a:r>
            <a:r>
              <a:rPr lang="fa-IR" sz="4000" dirty="0" smtClean="0">
                <a:cs typeface="B Mehr" panose="00000700000000000000" pitchFamily="2" charset="-78"/>
              </a:rPr>
              <a:t>خود </a:t>
            </a:r>
            <a:r>
              <a:rPr lang="fa-IR" sz="4000" dirty="0">
                <a:cs typeface="B Mehr" panose="00000700000000000000" pitchFamily="2" charset="-78"/>
              </a:rPr>
              <a:t>چارت و جدول تهیه </a:t>
            </a:r>
            <a:r>
              <a:rPr lang="fa-IR" sz="4000" dirty="0" smtClean="0">
                <a:cs typeface="B Mehr" panose="00000700000000000000" pitchFamily="2" charset="-78"/>
              </a:rPr>
              <a:t>کند و رفتارهای جایگزینی را نیز آموزش داده و توصیه کنید.</a:t>
            </a:r>
          </a:p>
        </p:txBody>
      </p:sp>
    </p:spTree>
    <p:extLst>
      <p:ext uri="{BB962C8B-B14F-4D97-AF65-F5344CB8AC3E}">
        <p14:creationId xmlns:p14="http://schemas.microsoft.com/office/powerpoint/2010/main" val="314923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اقدامات توصیه‌شده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243" y="2057401"/>
            <a:ext cx="5494506" cy="4663440"/>
          </a:xfrm>
        </p:spPr>
        <p:txBody>
          <a:bodyPr>
            <a:noAutofit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</a:pPr>
            <a:r>
              <a:rPr lang="fa-IR" sz="3600" dirty="0" smtClean="0">
                <a:cs typeface="B Mehr" panose="00000700000000000000" pitchFamily="2" charset="-78"/>
              </a:rPr>
              <a:t>رفتارهای جایگزین: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1. تنفس با تمرکز </a:t>
            </a:r>
            <a:endParaRPr lang="fa-IR" sz="3600" dirty="0">
              <a:cs typeface="B Koodak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2. تصور کردن</a:t>
            </a:r>
            <a:r>
              <a:rPr lang="en-US" sz="3600" dirty="0" smtClean="0">
                <a:cs typeface="B Koodak" pitchFamily="2" charset="-78"/>
              </a:rPr>
              <a:t> </a:t>
            </a:r>
            <a:endParaRPr lang="en-US" sz="3600" dirty="0">
              <a:cs typeface="B Koodak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3. حرکات فیزیکی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4. نوشتن</a:t>
            </a:r>
            <a:endParaRPr lang="fa-IR" sz="3600" dirty="0">
              <a:cs typeface="B Koodak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4737" y="1892031"/>
            <a:ext cx="5494506" cy="4663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50000"/>
              </a:lnSpc>
              <a:buNone/>
            </a:pPr>
            <a:endParaRPr lang="fa-IR" sz="3600" dirty="0">
              <a:cs typeface="B Koodak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5. بیان هنری حالات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6. موسیقی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7. ارتباط با دیگران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 smtClean="0">
                <a:cs typeface="B Koodak" pitchFamily="2" charset="-78"/>
              </a:rPr>
              <a:t>8. مشغول سازی خود</a:t>
            </a:r>
            <a:endParaRPr lang="en-US" sz="36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57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6EFF9F-0A94-4F78-BB2E-A188A797D258}" type="slidenum">
              <a:rPr lang="ko-KR" altLang="en-US" smtClean="0"/>
              <a:pPr/>
              <a:t>17</a:t>
            </a:fld>
            <a:endParaRPr lang="en-US" altLang="ko-KR"/>
          </a:p>
        </p:txBody>
      </p:sp>
      <p:sp>
        <p:nvSpPr>
          <p:cNvPr id="6" name="Rounded Rectangle 5"/>
          <p:cNvSpPr>
            <a:spLocks/>
          </p:cNvSpPr>
          <p:nvPr/>
        </p:nvSpPr>
        <p:spPr bwMode="auto">
          <a:xfrm>
            <a:off x="8493968" y="2996952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کلیات برخورد با آسیب به خود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9639240" y="2219712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1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0" name="Rounded Rectangle 9"/>
          <p:cNvSpPr>
            <a:spLocks/>
          </p:cNvSpPr>
          <p:nvPr/>
        </p:nvSpPr>
        <p:spPr bwMode="auto">
          <a:xfrm>
            <a:off x="6456040" y="2996952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ارزیابی صحیح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7525856" y="2219712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2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3" name="Rounded Rectangle 12"/>
          <p:cNvSpPr>
            <a:spLocks/>
          </p:cNvSpPr>
          <p:nvPr/>
        </p:nvSpPr>
        <p:spPr bwMode="auto">
          <a:xfrm>
            <a:off x="6456040" y="4149080"/>
            <a:ext cx="1922512" cy="1008112"/>
          </a:xfrm>
          <a:prstGeom prst="roundRect">
            <a:avLst/>
          </a:prstGeom>
          <a:solidFill>
            <a:srgbClr val="00B05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آموزش مهارت های جایگزین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7601312" y="5131709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3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5" name="Rounded Rectangle 14"/>
          <p:cNvSpPr>
            <a:spLocks/>
          </p:cNvSpPr>
          <p:nvPr/>
        </p:nvSpPr>
        <p:spPr bwMode="auto">
          <a:xfrm>
            <a:off x="4411216" y="3604693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ارجاع غیرفوری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4343772" y="1747333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4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7" name="Rounded Rectangle 16"/>
          <p:cNvSpPr>
            <a:spLocks/>
          </p:cNvSpPr>
          <p:nvPr/>
        </p:nvSpPr>
        <p:spPr bwMode="auto">
          <a:xfrm>
            <a:off x="4411216" y="2532213"/>
            <a:ext cx="1922512" cy="1008112"/>
          </a:xfrm>
          <a:prstGeom prst="roundRect">
            <a:avLst/>
          </a:prstGeom>
          <a:solidFill>
            <a:srgbClr val="FF990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ارجاع فوری</a:t>
            </a:r>
            <a:endParaRPr lang="en-US" sz="2000" b="1" dirty="0">
              <a:solidFill>
                <a:srgbClr val="000066"/>
              </a:solidFill>
              <a:cs typeface="B Roya" pitchFamily="2" charset="-78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12238" y="4590659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5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9" name="Rounded Rectangle 18"/>
          <p:cNvSpPr>
            <a:spLocks/>
          </p:cNvSpPr>
          <p:nvPr/>
        </p:nvSpPr>
        <p:spPr bwMode="auto">
          <a:xfrm>
            <a:off x="965870" y="2524573"/>
            <a:ext cx="3323034" cy="2160240"/>
          </a:xfrm>
          <a:prstGeom prst="roundRect">
            <a:avLst/>
          </a:prstGeom>
          <a:solidFill>
            <a:srgbClr val="00B0F0">
              <a:alpha val="8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مداخلات رفتاری و شناختی</a:t>
            </a: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قراردادهای مشروط</a:t>
            </a: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مهارت‌های جایگزین</a:t>
            </a:r>
            <a:endParaRPr lang="fa-IR" sz="2000" b="1" dirty="0">
              <a:solidFill>
                <a:srgbClr val="000066"/>
              </a:solidFill>
              <a:cs typeface="B Roya" pitchFamily="2" charset="-78"/>
            </a:endParaRP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درمان اختلالات </a:t>
            </a:r>
            <a:r>
              <a:rPr lang="fa-IR" sz="2000" b="1" dirty="0">
                <a:solidFill>
                  <a:srgbClr val="000066"/>
                </a:solidFill>
                <a:cs typeface="B Roya" pitchFamily="2" charset="-78"/>
              </a:rPr>
              <a:t>زمینه </a:t>
            </a: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ساز</a:t>
            </a:r>
          </a:p>
          <a:p>
            <a:pPr marL="342900" indent="-342900" algn="r" defTabSz="914400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rgbClr val="000066"/>
                </a:solidFill>
                <a:cs typeface="B Roya" pitchFamily="2" charset="-78"/>
              </a:rPr>
              <a:t>دارودرمانی و...</a:t>
            </a:r>
          </a:p>
        </p:txBody>
      </p: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965870" y="1747333"/>
            <a:ext cx="777240" cy="777240"/>
          </a:xfrm>
          <a:prstGeom prst="ellipse">
            <a:avLst/>
          </a:prstGeom>
          <a:solidFill>
            <a:schemeClr val="tx1">
              <a:alpha val="5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chemeClr val="bg1"/>
                </a:solidFill>
                <a:cs typeface="B Koodak" pitchFamily="2" charset="-78"/>
              </a:rPr>
              <a:t>6</a:t>
            </a:r>
            <a:endParaRPr lang="en-US" sz="3200" b="1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804808" y="1436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6600" dirty="0" smtClean="0">
                <a:cs typeface="B Mehr" panose="00000700000000000000" pitchFamily="2" charset="-78"/>
              </a:rPr>
              <a:t>اقدامات توصیه‌شده</a:t>
            </a:r>
            <a:endParaRPr lang="fa-IR" sz="66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76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 smtClean="0">
                <a:cs typeface="B Mehr" panose="00000700000000000000" pitchFamily="2" charset="-78"/>
              </a:rPr>
              <a:t>سناریوی بالینی</a:t>
            </a:r>
            <a:endParaRPr lang="fa-IR" sz="6600" dirty="0">
              <a:cs typeface="B Meh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9" y="2194560"/>
            <a:ext cx="11566187" cy="4332700"/>
          </a:xfrm>
        </p:spPr>
        <p:txBody>
          <a:bodyPr>
            <a:normAutofit/>
          </a:bodyPr>
          <a:lstStyle/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a-IR" sz="3600" dirty="0" smtClean="0">
                <a:cs typeface="B Mehr" panose="00000700000000000000" pitchFamily="2" charset="-78"/>
              </a:rPr>
              <a:t>پسری 17ساله جهت بررسی زخم‌های موازی قدام ساعد چپ و با شک به آسیب عمدی از طرف مشاور مدرسه به شما ارجاع شده است.</a:t>
            </a:r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a-IR" sz="3600" dirty="0" smtClean="0">
                <a:cs typeface="B Mehr" panose="00000700000000000000" pitchFamily="2" charset="-78"/>
              </a:rPr>
              <a:t>سخنران نقش وی را ایفا می‌کند، و در این مرحله هدف اینست که مهارت‌های آموخته‌شده در این جلسه را تمرین کنید.</a:t>
            </a:r>
            <a:endParaRPr lang="en-US" sz="36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030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1231301"/>
            <a:ext cx="8610600" cy="1293028"/>
          </a:xfrm>
        </p:spPr>
        <p:txBody>
          <a:bodyPr>
            <a:noAutofit/>
          </a:bodyPr>
          <a:lstStyle/>
          <a:p>
            <a:pPr algn="ctr" rtl="1"/>
            <a:r>
              <a:rPr lang="fa-IR" sz="19900" dirty="0" smtClean="0">
                <a:solidFill>
                  <a:schemeClr val="accent1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خسته </a:t>
            </a:r>
            <a:r>
              <a:rPr lang="en-US" sz="19900" dirty="0" smtClean="0">
                <a:solidFill>
                  <a:schemeClr val="accent1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   </a:t>
            </a:r>
            <a:r>
              <a:rPr lang="fa-IR" sz="19900" dirty="0" smtClean="0">
                <a:solidFill>
                  <a:schemeClr val="accent1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نباشید</a:t>
            </a:r>
            <a:endParaRPr lang="fa-IR" sz="19900" dirty="0">
              <a:solidFill>
                <a:schemeClr val="accent1">
                  <a:lumMod val="75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 smtClean="0">
                <a:cs typeface="B Mehr" panose="00000700000000000000" pitchFamily="2" charset="-78"/>
              </a:rPr>
              <a:t>مباحث این جلسه:</a:t>
            </a:r>
            <a:endParaRPr lang="en-US" sz="6600" dirty="0">
              <a:cs typeface="B Meh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6000" dirty="0" smtClean="0">
                <a:cs typeface="B Mehr" panose="00000700000000000000" pitchFamily="2" charset="-78"/>
              </a:rPr>
              <a:t>تعریف آسیب به خود</a:t>
            </a:r>
          </a:p>
          <a:p>
            <a:pPr algn="r" rtl="1"/>
            <a:r>
              <a:rPr lang="fa-IR" sz="6000" dirty="0" smtClean="0">
                <a:cs typeface="B Mehr" panose="00000700000000000000" pitchFamily="2" charset="-78"/>
              </a:rPr>
              <a:t>ارزیابی‌های لازم</a:t>
            </a:r>
          </a:p>
          <a:p>
            <a:pPr algn="r" rtl="1"/>
            <a:r>
              <a:rPr lang="fa-IR" sz="6000" dirty="0" smtClean="0">
                <a:cs typeface="B Mehr" panose="00000700000000000000" pitchFamily="2" charset="-78"/>
              </a:rPr>
              <a:t>اقدامات توصیه‌شده</a:t>
            </a:r>
          </a:p>
          <a:p>
            <a:pPr algn="r" rtl="1"/>
            <a:r>
              <a:rPr lang="fa-IR" sz="6000" dirty="0" smtClean="0">
                <a:cs typeface="B Mehr" panose="00000700000000000000" pitchFamily="2" charset="-78"/>
              </a:rPr>
              <a:t>سناریوی بالینی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3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تعریف آسیب به خود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9" y="2194560"/>
            <a:ext cx="11292191" cy="4498070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Mehr" panose="00000700000000000000" pitchFamily="2" charset="-78"/>
              </a:rPr>
              <a:t>نمونه‌هایی از طیف رفتارهای آسیب به خود </a:t>
            </a:r>
            <a:r>
              <a:rPr lang="en-US" sz="3200" dirty="0" smtClean="0">
                <a:cs typeface="B Mehr" panose="00000700000000000000" pitchFamily="2" charset="-78"/>
              </a:rPr>
              <a:t>(Self Injurious)</a:t>
            </a:r>
            <a:r>
              <a:rPr lang="fa-IR" sz="3200" dirty="0" smtClean="0">
                <a:cs typeface="B Mehr" panose="00000700000000000000" pitchFamily="2" charset="-78"/>
              </a:rPr>
              <a:t>:</a:t>
            </a:r>
          </a:p>
          <a:p>
            <a:pPr lvl="0" algn="r" rtl="1"/>
            <a:r>
              <a:rPr lang="fa-IR" sz="3200" dirty="0">
                <a:cs typeface="B Mehr" panose="00000700000000000000" pitchFamily="2" charset="-78"/>
              </a:rPr>
              <a:t>خودزنی</a:t>
            </a:r>
            <a:endParaRPr lang="en-US" sz="3200" dirty="0">
              <a:cs typeface="B Mehr" panose="00000700000000000000" pitchFamily="2" charset="-78"/>
            </a:endParaRPr>
          </a:p>
          <a:p>
            <a:pPr lvl="0" algn="r" rtl="1"/>
            <a:r>
              <a:rPr lang="fa-IR" sz="3200" dirty="0">
                <a:cs typeface="B Mehr" panose="00000700000000000000" pitchFamily="2" charset="-78"/>
              </a:rPr>
              <a:t>انفجار خشم</a:t>
            </a:r>
            <a:endParaRPr lang="en-US" sz="3200" dirty="0">
              <a:cs typeface="B Mehr" panose="00000700000000000000" pitchFamily="2" charset="-78"/>
            </a:endParaRPr>
          </a:p>
          <a:p>
            <a:pPr lvl="0" algn="r" rtl="1"/>
            <a:r>
              <a:rPr lang="fa-IR" sz="3200" dirty="0">
                <a:cs typeface="B Mehr" panose="00000700000000000000" pitchFamily="2" charset="-78"/>
              </a:rPr>
              <a:t>رفتار جنسی بی ملاحظه</a:t>
            </a:r>
            <a:endParaRPr lang="en-US" sz="3200" dirty="0">
              <a:cs typeface="B Mehr" panose="00000700000000000000" pitchFamily="2" charset="-78"/>
            </a:endParaRPr>
          </a:p>
          <a:p>
            <a:pPr lvl="0" algn="r" rtl="1"/>
            <a:r>
              <a:rPr lang="fa-IR" sz="3200" dirty="0" smtClean="0">
                <a:cs typeface="B Mehr" panose="00000700000000000000" pitchFamily="2" charset="-78"/>
              </a:rPr>
              <a:t>مصرف </a:t>
            </a:r>
            <a:r>
              <a:rPr lang="fa-IR" sz="3200" dirty="0">
                <a:cs typeface="B Mehr" panose="00000700000000000000" pitchFamily="2" charset="-78"/>
              </a:rPr>
              <a:t>بدون لذت مواد مخدر و الکل </a:t>
            </a:r>
            <a:endParaRPr lang="en-US" sz="3200" dirty="0">
              <a:cs typeface="B Mehr" panose="00000700000000000000" pitchFamily="2" charset="-78"/>
            </a:endParaRPr>
          </a:p>
          <a:p>
            <a:pPr lvl="0" algn="r" rtl="1"/>
            <a:r>
              <a:rPr lang="fa-IR" sz="3200" dirty="0">
                <a:cs typeface="B Mehr" panose="00000700000000000000" pitchFamily="2" charset="-78"/>
              </a:rPr>
              <a:t>خطر کردن در روابط فردی و اجتماعی</a:t>
            </a:r>
            <a:endParaRPr lang="en-US" sz="3200" dirty="0">
              <a:cs typeface="B Mehr" panose="00000700000000000000" pitchFamily="2" charset="-78"/>
            </a:endParaRPr>
          </a:p>
          <a:p>
            <a:pPr lvl="0" algn="r" rtl="1"/>
            <a:r>
              <a:rPr lang="fa-IR" sz="3200" dirty="0" smtClean="0">
                <a:cs typeface="B Mehr" panose="00000700000000000000" pitchFamily="2" charset="-78"/>
              </a:rPr>
              <a:t>قماربازی</a:t>
            </a:r>
            <a:r>
              <a:rPr lang="fa-IR" sz="3200" dirty="0">
                <a:cs typeface="B Mehr" panose="00000700000000000000" pitchFamily="2" charset="-78"/>
              </a:rPr>
              <a:t> </a:t>
            </a:r>
            <a:r>
              <a:rPr lang="fa-IR" sz="3200" dirty="0" smtClean="0">
                <a:cs typeface="B Mehr" panose="00000700000000000000" pitchFamily="2" charset="-78"/>
              </a:rPr>
              <a:t>بیمارگونه</a:t>
            </a:r>
            <a:endParaRPr lang="en-US" sz="3200" dirty="0">
              <a:cs typeface="B Mehr" panose="00000700000000000000" pitchFamily="2" charset="-78"/>
            </a:endParaRPr>
          </a:p>
          <a:p>
            <a:pPr lvl="0" algn="r" rtl="1"/>
            <a:r>
              <a:rPr lang="fa-IR" sz="3200" dirty="0" smtClean="0">
                <a:cs typeface="B Mehr" panose="00000700000000000000" pitchFamily="2" charset="-78"/>
              </a:rPr>
              <a:t>هیجان </a:t>
            </a:r>
            <a:r>
              <a:rPr lang="fa-IR" sz="3200" dirty="0">
                <a:cs typeface="B Mehr" panose="00000700000000000000" pitchFamily="2" charset="-78"/>
              </a:rPr>
              <a:t>طلبی بی </a:t>
            </a:r>
            <a:r>
              <a:rPr lang="fa-IR" sz="3200" dirty="0" smtClean="0">
                <a:cs typeface="B Mehr" panose="00000700000000000000" pitchFamily="2" charset="-78"/>
              </a:rPr>
              <a:t>محابا و...</a:t>
            </a:r>
            <a:endParaRPr lang="en-US" sz="3200" dirty="0">
              <a:cs typeface="B Mehr" panose="00000700000000000000" pitchFamily="2" charset="-78"/>
            </a:endParaRPr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endParaRPr lang="en-US" sz="3200" dirty="0">
              <a:cs typeface="B Mehr" panose="000007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4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تعریف آسیب به خود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9" y="2194560"/>
            <a:ext cx="11566187" cy="4332700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a-IR" sz="3600" dirty="0">
                <a:cs typeface="B Mehr" panose="00000700000000000000" pitchFamily="2" charset="-78"/>
              </a:rPr>
              <a:t>خودزنی اقدامی است عمدی در آسیب </a:t>
            </a:r>
            <a:r>
              <a:rPr lang="fa-IR" sz="3600" dirty="0" smtClean="0">
                <a:cs typeface="B Mehr" panose="00000700000000000000" pitchFamily="2" charset="-78"/>
              </a:rPr>
              <a:t>غیر </a:t>
            </a:r>
            <a:r>
              <a:rPr lang="fa-IR" sz="3600" dirty="0">
                <a:cs typeface="B Mehr" panose="00000700000000000000" pitchFamily="2" charset="-78"/>
              </a:rPr>
              <a:t>مرگبار به بدن خود در ابعادی غیر قابل قبول برای اجتماع به منظور ت</a:t>
            </a:r>
            <a:r>
              <a:rPr lang="fa-IR" sz="3600" dirty="0" smtClean="0">
                <a:cs typeface="B Mehr" panose="00000700000000000000" pitchFamily="2" charset="-78"/>
              </a:rPr>
              <a:t>غییر آگاهی و کاهش فشار روانی.</a:t>
            </a:r>
            <a:endParaRPr lang="fa-IR" sz="3600" dirty="0">
              <a:cs typeface="B Mehr" panose="00000700000000000000" pitchFamily="2" charset="-78"/>
            </a:endParaRPr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a-IR" sz="3600" dirty="0" smtClean="0">
                <a:cs typeface="B Mehr" panose="00000700000000000000" pitchFamily="2" charset="-78"/>
              </a:rPr>
              <a:t>فشار </a:t>
            </a:r>
            <a:r>
              <a:rPr lang="fa-IR" sz="3600" dirty="0">
                <a:cs typeface="B Mehr" panose="00000700000000000000" pitchFamily="2" charset="-78"/>
              </a:rPr>
              <a:t>روانی شامل احساساتی </a:t>
            </a:r>
            <a:r>
              <a:rPr lang="fa-IR" sz="3600" dirty="0" smtClean="0">
                <a:cs typeface="B Mehr" panose="00000700000000000000" pitchFamily="2" charset="-78"/>
              </a:rPr>
              <a:t>مانند خشم، شرم </a:t>
            </a:r>
            <a:r>
              <a:rPr lang="fa-IR" sz="3600" dirty="0">
                <a:cs typeface="B Mehr" panose="00000700000000000000" pitchFamily="2" charset="-78"/>
              </a:rPr>
              <a:t>یا </a:t>
            </a:r>
            <a:r>
              <a:rPr lang="fa-IR" sz="3600" dirty="0" smtClean="0">
                <a:cs typeface="B Mehr" panose="00000700000000000000" pitchFamily="2" charset="-78"/>
              </a:rPr>
              <a:t>گناه، اضطراب، غم </a:t>
            </a:r>
            <a:r>
              <a:rPr lang="fa-IR" sz="3600" dirty="0">
                <a:cs typeface="B Mehr" panose="00000700000000000000" pitchFamily="2" charset="-78"/>
              </a:rPr>
              <a:t>و </a:t>
            </a:r>
            <a:r>
              <a:rPr lang="fa-IR" sz="3600" dirty="0" smtClean="0">
                <a:cs typeface="B Mehr" panose="00000700000000000000" pitchFamily="2" charset="-78"/>
              </a:rPr>
              <a:t>اندوه، حس تحقیر، حس </a:t>
            </a:r>
            <a:r>
              <a:rPr lang="fa-IR" sz="3600" dirty="0">
                <a:cs typeface="B Mehr" panose="00000700000000000000" pitchFamily="2" charset="-78"/>
              </a:rPr>
              <a:t>سرخوردگی و </a:t>
            </a:r>
            <a:r>
              <a:rPr lang="fa-IR" sz="3600" dirty="0" smtClean="0">
                <a:cs typeface="B Mehr" panose="00000700000000000000" pitchFamily="2" charset="-78"/>
              </a:rPr>
              <a:t>ناکامی، حس بی‌حسی </a:t>
            </a:r>
            <a:r>
              <a:rPr lang="fa-IR" sz="3600" dirty="0">
                <a:cs typeface="B Mehr" panose="00000700000000000000" pitchFamily="2" charset="-78"/>
              </a:rPr>
              <a:t>و </a:t>
            </a:r>
            <a:r>
              <a:rPr lang="fa-IR" sz="3600" dirty="0" smtClean="0">
                <a:cs typeface="B Mehr" panose="00000700000000000000" pitchFamily="2" charset="-78"/>
              </a:rPr>
              <a:t>بی‌تفاوتی.</a:t>
            </a:r>
            <a:endParaRPr lang="en-US" sz="3600" dirty="0">
              <a:cs typeface="B Mehr" panose="000007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6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تعریف آسیب به خود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906" y="1727633"/>
            <a:ext cx="11566187" cy="433270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60000"/>
              </a:lnSpc>
              <a:buNone/>
            </a:pPr>
            <a:r>
              <a:rPr lang="fa-IR" sz="3600" dirty="0" smtClean="0">
                <a:cs typeface="B Mehr" panose="00000700000000000000" pitchFamily="2" charset="-78"/>
              </a:rPr>
              <a:t>روش‌های عمده‌ی خودزنی (پژوهشی در آمریکا):</a:t>
            </a:r>
          </a:p>
          <a:p>
            <a:pPr marL="0" indent="0" algn="r" rtl="1">
              <a:lnSpc>
                <a:spcPct val="160000"/>
              </a:lnSpc>
              <a:buNone/>
            </a:pPr>
            <a:endParaRPr lang="fa-IR" sz="3600" dirty="0" smtClean="0">
              <a:cs typeface="B Meh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67902"/>
              </p:ext>
            </p:extLst>
          </p:nvPr>
        </p:nvGraphicFramePr>
        <p:xfrm>
          <a:off x="0" y="2694560"/>
          <a:ext cx="12192000" cy="417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44679897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402288518"/>
                    </a:ext>
                  </a:extLst>
                </a:gridCol>
              </a:tblGrid>
              <a:tr h="502521"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 smtClean="0">
                          <a:solidFill>
                            <a:schemeClr val="tx1"/>
                          </a:solidFill>
                          <a:cs typeface="B Mehr" panose="00000700000000000000" pitchFamily="2" charset="-78"/>
                        </a:rPr>
                        <a:t>درصد</a:t>
                      </a:r>
                      <a:endParaRPr lang="en-US" sz="2400" dirty="0">
                        <a:solidFill>
                          <a:schemeClr val="tx1"/>
                        </a:solidFill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 smtClean="0">
                          <a:solidFill>
                            <a:schemeClr val="tx1"/>
                          </a:solidFill>
                          <a:cs typeface="B Mehr" panose="00000700000000000000" pitchFamily="2" charset="-78"/>
                        </a:rPr>
                        <a:t>روش</a:t>
                      </a:r>
                      <a:endParaRPr lang="en-US" sz="2400" dirty="0">
                        <a:solidFill>
                          <a:schemeClr val="tx1"/>
                        </a:solidFill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43101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82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بریدن بدن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965027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64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کندن (تراشیدن)</a:t>
                      </a:r>
                      <a:r>
                        <a:rPr lang="fa-IR" sz="2400" b="1" baseline="0" dirty="0" smtClean="0">
                          <a:cs typeface="B Mehr" panose="00000700000000000000" pitchFamily="2" charset="-78"/>
                        </a:rPr>
                        <a:t> </a:t>
                      </a:r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بدن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444331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64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کوبیدن سر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188486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59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کوبیدن خود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03022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59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سوزاندن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990573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53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سوراخ کردن بدن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374656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44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گازگرفتن خود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236101"/>
                  </a:ext>
                </a:extLst>
              </a:tr>
              <a:tr h="457615"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38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Mehr" panose="00000700000000000000" pitchFamily="2" charset="-78"/>
                        </a:rPr>
                        <a:t>کشیدن موها</a:t>
                      </a:r>
                      <a:endParaRPr lang="en-US" sz="2400" b="1" dirty="0">
                        <a:cs typeface="B Meh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819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29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600" dirty="0">
                <a:cs typeface="B Mehr" panose="00000700000000000000" pitchFamily="2" charset="-78"/>
              </a:rPr>
              <a:t>تعریف آسیب به خود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9" y="2194560"/>
            <a:ext cx="11566187" cy="43327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lnSpc>
                <a:spcPct val="160000"/>
              </a:lnSpc>
              <a:buNone/>
            </a:pPr>
            <a:r>
              <a:rPr lang="fa-IR" sz="3600" dirty="0" smtClean="0">
                <a:cs typeface="B Mehr" panose="00000700000000000000" pitchFamily="2" charset="-78"/>
              </a:rPr>
              <a:t>چهار نوع عمده‌ی خودزنی </a:t>
            </a:r>
            <a:r>
              <a:rPr lang="en-US" sz="3600" dirty="0" smtClean="0">
                <a:cs typeface="B Mehr" panose="00000700000000000000" pitchFamily="2" charset="-78"/>
              </a:rPr>
              <a:t>(Could be overlapping)</a:t>
            </a:r>
            <a:r>
              <a:rPr lang="fa-IR" sz="3600" dirty="0" smtClean="0">
                <a:cs typeface="B Mehr" panose="00000700000000000000" pitchFamily="2" charset="-78"/>
              </a:rPr>
              <a:t>: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4300" b="1" dirty="0" smtClean="0">
                <a:cs typeface="B Mehr" panose="00000700000000000000" pitchFamily="2" charset="-78"/>
              </a:rPr>
              <a:t>Stereotyped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4300" b="1" dirty="0" smtClean="0">
                <a:cs typeface="B Mehr" panose="00000700000000000000" pitchFamily="2" charset="-78"/>
              </a:rPr>
              <a:t>Compulsive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4300" b="1" dirty="0" smtClean="0">
                <a:cs typeface="B Mehr" panose="00000700000000000000" pitchFamily="2" charset="-78"/>
              </a:rPr>
              <a:t>Impulsive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4300" b="1" dirty="0" smtClean="0">
                <a:cs typeface="B Mehr" panose="00000700000000000000" pitchFamily="2" charset="-78"/>
              </a:rPr>
              <a:t>Major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79442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cs typeface="B Mehr" panose="00000700000000000000" pitchFamily="2" charset="-78"/>
              </a:rPr>
              <a:t>Stereotyped self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fa-IR" sz="2400" dirty="0" smtClean="0">
                <a:cs typeface="B Mehr" panose="00000700000000000000" pitchFamily="2" charset="-78"/>
              </a:rPr>
              <a:t>زدن مکرر بدن به گونه ای که حتی به معلولیت منجر می شود.</a:t>
            </a:r>
          </a:p>
          <a:p>
            <a:pPr algn="r" rtl="1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fa-IR" sz="2400" dirty="0" smtClean="0">
                <a:cs typeface="B Mehr" panose="00000700000000000000" pitchFamily="2" charset="-78"/>
              </a:rPr>
              <a:t>بسیار تکراری است و گاهی هزارها بار اتفاق می افتد.</a:t>
            </a:r>
          </a:p>
          <a:p>
            <a:pPr algn="r" rtl="1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endParaRPr lang="en-US" dirty="0">
              <a:cs typeface="B Koodak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r" rtl="1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fa-IR" sz="2400" dirty="0" smtClean="0">
                <a:cs typeface="B Mehr" panose="00000700000000000000" pitchFamily="2" charset="-78"/>
              </a:rPr>
              <a:t>با آسیب بسیار عمده روانی همراه است.</a:t>
            </a:r>
          </a:p>
          <a:p>
            <a:pPr algn="r" rtl="1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fa-IR" sz="2400" dirty="0" smtClean="0">
                <a:cs typeface="B Mehr" panose="00000700000000000000" pitchFamily="2" charset="-78"/>
              </a:rPr>
              <a:t>بیماران اکثراً مبتلا به بیماری های مغزی، عقب ماندگی ذهنی یا مشکلات ارگانیک هستند.</a:t>
            </a:r>
            <a:endParaRPr lang="en-US" sz="2400" dirty="0">
              <a:cs typeface="B Mehr" panose="000007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E2AB-EC06-4C9A-B55D-FA2E1FF1F3FD}" type="slidenum">
              <a:rPr lang="ko-KR" altLang="en-US" smtClean="0"/>
              <a:pPr/>
              <a:t>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Self-injury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69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cs typeface="B Mehr" panose="00000700000000000000" pitchFamily="2" charset="-78"/>
              </a:rPr>
              <a:t>Major self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cs typeface="B Mehr" panose="00000700000000000000" pitchFamily="2" charset="-78"/>
              </a:rPr>
              <a:t>Auto-castration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B Mehr" panose="00000700000000000000" pitchFamily="2" charset="-78"/>
              </a:rPr>
              <a:t>Auto-cannibalism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B Mehr" panose="00000700000000000000" pitchFamily="2" charset="-78"/>
              </a:rPr>
              <a:t>Self-amputation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B Mehr" panose="00000700000000000000" pitchFamily="2" charset="-78"/>
              </a:rPr>
              <a:t>Self-</a:t>
            </a:r>
            <a:r>
              <a:rPr lang="en-US" sz="2400" dirty="0" err="1">
                <a:cs typeface="B Mehr" panose="00000700000000000000" pitchFamily="2" charset="-78"/>
              </a:rPr>
              <a:t>enucleation</a:t>
            </a:r>
            <a:endParaRPr lang="en-US" sz="2400" dirty="0">
              <a:cs typeface="B Meh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ehr" panose="00000700000000000000" pitchFamily="2" charset="-78"/>
              </a:rPr>
              <a:t>آسیب به ناحیه تناسلی، چشم، صورت و سینه ها (در خانم ها).</a:t>
            </a:r>
            <a:endParaRPr lang="en-US" dirty="0">
              <a:cs typeface="B Mehr" panose="000007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cs typeface="B Mehr" panose="00000700000000000000" pitchFamily="2" charset="-78"/>
              </a:rPr>
              <a:t>با آسیب عمده روانی همراه </a:t>
            </a:r>
            <a:r>
              <a:rPr lang="fa-IR" sz="2800" dirty="0" smtClean="0">
                <a:cs typeface="B Mehr" panose="00000700000000000000" pitchFamily="2" charset="-78"/>
              </a:rPr>
              <a:t>است.</a:t>
            </a:r>
            <a:endParaRPr lang="fa-IR" sz="2800" dirty="0">
              <a:cs typeface="B Meh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Mehr" panose="00000700000000000000" pitchFamily="2" charset="-78"/>
              </a:rPr>
              <a:t>بیماران اکثراً مبتلا به </a:t>
            </a:r>
            <a:r>
              <a:rPr lang="fa-IR" sz="2800" dirty="0" smtClean="0">
                <a:cs typeface="B Mehr" panose="00000700000000000000" pitchFamily="2" charset="-78"/>
              </a:rPr>
              <a:t>سایکوز هستند.</a:t>
            </a:r>
            <a:endParaRPr lang="en-US" sz="2800" dirty="0">
              <a:cs typeface="B Mehr" panose="000007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E2AB-EC06-4C9A-B55D-FA2E1FF1F3FD}" type="slidenum">
              <a:rPr lang="ko-KR" altLang="en-US" smtClean="0"/>
              <a:pPr/>
              <a:t>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Self-injury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300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cs typeface="B Mehr" panose="00000700000000000000" pitchFamily="2" charset="-78"/>
              </a:rPr>
              <a:t>Compulsive self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>
                <a:cs typeface="B Mehr" panose="00000700000000000000" pitchFamily="2" charset="-78"/>
              </a:rPr>
              <a:t>کندن موها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Mehr" panose="00000700000000000000" pitchFamily="2" charset="-78"/>
              </a:rPr>
              <a:t>جویدن ناخن ها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Mehr" panose="00000700000000000000" pitchFamily="2" charset="-78"/>
              </a:rPr>
              <a:t>خودزنی های سبک مکرر</a:t>
            </a:r>
            <a:endParaRPr lang="en-US" sz="3200" dirty="0">
              <a:cs typeface="B Mehr" panose="000007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>
                <a:cs typeface="B Mehr" panose="00000700000000000000" pitchFamily="2" charset="-78"/>
              </a:rPr>
              <a:t>با آسیب ملایم روانی همراه </a:t>
            </a:r>
            <a:r>
              <a:rPr lang="fa-IR" sz="3200" dirty="0" smtClean="0">
                <a:cs typeface="B Mehr" panose="00000700000000000000" pitchFamily="2" charset="-78"/>
              </a:rPr>
              <a:t>است.</a:t>
            </a:r>
            <a:endParaRPr lang="fa-IR" sz="3200" dirty="0">
              <a:cs typeface="B Meh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Mehr" panose="00000700000000000000" pitchFamily="2" charset="-78"/>
              </a:rPr>
              <a:t>بیماران اکثراً مبتلا به اختلالات اضطرابی </a:t>
            </a:r>
            <a:r>
              <a:rPr lang="fa-IR" sz="3200" dirty="0" smtClean="0">
                <a:cs typeface="B Mehr" panose="00000700000000000000" pitchFamily="2" charset="-78"/>
              </a:rPr>
              <a:t>هستند.</a:t>
            </a:r>
            <a:endParaRPr lang="en-US" sz="3200" dirty="0">
              <a:cs typeface="B Mehr" panose="000007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E2AB-EC06-4C9A-B55D-FA2E1FF1F3FD}" type="slidenum">
              <a:rPr lang="ko-KR" altLang="en-US" smtClean="0"/>
              <a:pPr/>
              <a:t>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Self-injury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374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213</TotalTime>
  <Words>728</Words>
  <Application>Microsoft Office PowerPoint</Application>
  <PresentationFormat>Widescreen</PresentationFormat>
  <Paragraphs>155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맑은 고딕</vt:lpstr>
      <vt:lpstr>Arial</vt:lpstr>
      <vt:lpstr>B Koodak</vt:lpstr>
      <vt:lpstr>B Mehr</vt:lpstr>
      <vt:lpstr>B Roya</vt:lpstr>
      <vt:lpstr>Century Gothic</vt:lpstr>
      <vt:lpstr>IranNastaliq</vt:lpstr>
      <vt:lpstr>Wingdings</vt:lpstr>
      <vt:lpstr>Vapor Trail</vt:lpstr>
      <vt:lpstr>خودزنی و آسیب به خود</vt:lpstr>
      <vt:lpstr>مباحث این جلسه:</vt:lpstr>
      <vt:lpstr>تعریف آسیب به خود</vt:lpstr>
      <vt:lpstr>تعریف آسیب به خود</vt:lpstr>
      <vt:lpstr>تعریف آسیب به خود</vt:lpstr>
      <vt:lpstr>تعریف آسیب به خود</vt:lpstr>
      <vt:lpstr>Stereotyped self injury</vt:lpstr>
      <vt:lpstr>Major self injury</vt:lpstr>
      <vt:lpstr>Compulsive self injury</vt:lpstr>
      <vt:lpstr>Impulsive self injury</vt:lpstr>
      <vt:lpstr>ارزیابی‌های لازم</vt:lpstr>
      <vt:lpstr>ارزیابی‌های لازم</vt:lpstr>
      <vt:lpstr>PowerPoint Presentation</vt:lpstr>
      <vt:lpstr>اقدامات توصیه‌شده</vt:lpstr>
      <vt:lpstr>اقدامات توصیه‌شده</vt:lpstr>
      <vt:lpstr>اقدامات توصیه‌شده</vt:lpstr>
      <vt:lpstr>PowerPoint Presentation</vt:lpstr>
      <vt:lpstr>سناریوی بالینی</vt:lpstr>
      <vt:lpstr>خسته     نباشید</vt:lpstr>
    </vt:vector>
  </TitlesOfParts>
  <Company>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خودزنی و آسیب به خود</dc:title>
  <dc:creator>hamidreza toufighi</dc:creator>
  <cp:lastModifiedBy>hamidreza toufighi</cp:lastModifiedBy>
  <cp:revision>35</cp:revision>
  <dcterms:created xsi:type="dcterms:W3CDTF">2017-09-12T09:16:27Z</dcterms:created>
  <dcterms:modified xsi:type="dcterms:W3CDTF">2017-09-14T03:55:33Z</dcterms:modified>
</cp:coreProperties>
</file>