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8"/>
  </p:notesMasterIdLst>
  <p:sldIdLst>
    <p:sldId id="256" r:id="rId2"/>
    <p:sldId id="382" r:id="rId3"/>
    <p:sldId id="257" r:id="rId4"/>
    <p:sldId id="292" r:id="rId5"/>
    <p:sldId id="297" r:id="rId6"/>
    <p:sldId id="291" r:id="rId7"/>
    <p:sldId id="358" r:id="rId8"/>
    <p:sldId id="258" r:id="rId9"/>
    <p:sldId id="290" r:id="rId10"/>
    <p:sldId id="268" r:id="rId11"/>
    <p:sldId id="340" r:id="rId12"/>
    <p:sldId id="380" r:id="rId13"/>
    <p:sldId id="310" r:id="rId14"/>
    <p:sldId id="302" r:id="rId15"/>
    <p:sldId id="301" r:id="rId16"/>
    <p:sldId id="300" r:id="rId17"/>
    <p:sldId id="312" r:id="rId18"/>
    <p:sldId id="378" r:id="rId19"/>
    <p:sldId id="309" r:id="rId20"/>
    <p:sldId id="311" r:id="rId21"/>
    <p:sldId id="308" r:id="rId22"/>
    <p:sldId id="381" r:id="rId23"/>
    <p:sldId id="307" r:id="rId24"/>
    <p:sldId id="341" r:id="rId25"/>
    <p:sldId id="342" r:id="rId26"/>
    <p:sldId id="379" r:id="rId27"/>
    <p:sldId id="306" r:id="rId28"/>
    <p:sldId id="343" r:id="rId29"/>
    <p:sldId id="344" r:id="rId30"/>
    <p:sldId id="279" r:id="rId31"/>
    <p:sldId id="284" r:id="rId32"/>
    <p:sldId id="285" r:id="rId33"/>
    <p:sldId id="289" r:id="rId34"/>
    <p:sldId id="377" r:id="rId35"/>
    <p:sldId id="286" r:id="rId36"/>
    <p:sldId id="383" r:id="rId37"/>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5" autoAdjust="0"/>
    <p:restoredTop sz="94624" autoAdjust="0"/>
  </p:normalViewPr>
  <p:slideViewPr>
    <p:cSldViewPr>
      <p:cViewPr varScale="1">
        <p:scale>
          <a:sx n="70" d="100"/>
          <a:sy n="70" d="100"/>
        </p:scale>
        <p:origin x="1272" y="72"/>
      </p:cViewPr>
      <p:guideLst>
        <p:guide orient="horz" pos="2160"/>
        <p:guide pos="3120"/>
      </p:guideLst>
    </p:cSldViewPr>
  </p:slideViewPr>
  <p:outlineViewPr>
    <p:cViewPr>
      <p:scale>
        <a:sx n="33" d="100"/>
        <a:sy n="33" d="100"/>
      </p:scale>
      <p:origin x="0" y="2203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F177C0-6935-4610-86F5-0CA101AC02C3}" type="datetimeFigureOut">
              <a:rPr lang="en-US" smtClean="0"/>
              <a:pPr/>
              <a:t>12/17/2015</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B732D1-666F-46C8-B653-0410159A72A5}" type="slidenum">
              <a:rPr lang="en-US" smtClean="0"/>
              <a:pPr/>
              <a:t>‹#›</a:t>
            </a:fld>
            <a:endParaRPr lang="en-US"/>
          </a:p>
        </p:txBody>
      </p:sp>
    </p:spTree>
    <p:extLst>
      <p:ext uri="{BB962C8B-B14F-4D97-AF65-F5344CB8AC3E}">
        <p14:creationId xmlns:p14="http://schemas.microsoft.com/office/powerpoint/2010/main" val="3915513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906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70756" y="69756"/>
            <a:ext cx="9764486"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403350" y="3200400"/>
            <a:ext cx="69342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E1EDD36-12CD-46D6-ADC9-F4E90116772A}" type="datetimeFigureOut">
              <a:rPr lang="en-US" smtClean="0"/>
              <a:pPr/>
              <a:t>12/17/2015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C641FF6-0048-41D8-BA3C-D729510197E2}" type="slidenum">
              <a:rPr lang="en-US" smtClean="0"/>
              <a:pPr/>
              <a:t>‹#›</a:t>
            </a:fld>
            <a:endParaRPr lang="en-US"/>
          </a:p>
        </p:txBody>
      </p:sp>
      <p:sp>
        <p:nvSpPr>
          <p:cNvPr id="7" name="Rectangle 6"/>
          <p:cNvSpPr/>
          <p:nvPr/>
        </p:nvSpPr>
        <p:spPr>
          <a:xfrm>
            <a:off x="68176" y="1449304"/>
            <a:ext cx="9773332"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8176" y="1396720"/>
            <a:ext cx="9773332"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8176" y="2976649"/>
            <a:ext cx="9773332"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95300" y="1505931"/>
            <a:ext cx="89154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1EDD36-12CD-46D6-ADC9-F4E90116772A}" type="datetimeFigureOut">
              <a:rPr lang="en-US" smtClean="0"/>
              <a:pPr/>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41FF6-0048-41D8-BA3C-D729510197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2"/>
            <a:ext cx="217932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90600" y="274641"/>
            <a:ext cx="602615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1EDD36-12CD-46D6-ADC9-F4E90116772A}" type="datetimeFigureOut">
              <a:rPr lang="en-US" smtClean="0"/>
              <a:pPr/>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41FF6-0048-41D8-BA3C-D729510197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E1EDD36-12CD-46D6-ADC9-F4E90116772A}" type="datetimeFigureOut">
              <a:rPr lang="en-US" smtClean="0"/>
              <a:pPr/>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41FF6-0048-41D8-BA3C-D729510197E2}" type="slidenum">
              <a:rPr lang="en-US" smtClean="0"/>
              <a:pPr/>
              <a:t>‹#›</a:t>
            </a:fld>
            <a:endParaRPr lang="en-US"/>
          </a:p>
        </p:txBody>
      </p:sp>
      <p:sp>
        <p:nvSpPr>
          <p:cNvPr id="8" name="Content Placeholder 7"/>
          <p:cNvSpPr>
            <a:spLocks noGrp="1"/>
          </p:cNvSpPr>
          <p:nvPr>
            <p:ph sz="quarter" idx="1"/>
          </p:nvPr>
        </p:nvSpPr>
        <p:spPr>
          <a:xfrm>
            <a:off x="990600" y="1447800"/>
            <a:ext cx="84201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906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70756" y="69756"/>
            <a:ext cx="9764486"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82506" y="952501"/>
            <a:ext cx="84201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82506" y="2547938"/>
            <a:ext cx="84201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E1EDD36-12CD-46D6-ADC9-F4E90116772A}" type="datetimeFigureOut">
              <a:rPr lang="en-US" smtClean="0"/>
              <a:pPr/>
              <a:t>12/17/2015</a:t>
            </a:fld>
            <a:endParaRPr lang="en-US"/>
          </a:p>
        </p:txBody>
      </p:sp>
      <p:sp>
        <p:nvSpPr>
          <p:cNvPr id="5" name="Footer Placeholder 4"/>
          <p:cNvSpPr>
            <a:spLocks noGrp="1"/>
          </p:cNvSpPr>
          <p:nvPr>
            <p:ph type="ftr" sz="quarter" idx="11"/>
          </p:nvPr>
        </p:nvSpPr>
        <p:spPr>
          <a:xfrm>
            <a:off x="866775" y="6172200"/>
            <a:ext cx="4333875" cy="457200"/>
          </a:xfrm>
        </p:spPr>
        <p:txBody>
          <a:bodyPr/>
          <a:lstStyle/>
          <a:p>
            <a:endParaRPr lang="en-US"/>
          </a:p>
        </p:txBody>
      </p:sp>
      <p:sp>
        <p:nvSpPr>
          <p:cNvPr id="7" name="Rectangle 6"/>
          <p:cNvSpPr/>
          <p:nvPr/>
        </p:nvSpPr>
        <p:spPr>
          <a:xfrm flipV="1">
            <a:off x="75197" y="2376830"/>
            <a:ext cx="9764641"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74909" y="2341476"/>
            <a:ext cx="976492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73999" y="2468880"/>
            <a:ext cx="9765839"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58496" y="6208776"/>
            <a:ext cx="495300" cy="457200"/>
          </a:xfrm>
        </p:spPr>
        <p:txBody>
          <a:bodyPr/>
          <a:lstStyle/>
          <a:p>
            <a:fld id="{CC641FF6-0048-41D8-BA3C-D729510197E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E1EDD36-12CD-46D6-ADC9-F4E90116772A}" type="datetimeFigureOut">
              <a:rPr lang="en-US" smtClean="0"/>
              <a:pPr/>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41FF6-0048-41D8-BA3C-D729510197E2}" type="slidenum">
              <a:rPr lang="en-US" smtClean="0"/>
              <a:pPr/>
              <a:t>‹#›</a:t>
            </a:fld>
            <a:endParaRPr lang="en-US"/>
          </a:p>
        </p:txBody>
      </p:sp>
      <p:sp>
        <p:nvSpPr>
          <p:cNvPr id="9" name="Content Placeholder 8"/>
          <p:cNvSpPr>
            <a:spLocks noGrp="1"/>
          </p:cNvSpPr>
          <p:nvPr>
            <p:ph sz="quarter" idx="1"/>
          </p:nvPr>
        </p:nvSpPr>
        <p:spPr>
          <a:xfrm>
            <a:off x="990600" y="1447800"/>
            <a:ext cx="406146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345113" y="1447800"/>
            <a:ext cx="406146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273050"/>
            <a:ext cx="84201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90600" y="1447800"/>
            <a:ext cx="404495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365750" y="1447800"/>
            <a:ext cx="404495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E1EDD36-12CD-46D6-ADC9-F4E90116772A}" type="datetimeFigureOut">
              <a:rPr lang="en-US" smtClean="0"/>
              <a:pPr/>
              <a:t>12/17/2015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641FF6-0048-41D8-BA3C-D729510197E2}" type="slidenum">
              <a:rPr lang="en-US" smtClean="0"/>
              <a:pPr/>
              <a:t>‹#›</a:t>
            </a:fld>
            <a:endParaRPr lang="en-US"/>
          </a:p>
        </p:txBody>
      </p:sp>
      <p:sp>
        <p:nvSpPr>
          <p:cNvPr id="11" name="Content Placeholder 10"/>
          <p:cNvSpPr>
            <a:spLocks noGrp="1"/>
          </p:cNvSpPr>
          <p:nvPr>
            <p:ph sz="half" idx="2"/>
          </p:nvPr>
        </p:nvSpPr>
        <p:spPr>
          <a:xfrm>
            <a:off x="990600" y="2247900"/>
            <a:ext cx="404495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5365750" y="2247900"/>
            <a:ext cx="404495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E1EDD36-12CD-46D6-ADC9-F4E90116772A}" type="datetimeFigureOut">
              <a:rPr lang="en-US" smtClean="0"/>
              <a:pPr/>
              <a:t>12/17/2015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641FF6-0048-41D8-BA3C-D729510197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1EDD36-12CD-46D6-ADC9-F4E90116772A}" type="datetimeFigureOut">
              <a:rPr lang="en-US" smtClean="0"/>
              <a:pPr/>
              <a:t>12/17/2015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641FF6-0048-41D8-BA3C-D729510197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906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9342" y="69755"/>
            <a:ext cx="9764486"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90600" y="273050"/>
            <a:ext cx="84201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90600" y="1600200"/>
            <a:ext cx="206375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E1EDD36-12CD-46D6-ADC9-F4E90116772A}" type="datetimeFigureOut">
              <a:rPr lang="en-US" smtClean="0"/>
              <a:pPr/>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41FF6-0048-41D8-BA3C-D729510197E2}" type="slidenum">
              <a:rPr lang="en-US" smtClean="0"/>
              <a:pPr/>
              <a:t>‹#›</a:t>
            </a:fld>
            <a:endParaRPr lang="en-US"/>
          </a:p>
        </p:txBody>
      </p:sp>
      <p:sp>
        <p:nvSpPr>
          <p:cNvPr id="11" name="Content Placeholder 10"/>
          <p:cNvSpPr>
            <a:spLocks noGrp="1"/>
          </p:cNvSpPr>
          <p:nvPr>
            <p:ph sz="quarter" idx="1"/>
          </p:nvPr>
        </p:nvSpPr>
        <p:spPr>
          <a:xfrm>
            <a:off x="3219450" y="1600200"/>
            <a:ext cx="619125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4900550"/>
            <a:ext cx="79248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90600" y="5445825"/>
            <a:ext cx="79248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E1EDD36-12CD-46D6-ADC9-F4E90116772A}" type="datetimeFigureOut">
              <a:rPr lang="en-US" smtClean="0"/>
              <a:pPr/>
              <a:t>12/17/2015</a:t>
            </a:fld>
            <a:endParaRPr lang="en-US"/>
          </a:p>
        </p:txBody>
      </p:sp>
      <p:sp>
        <p:nvSpPr>
          <p:cNvPr id="6" name="Footer Placeholder 5"/>
          <p:cNvSpPr>
            <a:spLocks noGrp="1"/>
          </p:cNvSpPr>
          <p:nvPr>
            <p:ph type="ftr" sz="quarter" idx="11"/>
          </p:nvPr>
        </p:nvSpPr>
        <p:spPr>
          <a:xfrm>
            <a:off x="990600" y="6172200"/>
            <a:ext cx="4210050" cy="457200"/>
          </a:xfrm>
        </p:spPr>
        <p:txBody>
          <a:bodyPr/>
          <a:lstStyle/>
          <a:p>
            <a:endParaRPr lang="en-US"/>
          </a:p>
        </p:txBody>
      </p:sp>
      <p:sp>
        <p:nvSpPr>
          <p:cNvPr id="7" name="Slide Number Placeholder 6"/>
          <p:cNvSpPr>
            <a:spLocks noGrp="1"/>
          </p:cNvSpPr>
          <p:nvPr>
            <p:ph type="sldNum" sz="quarter" idx="12"/>
          </p:nvPr>
        </p:nvSpPr>
        <p:spPr>
          <a:xfrm>
            <a:off x="158496" y="6208776"/>
            <a:ext cx="495300" cy="457200"/>
          </a:xfrm>
        </p:spPr>
        <p:txBody>
          <a:bodyPr/>
          <a:lstStyle/>
          <a:p>
            <a:fld id="{CC641FF6-0048-41D8-BA3C-D729510197E2}" type="slidenum">
              <a:rPr lang="en-US" smtClean="0"/>
              <a:pPr/>
              <a:t>‹#›</a:t>
            </a:fld>
            <a:endParaRPr lang="en-US"/>
          </a:p>
        </p:txBody>
      </p:sp>
      <p:sp>
        <p:nvSpPr>
          <p:cNvPr id="11" name="Rectangle 10"/>
          <p:cNvSpPr/>
          <p:nvPr/>
        </p:nvSpPr>
        <p:spPr>
          <a:xfrm flipV="1">
            <a:off x="73999" y="4683555"/>
            <a:ext cx="975741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74218" y="4650475"/>
            <a:ext cx="975719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74220" y="4773225"/>
            <a:ext cx="9757190"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74001" y="66676"/>
            <a:ext cx="9752029"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906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9342" y="69755"/>
            <a:ext cx="9764486"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90600" y="274638"/>
            <a:ext cx="84201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90600" y="1447800"/>
            <a:ext cx="84201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686550" y="6191250"/>
            <a:ext cx="2682875" cy="476250"/>
          </a:xfrm>
          <a:prstGeom prst="rect">
            <a:avLst/>
          </a:prstGeom>
        </p:spPr>
        <p:txBody>
          <a:bodyPr anchor="ctr" anchorCtr="0"/>
          <a:lstStyle>
            <a:lvl1pPr algn="r" eaLnBrk="1" latinLnBrk="0" hangingPunct="1">
              <a:defRPr kumimoji="0" sz="1400">
                <a:solidFill>
                  <a:schemeClr val="tx2"/>
                </a:solidFill>
              </a:defRPr>
            </a:lvl1pPr>
          </a:lstStyle>
          <a:p>
            <a:fld id="{CE1EDD36-12CD-46D6-ADC9-F4E90116772A}" type="datetimeFigureOut">
              <a:rPr lang="en-US" smtClean="0"/>
              <a:pPr/>
              <a:t>12/17/2015</a:t>
            </a:fld>
            <a:endParaRPr lang="en-US"/>
          </a:p>
        </p:txBody>
      </p:sp>
      <p:sp>
        <p:nvSpPr>
          <p:cNvPr id="3" name="Footer Placeholder 2"/>
          <p:cNvSpPr>
            <a:spLocks noGrp="1"/>
          </p:cNvSpPr>
          <p:nvPr>
            <p:ph type="ftr" sz="quarter" idx="3"/>
          </p:nvPr>
        </p:nvSpPr>
        <p:spPr>
          <a:xfrm>
            <a:off x="990600" y="6172200"/>
            <a:ext cx="42926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58496" y="6210300"/>
            <a:ext cx="4953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C641FF6-0048-41D8-BA3C-D729510197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9125" y="2895600"/>
            <a:ext cx="8667750" cy="3962400"/>
          </a:xfrm>
        </p:spPr>
        <p:txBody>
          <a:bodyPr>
            <a:normAutofit/>
          </a:bodyPr>
          <a:lstStyle/>
          <a:p>
            <a:endParaRPr lang="en-US" dirty="0" smtClean="0"/>
          </a:p>
          <a:p>
            <a:r>
              <a:rPr lang="en-US" sz="3900" b="1" dirty="0" smtClean="0">
                <a:solidFill>
                  <a:schemeClr val="tx1"/>
                </a:solidFill>
                <a:latin typeface="Lucida Calligraphy" pitchFamily="66" charset="0"/>
              </a:rPr>
              <a:t>Dr. Mojtaba </a:t>
            </a:r>
            <a:r>
              <a:rPr lang="en-US" sz="3900" b="1" dirty="0" err="1" smtClean="0">
                <a:solidFill>
                  <a:schemeClr val="tx1"/>
                </a:solidFill>
                <a:latin typeface="Lucida Calligraphy" pitchFamily="66" charset="0"/>
              </a:rPr>
              <a:t>Beyooseh</a:t>
            </a:r>
            <a:endParaRPr lang="en-US" sz="3900" dirty="0" smtClean="0">
              <a:latin typeface="Lucida Calligraphy" pitchFamily="66" charset="0"/>
            </a:endParaRPr>
          </a:p>
          <a:p>
            <a:endParaRPr lang="en-US" b="1" dirty="0">
              <a:latin typeface="Bradley Hand ITC" pitchFamily="66" charset="0"/>
            </a:endParaRPr>
          </a:p>
          <a:p>
            <a:endParaRPr lang="en-US" b="1" dirty="0" smtClean="0">
              <a:solidFill>
                <a:schemeClr val="tx1"/>
              </a:solidFill>
              <a:latin typeface="Bradley Hand ITC" pitchFamily="66" charset="0"/>
            </a:endParaRPr>
          </a:p>
          <a:p>
            <a:r>
              <a:rPr lang="en-US" b="1" dirty="0" smtClean="0">
                <a:solidFill>
                  <a:schemeClr val="tx1"/>
                </a:solidFill>
              </a:rPr>
              <a:t>16</a:t>
            </a:r>
            <a:r>
              <a:rPr lang="en-US" b="1" baseline="30000" dirty="0" smtClean="0">
                <a:solidFill>
                  <a:schemeClr val="tx1"/>
                </a:solidFill>
              </a:rPr>
              <a:t>TH</a:t>
            </a:r>
            <a:r>
              <a:rPr lang="en-US" b="1" dirty="0" smtClean="0">
                <a:solidFill>
                  <a:schemeClr val="tx1"/>
                </a:solidFill>
              </a:rPr>
              <a:t> Dec, 2015</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 name="Title 1"/>
          <p:cNvSpPr>
            <a:spLocks noGrp="1"/>
          </p:cNvSpPr>
          <p:nvPr>
            <p:ph type="ctrTitle"/>
          </p:nvPr>
        </p:nvSpPr>
        <p:spPr>
          <a:xfrm>
            <a:off x="819150" y="1770965"/>
            <a:ext cx="8420100" cy="914400"/>
          </a:xfrm>
        </p:spPr>
        <p:txBody>
          <a:bodyPr>
            <a:normAutofit/>
          </a:bodyPr>
          <a:lstStyle/>
          <a:p>
            <a:r>
              <a:rPr b="1" dirty="0" smtClean="0">
                <a:solidFill>
                  <a:schemeClr val="tx1"/>
                </a:solidFill>
                <a:latin typeface="Arial Black" pitchFamily="34" charset="0"/>
              </a:rPr>
              <a:t>PERSONALITY DISORDERS</a:t>
            </a:r>
            <a:endParaRPr lang="en-US" dirty="0">
              <a:solidFill>
                <a:schemeClr val="tx1"/>
              </a:solidFill>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Clinical Features</a:t>
            </a:r>
            <a:endParaRPr lang="en-US" b="1" dirty="0">
              <a:solidFill>
                <a:srgbClr val="C00000"/>
              </a:solidFill>
            </a:endParaRPr>
          </a:p>
        </p:txBody>
      </p:sp>
      <p:sp>
        <p:nvSpPr>
          <p:cNvPr id="3" name="Content Placeholder 2"/>
          <p:cNvSpPr>
            <a:spLocks noGrp="1"/>
          </p:cNvSpPr>
          <p:nvPr>
            <p:ph sz="quarter" idx="1"/>
          </p:nvPr>
        </p:nvSpPr>
        <p:spPr>
          <a:xfrm>
            <a:off x="990600" y="1447800"/>
            <a:ext cx="4191000" cy="4572000"/>
          </a:xfrm>
        </p:spPr>
        <p:txBody>
          <a:bodyPr>
            <a:normAutofit fontScale="85000" lnSpcReduction="10000"/>
          </a:bodyPr>
          <a:lstStyle/>
          <a:p>
            <a:r>
              <a:rPr lang="en-US" sz="2800" b="1" dirty="0" smtClean="0"/>
              <a:t>General symptoms of a personality disorder</a:t>
            </a:r>
          </a:p>
          <a:p>
            <a:pPr lvl="1"/>
            <a:r>
              <a:rPr lang="en-US" sz="2800" dirty="0" smtClean="0"/>
              <a:t>Frequent mood swings</a:t>
            </a:r>
          </a:p>
          <a:p>
            <a:pPr lvl="1"/>
            <a:r>
              <a:rPr lang="en-US" sz="2800" dirty="0" smtClean="0"/>
              <a:t>Stormy relationships</a:t>
            </a:r>
          </a:p>
          <a:p>
            <a:pPr lvl="1"/>
            <a:r>
              <a:rPr lang="en-US" sz="2800" dirty="0" smtClean="0"/>
              <a:t>Social isolation</a:t>
            </a:r>
          </a:p>
          <a:p>
            <a:pPr lvl="1"/>
            <a:r>
              <a:rPr lang="en-US" sz="2800" dirty="0" smtClean="0"/>
              <a:t>Angry outbursts</a:t>
            </a:r>
          </a:p>
          <a:p>
            <a:pPr lvl="1"/>
            <a:r>
              <a:rPr lang="en-US" sz="2800" dirty="0" smtClean="0"/>
              <a:t>Suspicion and mistrust of others</a:t>
            </a:r>
          </a:p>
          <a:p>
            <a:pPr lvl="1"/>
            <a:r>
              <a:rPr lang="en-US" sz="2800" dirty="0" smtClean="0"/>
              <a:t>Difficulty making friends</a:t>
            </a:r>
          </a:p>
          <a:p>
            <a:pPr lvl="1"/>
            <a:r>
              <a:rPr lang="en-US" sz="2800" dirty="0" smtClean="0"/>
              <a:t>A need for instant gratification</a:t>
            </a:r>
          </a:p>
          <a:p>
            <a:pPr lvl="1"/>
            <a:r>
              <a:rPr lang="en-US" sz="2800" dirty="0" smtClean="0"/>
              <a:t>Poor impulse control</a:t>
            </a:r>
          </a:p>
          <a:p>
            <a:pPr lvl="1"/>
            <a:r>
              <a:rPr lang="en-US" sz="2800" dirty="0" smtClean="0"/>
              <a:t>Alcohol or substance abuse</a:t>
            </a:r>
          </a:p>
          <a:p>
            <a:pPr algn="just">
              <a:lnSpc>
                <a:spcPct val="110000"/>
              </a:lnSpc>
            </a:pPr>
            <a:endParaRPr lang="en-US" sz="2400" dirty="0"/>
          </a:p>
        </p:txBody>
      </p:sp>
      <p:pic>
        <p:nvPicPr>
          <p:cNvPr id="29697" name="Picture 1"/>
          <p:cNvPicPr>
            <a:picLocks noChangeAspect="1" noChangeArrowheads="1"/>
          </p:cNvPicPr>
          <p:nvPr/>
        </p:nvPicPr>
        <p:blipFill>
          <a:blip r:embed="rId2"/>
          <a:srcRect/>
          <a:stretch>
            <a:fillRect/>
          </a:stretch>
        </p:blipFill>
        <p:spPr bwMode="auto">
          <a:xfrm>
            <a:off x="4969764" y="685800"/>
            <a:ext cx="4679442"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2857500"/>
            <a:ext cx="8420100" cy="1143000"/>
          </a:xfrm>
        </p:spPr>
        <p:txBody>
          <a:bodyPr>
            <a:normAutofit/>
          </a:bodyPr>
          <a:lstStyle/>
          <a:p>
            <a:pPr algn="ctr"/>
            <a:r>
              <a:rPr lang="en-US" sz="5400" b="1" dirty="0" smtClean="0">
                <a:solidFill>
                  <a:srgbClr val="C00000"/>
                </a:solidFill>
                <a:latin typeface="Aharoni" pitchFamily="2" charset="-79"/>
                <a:cs typeface="Aharoni" pitchFamily="2" charset="-79"/>
              </a:rPr>
              <a:t>CLUSTER B</a:t>
            </a:r>
            <a:endParaRPr lang="en-US" sz="5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stretch>
            <a:fillRect/>
          </a:stretch>
        </p:blipFill>
        <p:spPr>
          <a:xfrm flipH="1" flipV="1">
            <a:off x="47642" y="30482"/>
            <a:ext cx="48532" cy="45719"/>
          </a:xfrm>
          <a:prstGeom prst="rect">
            <a:avLst/>
          </a:prstGeom>
        </p:spPr>
      </p:pic>
      <p:pic>
        <p:nvPicPr>
          <p:cNvPr id="5" name="Picture 4"/>
          <p:cNvPicPr>
            <a:picLocks noChangeAspect="1"/>
          </p:cNvPicPr>
          <p:nvPr/>
        </p:nvPicPr>
        <p:blipFill>
          <a:blip r:embed="rId3"/>
          <a:stretch>
            <a:fillRect/>
          </a:stretch>
        </p:blipFill>
        <p:spPr>
          <a:xfrm>
            <a:off x="0" y="1"/>
            <a:ext cx="9905999" cy="6858000"/>
          </a:xfrm>
          <a:prstGeom prst="rect">
            <a:avLst/>
          </a:prstGeom>
        </p:spPr>
      </p:pic>
    </p:spTree>
    <p:extLst>
      <p:ext uri="{BB962C8B-B14F-4D97-AF65-F5344CB8AC3E}">
        <p14:creationId xmlns:p14="http://schemas.microsoft.com/office/powerpoint/2010/main" val="918816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420100" cy="792162"/>
          </a:xfrm>
        </p:spPr>
        <p:txBody>
          <a:bodyPr/>
          <a:lstStyle/>
          <a:p>
            <a:r>
              <a:rPr lang="en-US" b="1" dirty="0" smtClean="0"/>
              <a:t>Cluster B – Borderline</a:t>
            </a:r>
            <a:endParaRPr lang="en-US" dirty="0"/>
          </a:p>
        </p:txBody>
      </p:sp>
      <p:pic>
        <p:nvPicPr>
          <p:cNvPr id="54274" name="Picture 2"/>
          <p:cNvPicPr>
            <a:picLocks noGrp="1" noChangeAspect="1" noChangeArrowheads="1"/>
          </p:cNvPicPr>
          <p:nvPr>
            <p:ph sz="quarter" idx="1"/>
          </p:nvPr>
        </p:nvPicPr>
        <p:blipFill>
          <a:blip r:embed="rId2"/>
          <a:srcRect/>
          <a:stretch>
            <a:fillRect/>
          </a:stretch>
        </p:blipFill>
        <p:spPr bwMode="auto">
          <a:xfrm>
            <a:off x="1047751" y="914400"/>
            <a:ext cx="8153399" cy="56251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Cluster B – Borderline</a:t>
            </a:r>
            <a:endParaRPr lang="en-US" b="1" dirty="0"/>
          </a:p>
        </p:txBody>
      </p:sp>
      <p:sp>
        <p:nvSpPr>
          <p:cNvPr id="3" name="Content Placeholder 2"/>
          <p:cNvSpPr>
            <a:spLocks noGrp="1"/>
          </p:cNvSpPr>
          <p:nvPr>
            <p:ph sz="quarter" idx="1"/>
          </p:nvPr>
        </p:nvSpPr>
        <p:spPr/>
        <p:txBody>
          <a:bodyPr>
            <a:noAutofit/>
          </a:bodyPr>
          <a:lstStyle/>
          <a:p>
            <a:pPr algn="just"/>
            <a:r>
              <a:rPr lang="en-US" sz="2400" dirty="0" smtClean="0"/>
              <a:t>The central feature of borderline personality disorder is a pervasive pattern of unstable and intense interpersonal relationships, self-perception, and moods. Impulse control is markedly impaired. </a:t>
            </a:r>
          </a:p>
          <a:p>
            <a:pPr algn="just"/>
            <a:r>
              <a:rPr lang="en-US" sz="2400" dirty="0" smtClean="0"/>
              <a:t>Transiently, such patients may appear psychotic because of the intensity of their distortions. </a:t>
            </a:r>
          </a:p>
          <a:p>
            <a:pPr algn="just"/>
            <a:r>
              <a:rPr lang="en-US" sz="2400" dirty="0" smtClean="0"/>
              <a:t>Borderline personality disorder is one of the most commonly overused diagnoses in </a:t>
            </a:r>
            <a:r>
              <a:rPr lang="en-US" sz="2400" i="1" dirty="0" smtClean="0"/>
              <a:t>DSM-IV.</a:t>
            </a:r>
            <a:r>
              <a:rPr lang="en-US" sz="2400" dirty="0" smtClean="0"/>
              <a:t> </a:t>
            </a:r>
          </a:p>
          <a:p>
            <a:pPr algn="just"/>
            <a:r>
              <a:rPr lang="en-US" sz="2400" dirty="0" smtClean="0"/>
              <a:t>Diagnostic criteria require at least 5 of the following features:</a:t>
            </a:r>
          </a:p>
          <a:p>
            <a:pPr lvl="2" algn="just"/>
            <a:r>
              <a:rPr lang="en-US" sz="2400" dirty="0" smtClean="0"/>
              <a:t>Frantic efforts to avoid expected abandonment;</a:t>
            </a:r>
          </a:p>
          <a:p>
            <a:pPr lvl="2" algn="just"/>
            <a:r>
              <a:rPr lang="en-US" sz="2400" dirty="0" smtClean="0"/>
              <a:t>Unstable and intense interpersonal relationships characterized by alternating between extremes of idealization and devaluation; </a:t>
            </a:r>
          </a:p>
          <a:p>
            <a:pPr algn="just"/>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lum bright="40000" contrast="-40000"/>
          </a:blip>
          <a:srcRect/>
          <a:stretch>
            <a:fillRect/>
          </a:stretch>
        </p:blipFill>
        <p:spPr bwMode="auto">
          <a:xfrm>
            <a:off x="7391400" y="4750952"/>
            <a:ext cx="2286000" cy="190559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b="1" dirty="0" smtClean="0"/>
              <a:t>Cluster B – Borderline</a:t>
            </a:r>
            <a:endParaRPr lang="en-US" dirty="0"/>
          </a:p>
        </p:txBody>
      </p:sp>
      <p:sp>
        <p:nvSpPr>
          <p:cNvPr id="3" name="Content Placeholder 2"/>
          <p:cNvSpPr>
            <a:spLocks noGrp="1"/>
          </p:cNvSpPr>
          <p:nvPr>
            <p:ph sz="quarter" idx="1"/>
          </p:nvPr>
        </p:nvSpPr>
        <p:spPr>
          <a:xfrm>
            <a:off x="533400" y="1447800"/>
            <a:ext cx="8420100" cy="4572000"/>
          </a:xfrm>
        </p:spPr>
        <p:txBody>
          <a:bodyPr>
            <a:noAutofit/>
          </a:bodyPr>
          <a:lstStyle/>
          <a:p>
            <a:pPr lvl="2" algn="just">
              <a:lnSpc>
                <a:spcPct val="120000"/>
              </a:lnSpc>
            </a:pPr>
            <a:r>
              <a:rPr lang="en-US" sz="2400" dirty="0" smtClean="0"/>
              <a:t>Identity disturbance, that is, markedly and persistently disturbed, distorted, or  unstable self-image or sense of self</a:t>
            </a:r>
          </a:p>
          <a:p>
            <a:pPr lvl="2" algn="just">
              <a:lnSpc>
                <a:spcPct val="120000"/>
              </a:lnSpc>
            </a:pPr>
            <a:r>
              <a:rPr lang="en-US" sz="2400" dirty="0" smtClean="0"/>
              <a:t>Impulsivity in at least 2 areas that are potentially self-damaging (e.g., sex, substance abuse, reckless driving)</a:t>
            </a:r>
          </a:p>
          <a:p>
            <a:pPr lvl="2" algn="just">
              <a:lnSpc>
                <a:spcPct val="120000"/>
              </a:lnSpc>
            </a:pPr>
            <a:r>
              <a:rPr lang="en-US" sz="2400" dirty="0" smtClean="0"/>
              <a:t>Recurrent suicidal behaviors or threats or self-mutilation behavior</a:t>
            </a:r>
          </a:p>
          <a:p>
            <a:pPr lvl="2" algn="just">
              <a:lnSpc>
                <a:spcPct val="120000"/>
              </a:lnSpc>
            </a:pPr>
            <a:r>
              <a:rPr lang="en-US" sz="2400" dirty="0" smtClean="0"/>
              <a:t>Affective instability due to a marked reactivity of mood</a:t>
            </a:r>
          </a:p>
          <a:p>
            <a:pPr lvl="2" algn="just">
              <a:lnSpc>
                <a:spcPct val="120000"/>
              </a:lnSpc>
            </a:pPr>
            <a:r>
              <a:rPr lang="en-US" sz="2400" dirty="0" smtClean="0"/>
              <a:t>Chronic feelings of emptiness</a:t>
            </a:r>
          </a:p>
          <a:p>
            <a:pPr lvl="2" algn="just">
              <a:lnSpc>
                <a:spcPct val="120000"/>
              </a:lnSpc>
            </a:pPr>
            <a:r>
              <a:rPr lang="en-US" sz="2400" dirty="0" smtClean="0"/>
              <a:t>Inappropriate and intense anger or lack of control of anger</a:t>
            </a:r>
          </a:p>
          <a:p>
            <a:pPr lvl="2" algn="just">
              <a:lnSpc>
                <a:spcPct val="120000"/>
              </a:lnSpc>
            </a:pPr>
            <a:r>
              <a:rPr lang="en-US" sz="2400" dirty="0" smtClean="0"/>
              <a:t>Transient paranoia or dissociation</a:t>
            </a:r>
          </a:p>
          <a:p>
            <a:pPr algn="just">
              <a:lnSpc>
                <a:spcPct val="120000"/>
              </a:lnSpc>
              <a:buNone/>
            </a:pPr>
            <a:r>
              <a:rPr lang="en-US" sz="2400" dirty="0" smtClean="0"/>
              <a:t> </a:t>
            </a:r>
          </a:p>
          <a:p>
            <a:pPr>
              <a:lnSpc>
                <a:spcPct val="120000"/>
              </a:lnSpc>
            </a:pP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420100" cy="792162"/>
          </a:xfrm>
        </p:spPr>
        <p:txBody>
          <a:bodyPr/>
          <a:lstStyle/>
          <a:p>
            <a:r>
              <a:rPr lang="en-US" b="1" dirty="0" smtClean="0"/>
              <a:t>Cluster B – Borderline</a:t>
            </a:r>
            <a:endParaRPr lang="en-US" dirty="0"/>
          </a:p>
        </p:txBody>
      </p:sp>
      <p:sp>
        <p:nvSpPr>
          <p:cNvPr id="3" name="Content Placeholder 2"/>
          <p:cNvSpPr>
            <a:spLocks noGrp="1"/>
          </p:cNvSpPr>
          <p:nvPr>
            <p:ph sz="quarter" idx="1"/>
          </p:nvPr>
        </p:nvSpPr>
        <p:spPr>
          <a:xfrm>
            <a:off x="990600" y="1066800"/>
            <a:ext cx="8420100" cy="4953000"/>
          </a:xfrm>
        </p:spPr>
        <p:txBody>
          <a:bodyPr>
            <a:normAutofit fontScale="92500" lnSpcReduction="20000"/>
          </a:bodyPr>
          <a:lstStyle/>
          <a:p>
            <a:pPr algn="just"/>
            <a:r>
              <a:rPr lang="en-US" sz="2800" dirty="0" smtClean="0"/>
              <a:t>This disorder may be present in 1-2 % of the population. The diagnosis is made twice as frequently in women. Of the individuals with this diagnosis 90 % also have one of other psychiatric diagnosis and 40 % have two other diagnoses.</a:t>
            </a:r>
          </a:p>
          <a:p>
            <a:pPr algn="just"/>
            <a:r>
              <a:rPr lang="en-US" sz="2800" b="1" dirty="0" smtClean="0"/>
              <a:t>Summarily</a:t>
            </a:r>
            <a:r>
              <a:rPr lang="en-US" sz="2800" dirty="0" smtClean="0"/>
              <a:t>, borderline personality disorder is marked by unstable self-image, mood, behavior, and relationships. Affected people are often hypertensive; they tend to believe they were deprived of adequate care during childhood and consequently feel empty, angry, and entitled to nurturance. As a result, they relentlessly seek care and are sensitive to its perceived absence. Their relationships tend to be intense and dramatic. When feeling cared for, they appear like lonely waifs who seek help for depression, substance abuse, eating disorders, and past mistreatments.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420100" cy="868362"/>
          </a:xfrm>
        </p:spPr>
        <p:txBody>
          <a:bodyPr/>
          <a:lstStyle/>
          <a:p>
            <a:r>
              <a:rPr lang="en-US" b="1" dirty="0" smtClean="0"/>
              <a:t>Cluster B – Borderline</a:t>
            </a:r>
            <a:endParaRPr lang="en-US" dirty="0"/>
          </a:p>
        </p:txBody>
      </p:sp>
      <p:sp>
        <p:nvSpPr>
          <p:cNvPr id="3" name="Content Placeholder 2"/>
          <p:cNvSpPr>
            <a:spLocks noGrp="1"/>
          </p:cNvSpPr>
          <p:nvPr>
            <p:ph sz="quarter" idx="1"/>
          </p:nvPr>
        </p:nvSpPr>
        <p:spPr>
          <a:xfrm>
            <a:off x="990600" y="1066800"/>
            <a:ext cx="8420100" cy="4953000"/>
          </a:xfrm>
        </p:spPr>
        <p:txBody>
          <a:bodyPr>
            <a:normAutofit fontScale="92500" lnSpcReduction="10000"/>
          </a:bodyPr>
          <a:lstStyle/>
          <a:p>
            <a:pPr algn="just"/>
            <a:r>
              <a:rPr lang="en-US" dirty="0" smtClean="0"/>
              <a:t>When they fear the loss of the caring person, they frequently express inappropriate intense anger. These mood shifts are typically accompanied by extreme changes in their views of the world, themselves, and other people – e.g. from bad to good, from hated to loved. When they feel abandoned, they dissociate or become desperately impulsive. Their concept of reality is sometimes so poor that they have brief episodes of psychotic thinking, such as paranoid delusions and hallucinations. They often become self-destructive and may cut themselves (self-mutilate) or attempt suicide. They initially tend to evoke intense, nurturing responses on caretakers, but after repeated crises, vague unfounded complaints, and failure to adhere to therapeutic recommendations, they are viewed as help-rejecting complainers.</a:t>
            </a:r>
          </a:p>
          <a:p>
            <a:pPr algn="just"/>
            <a:r>
              <a:rPr lang="en-US" dirty="0" smtClean="0"/>
              <a:t>Borderline personality tends to become milder or to stabilize with aging.</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stretch>
            <a:fillRect/>
          </a:stretch>
        </p:blipFill>
        <p:spPr>
          <a:xfrm>
            <a:off x="0" y="-25053"/>
            <a:ext cx="9906000" cy="7262388"/>
          </a:xfrm>
          <a:prstGeom prst="rect">
            <a:avLst/>
          </a:prstGeom>
        </p:spPr>
      </p:pic>
    </p:spTree>
    <p:extLst>
      <p:ext uri="{BB962C8B-B14F-4D97-AF65-F5344CB8AC3E}">
        <p14:creationId xmlns:p14="http://schemas.microsoft.com/office/powerpoint/2010/main" val="271583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Cluster B – Narcissistic </a:t>
            </a:r>
            <a:endParaRPr lang="en-US" b="1" dirty="0"/>
          </a:p>
        </p:txBody>
      </p:sp>
      <p:sp>
        <p:nvSpPr>
          <p:cNvPr id="3" name="Content Placeholder 2"/>
          <p:cNvSpPr>
            <a:spLocks noGrp="1"/>
          </p:cNvSpPr>
          <p:nvPr>
            <p:ph sz="quarter" idx="1"/>
          </p:nvPr>
        </p:nvSpPr>
        <p:spPr/>
        <p:txBody>
          <a:bodyPr>
            <a:normAutofit fontScale="25000" lnSpcReduction="20000"/>
          </a:bodyPr>
          <a:lstStyle/>
          <a:p>
            <a:pPr algn="just"/>
            <a:r>
              <a:rPr lang="en-US" sz="9600" dirty="0" smtClean="0"/>
              <a:t>A pervasive pattern of grandiosity, need for admiration, and a lack of empathy. Characterized by self-importance, preoccupations with fantasies, belief that they are special, including a sense of entitlement and a need for excessive admiration, and extreme levels of jealousy and arrogance.</a:t>
            </a:r>
          </a:p>
          <a:p>
            <a:pPr algn="just"/>
            <a:r>
              <a:rPr lang="en-US" sz="9600" dirty="0" smtClean="0"/>
              <a:t>Individuals  have a grandiose sense of their own importance but are also extremely sensitive to criticism. They have little ability to empathize with others, and </a:t>
            </a:r>
            <a:r>
              <a:rPr lang="en-US" sz="9600" b="1" i="1" dirty="0" smtClean="0">
                <a:solidFill>
                  <a:srgbClr val="C00000"/>
                </a:solidFill>
              </a:rPr>
              <a:t>they are more concerned about appearance than substance</a:t>
            </a:r>
            <a:r>
              <a:rPr lang="en-US" sz="9600" dirty="0" smtClean="0"/>
              <a:t>. Narcissistic patients have a pervasive pattern of grandiosity, need for admiration, and lack of empathy that begins in early adulthood and is present in a variety of contexts.   Narcissistic personality disorder is indicated by at least 5 of the following:</a:t>
            </a:r>
          </a:p>
          <a:p>
            <a:pPr lvl="1" algn="just"/>
            <a:r>
              <a:rPr lang="en-US" sz="9600" dirty="0" smtClean="0"/>
              <a:t>A grandiose sense of self-importance (e.g., exaggeration of achievements and talents, expectation for recognition as superior without commensurate achievements)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stretch>
            <a:fillRect/>
          </a:stretch>
        </p:blipFill>
        <p:spPr>
          <a:xfrm>
            <a:off x="0" y="0"/>
            <a:ext cx="9906000" cy="6858000"/>
          </a:xfrm>
          <a:prstGeom prst="rect">
            <a:avLst/>
          </a:prstGeom>
        </p:spPr>
      </p:pic>
    </p:spTree>
    <p:extLst>
      <p:ext uri="{BB962C8B-B14F-4D97-AF65-F5344CB8AC3E}">
        <p14:creationId xmlns:p14="http://schemas.microsoft.com/office/powerpoint/2010/main" val="2182539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Cluster B – Narcissistic </a:t>
            </a:r>
            <a:endParaRPr lang="en-US" dirty="0"/>
          </a:p>
        </p:txBody>
      </p:sp>
      <p:sp>
        <p:nvSpPr>
          <p:cNvPr id="3" name="Content Placeholder 2"/>
          <p:cNvSpPr>
            <a:spLocks noGrp="1"/>
          </p:cNvSpPr>
          <p:nvPr>
            <p:ph sz="quarter" idx="1"/>
          </p:nvPr>
        </p:nvSpPr>
        <p:spPr/>
        <p:txBody>
          <a:bodyPr>
            <a:normAutofit lnSpcReduction="10000"/>
          </a:bodyPr>
          <a:lstStyle/>
          <a:p>
            <a:pPr lvl="1" algn="just"/>
            <a:r>
              <a:rPr lang="en-US" dirty="0" smtClean="0"/>
              <a:t>Preoccupation with fantasies of unlimited success, power, brilliance, beauty, or ideal love</a:t>
            </a:r>
          </a:p>
          <a:p>
            <a:pPr lvl="1" algn="just"/>
            <a:r>
              <a:rPr lang="en-US" dirty="0" smtClean="0"/>
              <a:t>Belief that she is “special” and unique and can only be understood by, or should associate with, other special or high-status people (or institutions)</a:t>
            </a:r>
          </a:p>
          <a:p>
            <a:pPr lvl="1" algn="just"/>
            <a:r>
              <a:rPr lang="en-US" dirty="0" smtClean="0"/>
              <a:t>Requirement for excessive admiration</a:t>
            </a:r>
          </a:p>
          <a:p>
            <a:pPr lvl="1" algn="just"/>
            <a:r>
              <a:rPr lang="en-US" dirty="0" smtClean="0"/>
              <a:t>A  sense of entitlement (i.e., unreasonable expectations of especially favorable treatment or automatic compliance with her views)</a:t>
            </a:r>
          </a:p>
          <a:p>
            <a:pPr lvl="1" algn="just"/>
            <a:r>
              <a:rPr lang="en-US" dirty="0" smtClean="0"/>
              <a:t>Behavior that is interpersonally exploitative (i.e., takes advantage of others as a means to achieve her own ends) </a:t>
            </a:r>
          </a:p>
          <a:p>
            <a:pPr lvl="1" algn="just"/>
            <a:r>
              <a:rPr lang="en-US" dirty="0" smtClean="0"/>
              <a:t>Lack of empathy (i.e., unwilling to recognize or identify with the feelings and needs of others)</a:t>
            </a:r>
          </a:p>
          <a:p>
            <a:pPr lvl="1" algn="just"/>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Cluster B – Narcissistic </a:t>
            </a:r>
            <a:endParaRPr lang="en-US" dirty="0"/>
          </a:p>
        </p:txBody>
      </p:sp>
      <p:sp>
        <p:nvSpPr>
          <p:cNvPr id="3" name="Content Placeholder 2"/>
          <p:cNvSpPr>
            <a:spLocks noGrp="1"/>
          </p:cNvSpPr>
          <p:nvPr>
            <p:ph sz="quarter" idx="1"/>
          </p:nvPr>
        </p:nvSpPr>
        <p:spPr/>
        <p:txBody>
          <a:bodyPr>
            <a:normAutofit/>
          </a:bodyPr>
          <a:lstStyle/>
          <a:p>
            <a:pPr lvl="1" algn="just"/>
            <a:r>
              <a:rPr lang="en-US" dirty="0" smtClean="0"/>
              <a:t>Jealousy or belief that others are envious of her </a:t>
            </a:r>
          </a:p>
          <a:p>
            <a:pPr lvl="1" algn="just"/>
            <a:r>
              <a:rPr lang="en-US" dirty="0" smtClean="0"/>
              <a:t>Arrogance, demonstration of haughty behavior or attitude</a:t>
            </a:r>
          </a:p>
          <a:p>
            <a:pPr algn="just"/>
            <a:r>
              <a:rPr lang="en-US" b="1" dirty="0" smtClean="0"/>
              <a:t>Summarily</a:t>
            </a:r>
            <a:r>
              <a:rPr lang="en-US" dirty="0" smtClean="0"/>
              <a:t>, Narcissistic personality involves grandiosity. Affected individuals have an exaggerated sense of superiority and expect to be treated with deference and preference. Their relationships are characterized by a need to be admired, and they are extremely sensitive to criticism, failure, or defeat. When confronted with a failure to fulfill their high opinion of themselves, they can become enraged or seriously depressed and suicidal. The often believe other people envy them. They may exploit other because they think their superiority justifies it.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stretch>
            <a:fillRect/>
          </a:stretch>
        </p:blipFill>
        <p:spPr>
          <a:xfrm>
            <a:off x="0" y="0"/>
            <a:ext cx="9906000" cy="6981489"/>
          </a:xfrm>
          <a:prstGeom prst="rect">
            <a:avLst/>
          </a:prstGeom>
        </p:spPr>
      </p:pic>
      <p:pic>
        <p:nvPicPr>
          <p:cNvPr id="5" name="Picture 4"/>
          <p:cNvPicPr>
            <a:picLocks noChangeAspect="1"/>
          </p:cNvPicPr>
          <p:nvPr/>
        </p:nvPicPr>
        <p:blipFill>
          <a:blip r:embed="rId3"/>
          <a:stretch>
            <a:fillRect/>
          </a:stretch>
        </p:blipFill>
        <p:spPr>
          <a:xfrm>
            <a:off x="6629400" y="4617451"/>
            <a:ext cx="2328953" cy="2333331"/>
          </a:xfrm>
          <a:prstGeom prst="rect">
            <a:avLst/>
          </a:prstGeom>
        </p:spPr>
      </p:pic>
    </p:spTree>
    <p:extLst>
      <p:ext uri="{BB962C8B-B14F-4D97-AF65-F5344CB8AC3E}">
        <p14:creationId xmlns:p14="http://schemas.microsoft.com/office/powerpoint/2010/main" val="1409916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Cluster B – Histrionic </a:t>
            </a:r>
            <a:endParaRPr lang="en-US" dirty="0"/>
          </a:p>
        </p:txBody>
      </p:sp>
      <p:sp>
        <p:nvSpPr>
          <p:cNvPr id="3" name="Content Placeholder 2"/>
          <p:cNvSpPr>
            <a:spLocks noGrp="1"/>
          </p:cNvSpPr>
          <p:nvPr>
            <p:ph sz="quarter" idx="1"/>
          </p:nvPr>
        </p:nvSpPr>
        <p:spPr/>
        <p:txBody>
          <a:bodyPr>
            <a:normAutofit fontScale="92500" lnSpcReduction="10000"/>
          </a:bodyPr>
          <a:lstStyle/>
          <a:p>
            <a:pPr algn="just"/>
            <a:r>
              <a:rPr lang="en-US" dirty="0" smtClean="0"/>
              <a:t>Excessive emotionality and attention-seeking behavior.</a:t>
            </a:r>
          </a:p>
          <a:p>
            <a:pPr algn="just"/>
            <a:r>
              <a:rPr lang="en-US" dirty="0" smtClean="0"/>
              <a:t>Patients with histrionic personality disorder display excessive emotionality and attention-seeking behavior. They are quite dramatic and often sexually provocative or seductive. Their emotions are labile. </a:t>
            </a:r>
          </a:p>
          <a:p>
            <a:pPr algn="just"/>
            <a:r>
              <a:rPr lang="en-US" b="1" i="1" dirty="0" smtClean="0">
                <a:solidFill>
                  <a:srgbClr val="C00000"/>
                </a:solidFill>
              </a:rPr>
              <a:t>In clinical settings, their tendency to vague and impressionistic speech is often highlighted</a:t>
            </a:r>
            <a:r>
              <a:rPr lang="en-US" dirty="0" smtClean="0"/>
              <a:t>. A pervasive pattern of excessive emotionality and attention seeking that begins by early adulthood and is present in a variety of contexts is characteristic. Histrionic personality disorder is indicated by at least 5 of the following:</a:t>
            </a:r>
          </a:p>
          <a:p>
            <a:pPr lvl="1" algn="just"/>
            <a:r>
              <a:rPr lang="en-US" dirty="0" smtClean="0"/>
              <a:t>Feeling of discomfort in situations in which she is not the center of attention</a:t>
            </a:r>
          </a:p>
          <a:p>
            <a:pPr lvl="1" algn="just"/>
            <a:r>
              <a:rPr lang="en-US" dirty="0" smtClean="0"/>
              <a:t>Interaction with others that is often characterized as inappropriately sexually seductive of provocative</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Cluster B – Histrionic </a:t>
            </a:r>
            <a:endParaRPr lang="en-US" dirty="0"/>
          </a:p>
        </p:txBody>
      </p:sp>
      <p:sp>
        <p:nvSpPr>
          <p:cNvPr id="3" name="Content Placeholder 2"/>
          <p:cNvSpPr>
            <a:spLocks noGrp="1"/>
          </p:cNvSpPr>
          <p:nvPr>
            <p:ph sz="quarter" idx="1"/>
          </p:nvPr>
        </p:nvSpPr>
        <p:spPr/>
        <p:txBody>
          <a:bodyPr>
            <a:normAutofit fontScale="92500" lnSpcReduction="10000"/>
          </a:bodyPr>
          <a:lstStyle/>
          <a:p>
            <a:pPr lvl="1" algn="just"/>
            <a:r>
              <a:rPr lang="en-US" dirty="0" smtClean="0"/>
              <a:t>Insincere affect (i.e., display of rapidly shifting and shallow expression of emotions)</a:t>
            </a:r>
          </a:p>
          <a:p>
            <a:pPr lvl="1" algn="just"/>
            <a:r>
              <a:rPr lang="en-US" dirty="0" smtClean="0"/>
              <a:t>Consistent use of physical appearance to draw attention to herself</a:t>
            </a:r>
          </a:p>
          <a:p>
            <a:pPr lvl="1" algn="just"/>
            <a:r>
              <a:rPr lang="en-US" dirty="0" smtClean="0"/>
              <a:t>Speech that is excessively impressionistic and lacking in detail</a:t>
            </a:r>
          </a:p>
          <a:p>
            <a:pPr lvl="1" algn="just"/>
            <a:r>
              <a:rPr lang="en-US" dirty="0" smtClean="0"/>
              <a:t>Self-dramatization, with a theatrical and exaggerated expression of emotion</a:t>
            </a:r>
          </a:p>
          <a:p>
            <a:pPr lvl="1" algn="just"/>
            <a:r>
              <a:rPr lang="en-US" dirty="0" smtClean="0"/>
              <a:t>Suggestibility (i.e., easily influenced by others or circumstances)</a:t>
            </a:r>
          </a:p>
          <a:p>
            <a:pPr lvl="1" algn="just"/>
            <a:r>
              <a:rPr lang="en-US" dirty="0" smtClean="0"/>
              <a:t>Exaggeration of importance of relationships and acquaintances</a:t>
            </a:r>
          </a:p>
          <a:p>
            <a:pPr algn="just"/>
            <a:r>
              <a:rPr lang="en-US" sz="2800" dirty="0" smtClean="0"/>
              <a:t>The prevalence of histrionic personality disorder is not known with certainty. </a:t>
            </a:r>
            <a:r>
              <a:rPr lang="en-US" sz="2800" b="1" i="1" dirty="0" smtClean="0">
                <a:solidFill>
                  <a:srgbClr val="C00000"/>
                </a:solidFill>
              </a:rPr>
              <a:t>The condition, which is thought to be common, is diagnosed in women much more often than in men. Men who exhibit similar behavior patterns are often diagnosed as narcissistic</a:t>
            </a:r>
            <a:r>
              <a:rPr lang="en-US" sz="2800" dirty="0" smtClean="0"/>
              <a:t>. </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Cluster B – Histrionic </a:t>
            </a:r>
            <a:endParaRPr lang="en-US" dirty="0"/>
          </a:p>
        </p:txBody>
      </p:sp>
      <p:sp>
        <p:nvSpPr>
          <p:cNvPr id="3" name="Content Placeholder 2"/>
          <p:cNvSpPr>
            <a:spLocks noGrp="1"/>
          </p:cNvSpPr>
          <p:nvPr>
            <p:ph sz="quarter" idx="1"/>
          </p:nvPr>
        </p:nvSpPr>
        <p:spPr/>
        <p:txBody>
          <a:bodyPr>
            <a:normAutofit/>
          </a:bodyPr>
          <a:lstStyle/>
          <a:p>
            <a:pPr algn="just"/>
            <a:r>
              <a:rPr lang="en-US" sz="2800" b="1" dirty="0" smtClean="0"/>
              <a:t>Summarily</a:t>
            </a:r>
            <a:r>
              <a:rPr lang="en-US" sz="2800" dirty="0" smtClean="0"/>
              <a:t>, Histrionic personality involves conspicuous attention seeking. Affected people are also overly conscious of appearance and are dramatic. Their expression of emotions often seems exaggerated, childish, and superficial. Still, they frequently evoke sympathetic or erotic attention from other people. Relationships are often easily established and overly sexualized but tend to be superficial and transient. Behind their seductive behaviors and their tendency to exaggerate somatic problems (i.e. hypochondria) often lie more basic wishes for dependency and protection.</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stretch>
            <a:fillRect/>
          </a:stretch>
        </p:blipFill>
        <p:spPr>
          <a:xfrm>
            <a:off x="5665096" y="261800"/>
            <a:ext cx="3745604" cy="2868096"/>
          </a:xfrm>
          <a:prstGeom prst="rect">
            <a:avLst/>
          </a:prstGeom>
        </p:spPr>
      </p:pic>
      <p:pic>
        <p:nvPicPr>
          <p:cNvPr id="5" name="Picture 4"/>
          <p:cNvPicPr>
            <a:picLocks noChangeAspect="1"/>
          </p:cNvPicPr>
          <p:nvPr/>
        </p:nvPicPr>
        <p:blipFill>
          <a:blip r:embed="rId3"/>
          <a:stretch>
            <a:fillRect/>
          </a:stretch>
        </p:blipFill>
        <p:spPr>
          <a:xfrm>
            <a:off x="657494" y="274638"/>
            <a:ext cx="4373882" cy="2959582"/>
          </a:xfrm>
          <a:prstGeom prst="rect">
            <a:avLst/>
          </a:prstGeom>
        </p:spPr>
      </p:pic>
      <p:pic>
        <p:nvPicPr>
          <p:cNvPr id="6" name="Picture 5"/>
          <p:cNvPicPr>
            <a:picLocks noChangeAspect="1"/>
          </p:cNvPicPr>
          <p:nvPr/>
        </p:nvPicPr>
        <p:blipFill>
          <a:blip r:embed="rId4"/>
          <a:stretch>
            <a:fillRect/>
          </a:stretch>
        </p:blipFill>
        <p:spPr>
          <a:xfrm>
            <a:off x="5665096" y="3164531"/>
            <a:ext cx="3613816" cy="3544415"/>
          </a:xfrm>
          <a:prstGeom prst="rect">
            <a:avLst/>
          </a:prstGeom>
        </p:spPr>
      </p:pic>
      <p:pic>
        <p:nvPicPr>
          <p:cNvPr id="7" name="Picture 6"/>
          <p:cNvPicPr>
            <a:picLocks noChangeAspect="1"/>
          </p:cNvPicPr>
          <p:nvPr/>
        </p:nvPicPr>
        <p:blipFill>
          <a:blip r:embed="rId5"/>
          <a:stretch>
            <a:fillRect/>
          </a:stretch>
        </p:blipFill>
        <p:spPr>
          <a:xfrm>
            <a:off x="657494" y="3269805"/>
            <a:ext cx="4373882" cy="3333869"/>
          </a:xfrm>
          <a:prstGeom prst="rect">
            <a:avLst/>
          </a:prstGeom>
        </p:spPr>
      </p:pic>
    </p:spTree>
    <p:extLst>
      <p:ext uri="{BB962C8B-B14F-4D97-AF65-F5344CB8AC3E}">
        <p14:creationId xmlns:p14="http://schemas.microsoft.com/office/powerpoint/2010/main" val="2861567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420100" cy="868362"/>
          </a:xfrm>
        </p:spPr>
        <p:txBody>
          <a:bodyPr>
            <a:normAutofit/>
          </a:bodyPr>
          <a:lstStyle/>
          <a:p>
            <a:r>
              <a:rPr lang="en-US" b="1" dirty="0" smtClean="0"/>
              <a:t>Cluster B – Antisocial</a:t>
            </a:r>
            <a:endParaRPr lang="en-US" b="1" dirty="0"/>
          </a:p>
        </p:txBody>
      </p:sp>
      <p:sp>
        <p:nvSpPr>
          <p:cNvPr id="3" name="Content Placeholder 2"/>
          <p:cNvSpPr>
            <a:spLocks noGrp="1"/>
          </p:cNvSpPr>
          <p:nvPr>
            <p:ph sz="quarter" idx="1"/>
          </p:nvPr>
        </p:nvSpPr>
        <p:spPr>
          <a:xfrm>
            <a:off x="685800" y="1143000"/>
            <a:ext cx="8724900" cy="5486400"/>
          </a:xfrm>
        </p:spPr>
        <p:txBody>
          <a:bodyPr>
            <a:noAutofit/>
          </a:bodyPr>
          <a:lstStyle/>
          <a:p>
            <a:pPr algn="just">
              <a:lnSpc>
                <a:spcPct val="85000"/>
              </a:lnSpc>
            </a:pPr>
            <a:r>
              <a:rPr lang="en-US" sz="2000" dirty="0" smtClean="0"/>
              <a:t>Chronic maladaptive behavior that disregards the rights of others. </a:t>
            </a:r>
          </a:p>
          <a:p>
            <a:pPr algn="just">
              <a:lnSpc>
                <a:spcPct val="85000"/>
              </a:lnSpc>
            </a:pPr>
            <a:r>
              <a:rPr lang="en-US" sz="2000" dirty="0" smtClean="0"/>
              <a:t>Individuals with antisocial personality disorder display a pervasive pattern of disregard for and violation of the rights of others and the rules of society. Individuals have a history of continuous and chronic antisocial behavior in which the rights of others are violated. </a:t>
            </a:r>
          </a:p>
          <a:p>
            <a:pPr lvl="1" algn="just">
              <a:lnSpc>
                <a:spcPct val="85000"/>
              </a:lnSpc>
            </a:pPr>
            <a:r>
              <a:rPr lang="en-US" sz="2000" dirty="0" smtClean="0"/>
              <a:t>The essential defect is one of character structure in which affected individuals are seemingly unable to control their impulses and postpone immediate gratification.</a:t>
            </a:r>
          </a:p>
          <a:p>
            <a:pPr lvl="1" algn="just">
              <a:lnSpc>
                <a:spcPct val="85000"/>
              </a:lnSpc>
            </a:pPr>
            <a:r>
              <a:rPr lang="en-US" sz="2000" dirty="0" smtClean="0"/>
              <a:t>Affected individuals lack sensitivity to the feelings of others. They are egocentric, selfish, and excessively demanding, in addition, they are usually free of anxiety, remorse, and quilt.</a:t>
            </a:r>
          </a:p>
          <a:p>
            <a:pPr lvl="1" algn="just">
              <a:lnSpc>
                <a:spcPct val="85000"/>
              </a:lnSpc>
            </a:pPr>
            <a:r>
              <a:rPr lang="en-US" sz="2000" dirty="0" smtClean="0"/>
              <a:t>Violation of the law and customs of the local community is characteristic. The terms “sociopath” and “psychopath” have been applied to individuals with particularly deviant antisocial personalities.</a:t>
            </a:r>
          </a:p>
          <a:p>
            <a:pPr lvl="1" algn="just">
              <a:lnSpc>
                <a:spcPct val="85000"/>
              </a:lnSpc>
            </a:pPr>
            <a:r>
              <a:rPr lang="en-US" sz="2000" dirty="0" smtClean="0"/>
              <a:t>Personality disorders are considered lifelong conditions, and the signs of conduct disorder must be present in adolescence. The criteria for conduct disorder should be met.</a:t>
            </a:r>
          </a:p>
          <a:p>
            <a:pPr lvl="1" algn="just">
              <a:lnSpc>
                <a:spcPct val="85000"/>
              </a:lnSpc>
            </a:pPr>
            <a:r>
              <a:rPr lang="en-US" sz="2000" dirty="0" smtClean="0"/>
              <a:t>Persons who use illegal substances satisfy many of the criteria of antisocial personality disorder as a result of their pursuit of these substances. However, the diagnosis of antisocial personality disorder is not appropriate if the only diagnostic criteria are all drug related and the patients shows some remorse about victimizing others.</a:t>
            </a:r>
          </a:p>
          <a:p>
            <a:pPr>
              <a:lnSpc>
                <a:spcPct val="85000"/>
              </a:lnSpc>
            </a:pP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420100" cy="868362"/>
          </a:xfrm>
        </p:spPr>
        <p:txBody>
          <a:bodyPr>
            <a:normAutofit/>
          </a:bodyPr>
          <a:lstStyle/>
          <a:p>
            <a:r>
              <a:rPr lang="en-US" b="1" dirty="0" smtClean="0"/>
              <a:t>Cluster B – Antisocial</a:t>
            </a:r>
            <a:endParaRPr lang="en-US" b="1" dirty="0"/>
          </a:p>
        </p:txBody>
      </p:sp>
      <p:sp>
        <p:nvSpPr>
          <p:cNvPr id="3" name="Content Placeholder 2"/>
          <p:cNvSpPr>
            <a:spLocks noGrp="1"/>
          </p:cNvSpPr>
          <p:nvPr>
            <p:ph sz="quarter" idx="1"/>
          </p:nvPr>
        </p:nvSpPr>
        <p:spPr>
          <a:xfrm>
            <a:off x="685800" y="1066800"/>
            <a:ext cx="8724900" cy="5257800"/>
          </a:xfrm>
        </p:spPr>
        <p:txBody>
          <a:bodyPr>
            <a:noAutofit/>
          </a:bodyPr>
          <a:lstStyle/>
          <a:p>
            <a:pPr algn="just">
              <a:lnSpc>
                <a:spcPct val="80000"/>
              </a:lnSpc>
            </a:pPr>
            <a:r>
              <a:rPr lang="en-US" sz="2100" dirty="0" smtClean="0"/>
              <a:t>Factors indicative of antisocial personality disorder  include:</a:t>
            </a:r>
          </a:p>
          <a:p>
            <a:pPr lvl="1" algn="just">
              <a:lnSpc>
                <a:spcPct val="80000"/>
              </a:lnSpc>
            </a:pPr>
            <a:r>
              <a:rPr lang="en-US" sz="2100" dirty="0" smtClean="0"/>
              <a:t>Current age of 18 years or older</a:t>
            </a:r>
          </a:p>
          <a:p>
            <a:pPr lvl="1" algn="just">
              <a:lnSpc>
                <a:spcPct val="80000"/>
              </a:lnSpc>
            </a:pPr>
            <a:r>
              <a:rPr lang="en-US" sz="2100" dirty="0" smtClean="0"/>
              <a:t>Evidence of a conduct disorder with onset before age 15</a:t>
            </a:r>
          </a:p>
          <a:p>
            <a:pPr lvl="1" algn="just">
              <a:lnSpc>
                <a:spcPct val="80000"/>
              </a:lnSpc>
            </a:pPr>
            <a:r>
              <a:rPr lang="en-US" sz="2100" dirty="0" smtClean="0"/>
              <a:t>A pervasive pattern of disregard for and violation of the rights of others occurring since age 15, as indicated by at least 3 of the following:</a:t>
            </a:r>
          </a:p>
          <a:p>
            <a:pPr lvl="2" algn="just">
              <a:lnSpc>
                <a:spcPct val="80000"/>
              </a:lnSpc>
            </a:pPr>
            <a:r>
              <a:rPr lang="en-US" sz="2100" dirty="0" smtClean="0"/>
              <a:t>Failure to conform to social norms with respect to lawful behaviors as indicated by repeatedly performing acts that are grounds for arrest</a:t>
            </a:r>
          </a:p>
          <a:p>
            <a:pPr lvl="2" algn="just">
              <a:lnSpc>
                <a:spcPct val="80000"/>
              </a:lnSpc>
            </a:pPr>
            <a:r>
              <a:rPr lang="en-US" sz="2100" dirty="0" smtClean="0"/>
              <a:t>Irritability and aggressiveness, as indicated by repeated physical fights or assaults</a:t>
            </a:r>
          </a:p>
          <a:p>
            <a:pPr lvl="2" algn="just">
              <a:lnSpc>
                <a:spcPct val="80000"/>
              </a:lnSpc>
            </a:pPr>
            <a:r>
              <a:rPr lang="en-US" sz="2100" dirty="0" smtClean="0"/>
              <a:t>Consistent irresponsibility, as indicated by repeated failure to sustain consistent work behavior or honor financial obligations</a:t>
            </a:r>
          </a:p>
          <a:p>
            <a:pPr lvl="2" algn="just">
              <a:lnSpc>
                <a:spcPct val="80000"/>
              </a:lnSpc>
            </a:pPr>
            <a:r>
              <a:rPr lang="en-US" sz="2100" dirty="0" smtClean="0"/>
              <a:t>Impulsivity or failure to plan ahead</a:t>
            </a:r>
          </a:p>
          <a:p>
            <a:pPr lvl="2" algn="just">
              <a:lnSpc>
                <a:spcPct val="80000"/>
              </a:lnSpc>
            </a:pPr>
            <a:r>
              <a:rPr lang="en-US" sz="2100" dirty="0" smtClean="0"/>
              <a:t>Deceitfulness, as indicated by repeated lying, use of aliases, or conning others for personal profit or pleasure</a:t>
            </a:r>
          </a:p>
          <a:p>
            <a:pPr lvl="2" algn="just">
              <a:lnSpc>
                <a:spcPct val="80000"/>
              </a:lnSpc>
            </a:pPr>
            <a:r>
              <a:rPr lang="en-US" sz="2100" dirty="0" smtClean="0"/>
              <a:t>Reckless disregard for safety of self or others</a:t>
            </a:r>
          </a:p>
          <a:p>
            <a:pPr lvl="2" algn="just">
              <a:lnSpc>
                <a:spcPct val="80000"/>
              </a:lnSpc>
            </a:pPr>
            <a:r>
              <a:rPr lang="en-US" sz="2100" dirty="0" smtClean="0"/>
              <a:t>Lack of remorse, as indicated by being indifferent to or rationalizing having hurt, mistreated, or stolen from another person</a:t>
            </a:r>
          </a:p>
          <a:p>
            <a:pPr lvl="1" algn="just">
              <a:lnSpc>
                <a:spcPct val="80000"/>
              </a:lnSpc>
            </a:pPr>
            <a:r>
              <a:rPr lang="en-US" sz="2100" dirty="0" smtClean="0"/>
              <a:t>Antisocial behavior that does not occur exclusively during the course of schizophrenia or a manic episode.</a:t>
            </a:r>
          </a:p>
          <a:p>
            <a:pPr lvl="2" algn="just">
              <a:lnSpc>
                <a:spcPct val="80000"/>
              </a:lnSpc>
            </a:pPr>
            <a:endParaRPr lang="en-US" sz="21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420100" cy="868362"/>
          </a:xfrm>
        </p:spPr>
        <p:txBody>
          <a:bodyPr>
            <a:normAutofit/>
          </a:bodyPr>
          <a:lstStyle/>
          <a:p>
            <a:r>
              <a:rPr lang="en-US" b="1" dirty="0" smtClean="0"/>
              <a:t>Cluster B – Antisocial</a:t>
            </a:r>
            <a:endParaRPr lang="en-US" b="1" dirty="0"/>
          </a:p>
        </p:txBody>
      </p:sp>
      <p:sp>
        <p:nvSpPr>
          <p:cNvPr id="3" name="Content Placeholder 2"/>
          <p:cNvSpPr>
            <a:spLocks noGrp="1"/>
          </p:cNvSpPr>
          <p:nvPr>
            <p:ph sz="quarter" idx="1"/>
          </p:nvPr>
        </p:nvSpPr>
        <p:spPr>
          <a:xfrm>
            <a:off x="685800" y="1066800"/>
            <a:ext cx="8724900" cy="5257800"/>
          </a:xfrm>
        </p:spPr>
        <p:txBody>
          <a:bodyPr>
            <a:noAutofit/>
          </a:bodyPr>
          <a:lstStyle/>
          <a:p>
            <a:pPr algn="just">
              <a:lnSpc>
                <a:spcPct val="80000"/>
              </a:lnSpc>
            </a:pPr>
            <a:r>
              <a:rPr lang="en-US" sz="2700" b="1" dirty="0" smtClean="0"/>
              <a:t>Summarily</a:t>
            </a:r>
            <a:r>
              <a:rPr lang="en-US" sz="2700" dirty="0" smtClean="0"/>
              <a:t>, Antisocial personality is marked by the callous disregard for the rights and feelings of other people. Affected people exploit others for materialistic gain or personal gratification. They become frustrated easily and tolerate frustration poorly. Characteristically, they act out their conflicts impulsively and irresponsibly, sometimes with hostility and violence. They usually do not anticipate the consequence of their behaviors and typically do not feel remorse or guilt afterwards. Many of them have a well-developed capacity for glibly rationalizing their behavior or blaming it on others. Dishonesty and deceit permeate their relationships. Punishment rarely modifies their behavior or improves their judgment. Antisocial personality often leads to alcoholism, drug addiction, promiscuity, failure to fulfill responsibilities, frequent relocation, and difficulty abiding by laws. Life expectancy is decreased, but the disorder tends to diminish or stabilize with age.</a:t>
            </a:r>
          </a:p>
          <a:p>
            <a:pPr lvl="2" algn="just">
              <a:lnSpc>
                <a:spcPct val="80000"/>
              </a:lnSpc>
            </a:pPr>
            <a:endParaRPr lang="en-US" sz="27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420100" cy="868362"/>
          </a:xfrm>
        </p:spPr>
        <p:txBody>
          <a:bodyPr/>
          <a:lstStyle/>
          <a:p>
            <a:r>
              <a:rPr lang="en-US" b="1" dirty="0" smtClean="0">
                <a:solidFill>
                  <a:srgbClr val="C00000"/>
                </a:solidFill>
              </a:rPr>
              <a:t>Definition of terms</a:t>
            </a:r>
            <a:endParaRPr lang="en-US" b="1" dirty="0">
              <a:solidFill>
                <a:srgbClr val="C00000"/>
              </a:solidFill>
            </a:endParaRPr>
          </a:p>
        </p:txBody>
      </p:sp>
      <p:sp>
        <p:nvSpPr>
          <p:cNvPr id="3" name="Content Placeholder 2"/>
          <p:cNvSpPr>
            <a:spLocks noGrp="1"/>
          </p:cNvSpPr>
          <p:nvPr>
            <p:ph sz="quarter" idx="1"/>
          </p:nvPr>
        </p:nvSpPr>
        <p:spPr>
          <a:xfrm>
            <a:off x="1085850" y="1066800"/>
            <a:ext cx="8229600" cy="5334000"/>
          </a:xfrm>
        </p:spPr>
        <p:txBody>
          <a:bodyPr>
            <a:noAutofit/>
          </a:bodyPr>
          <a:lstStyle/>
          <a:p>
            <a:pPr algn="just">
              <a:lnSpc>
                <a:spcPct val="80000"/>
              </a:lnSpc>
            </a:pPr>
            <a:r>
              <a:rPr lang="en-US" sz="2400" b="1" dirty="0" smtClean="0"/>
              <a:t>Personality Disorders</a:t>
            </a:r>
            <a:r>
              <a:rPr lang="en-US" sz="2400" dirty="0" smtClean="0"/>
              <a:t> can be defined broadly as inflexible and maladaptive patterns of behaviour. </a:t>
            </a:r>
          </a:p>
          <a:p>
            <a:pPr algn="just">
              <a:lnSpc>
                <a:spcPct val="80000"/>
              </a:lnSpc>
            </a:pPr>
            <a:r>
              <a:rPr lang="en-US" sz="2400" dirty="0" smtClean="0"/>
              <a:t>They are pervasive, persistent, inflexible, maladaptive patterns of behaviour that deviate from expected cultural norms. They cause significant distress  or functional impairment. Diagnosis is clinical. Treatment is with psychotherapy and sometimes drug therapy.</a:t>
            </a:r>
          </a:p>
          <a:p>
            <a:pPr algn="just">
              <a:lnSpc>
                <a:spcPct val="80000"/>
              </a:lnSpc>
            </a:pPr>
            <a:r>
              <a:rPr lang="en-US" sz="2400" dirty="0" smtClean="0"/>
              <a:t>Personality disorder, as defined in the </a:t>
            </a:r>
            <a:r>
              <a:rPr lang="en-US" sz="2400" i="1" dirty="0" smtClean="0"/>
              <a:t>Diagnostic and Statistical Manual of the American Psychiatric Association, Fourth Edition, Text Revision (DSM-IV-TR),</a:t>
            </a:r>
            <a:r>
              <a:rPr lang="en-US" sz="2400" dirty="0" smtClean="0"/>
              <a:t> is an enduring pattern of inner experience and behavior that differs markedly from the expectations of the individual's culture, is pervasive and inflexible, has an onset in adolescence or early adulthood, is stable over time, and leads to distress or impairment. </a:t>
            </a:r>
          </a:p>
          <a:p>
            <a:pPr algn="just">
              <a:lnSpc>
                <a:spcPct val="80000"/>
              </a:lnSpc>
            </a:pPr>
            <a:r>
              <a:rPr lang="en-US" sz="2400" dirty="0" smtClean="0"/>
              <a:t>Personality disorders are a long-standing and maladaptive pattern of perceiving and responding to other people and to stressful circumstances. </a:t>
            </a:r>
          </a:p>
          <a:p>
            <a:pPr algn="just">
              <a:lnSpc>
                <a:spcPct val="80000"/>
              </a:lnSpc>
            </a:pPr>
            <a:r>
              <a:rPr lang="en-US" sz="2400" dirty="0" smtClean="0"/>
              <a:t>Ten personality disorders, grouped into 3 clusters (</a:t>
            </a:r>
            <a:r>
              <a:rPr lang="en-US" sz="2400" dirty="0" err="1" smtClean="0"/>
              <a:t>i.e</a:t>
            </a:r>
            <a:r>
              <a:rPr lang="en-US" sz="2400" dirty="0" smtClean="0"/>
              <a:t>, A, B, C), are defined in the </a:t>
            </a:r>
            <a:r>
              <a:rPr lang="en-US" sz="2400" i="1" dirty="0" smtClean="0"/>
              <a:t>DSM-IV-TR</a:t>
            </a:r>
            <a:endParaRPr lang="en-US" sz="2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Investigations</a:t>
            </a:r>
            <a:endParaRPr lang="en-US" b="1" dirty="0">
              <a:solidFill>
                <a:srgbClr val="C00000"/>
              </a:solidFill>
            </a:endParaRPr>
          </a:p>
        </p:txBody>
      </p:sp>
      <p:sp>
        <p:nvSpPr>
          <p:cNvPr id="3" name="Content Placeholder 2"/>
          <p:cNvSpPr>
            <a:spLocks noGrp="1"/>
          </p:cNvSpPr>
          <p:nvPr>
            <p:ph sz="quarter" idx="1"/>
          </p:nvPr>
        </p:nvSpPr>
        <p:spPr/>
        <p:txBody>
          <a:bodyPr>
            <a:normAutofit fontScale="92500" lnSpcReduction="10000"/>
          </a:bodyPr>
          <a:lstStyle/>
          <a:p>
            <a:pPr algn="just"/>
            <a:r>
              <a:rPr lang="en-US" b="1" dirty="0" smtClean="0"/>
              <a:t>Toxicology screen</a:t>
            </a:r>
            <a:r>
              <a:rPr lang="en-US" dirty="0" smtClean="0"/>
              <a:t>: Substance abuse is common in many personality disorders, and intoxication can lead patients to present with some features of personality disorders. </a:t>
            </a:r>
          </a:p>
          <a:p>
            <a:pPr algn="just"/>
            <a:r>
              <a:rPr lang="en-US" dirty="0" smtClean="0"/>
              <a:t>Screening for HIV and other sexually transmitted diseases: Patients with personality disorders often exhibit poor impulse control and many act without regard to risk. </a:t>
            </a:r>
          </a:p>
          <a:p>
            <a:pPr algn="just"/>
            <a:r>
              <a:rPr lang="en-US" dirty="0" smtClean="0"/>
              <a:t>Psychological testing may support or direct the clinical diagnosis.</a:t>
            </a:r>
          </a:p>
          <a:p>
            <a:pPr lvl="1" algn="just"/>
            <a:r>
              <a:rPr lang="en-US" dirty="0" smtClean="0"/>
              <a:t>The Minnesota </a:t>
            </a:r>
            <a:r>
              <a:rPr lang="en-US" dirty="0" err="1" smtClean="0"/>
              <a:t>Multiphasic</a:t>
            </a:r>
            <a:r>
              <a:rPr lang="en-US" dirty="0" smtClean="0"/>
              <a:t> Personality Inventory (MMPI) is the best-known psychological test. The </a:t>
            </a:r>
            <a:r>
              <a:rPr lang="en-US" dirty="0" err="1" smtClean="0"/>
              <a:t>Eysenck</a:t>
            </a:r>
            <a:r>
              <a:rPr lang="en-US" dirty="0" smtClean="0"/>
              <a:t> Personality Inventory and the Personality Diagnostic Questionnaire are also used. None of these has been reliably validated against </a:t>
            </a:r>
            <a:r>
              <a:rPr lang="en-US" i="1" dirty="0" smtClean="0"/>
              <a:t>DSM-IV-TR</a:t>
            </a:r>
            <a:r>
              <a:rPr lang="en-US" dirty="0" smtClean="0"/>
              <a:t> diagnoses. </a:t>
            </a:r>
          </a:p>
          <a:p>
            <a:pPr lvl="1" algn="just"/>
            <a:r>
              <a:rPr lang="en-US" dirty="0" smtClean="0"/>
              <a:t>The Structured Clinical Interview for </a:t>
            </a:r>
            <a:r>
              <a:rPr lang="en-US" i="1" dirty="0" smtClean="0"/>
              <a:t>DSM-IV-TR</a:t>
            </a:r>
            <a:r>
              <a:rPr lang="en-US" dirty="0" smtClean="0"/>
              <a:t> for Axis II Disorders (SCID-II) can also be used to aid in diagnosis.</a:t>
            </a:r>
          </a:p>
          <a:p>
            <a:pPr algn="just"/>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Treatment</a:t>
            </a:r>
            <a:endParaRPr lang="en-US" b="1" dirty="0">
              <a:solidFill>
                <a:srgbClr val="C00000"/>
              </a:solidFill>
            </a:endParaRPr>
          </a:p>
        </p:txBody>
      </p:sp>
      <p:sp>
        <p:nvSpPr>
          <p:cNvPr id="3" name="Content Placeholder 2"/>
          <p:cNvSpPr>
            <a:spLocks noGrp="1"/>
          </p:cNvSpPr>
          <p:nvPr>
            <p:ph sz="quarter" idx="1"/>
          </p:nvPr>
        </p:nvSpPr>
        <p:spPr/>
        <p:txBody>
          <a:bodyPr/>
          <a:lstStyle/>
          <a:p>
            <a:r>
              <a:rPr lang="en-US" dirty="0" smtClean="0"/>
              <a:t>Treatment modality of PD will be discussed under the following headlines:</a:t>
            </a:r>
          </a:p>
          <a:p>
            <a:pPr lvl="1"/>
            <a:r>
              <a:rPr lang="en-US" dirty="0" smtClean="0"/>
              <a:t>Psychological &amp; Social – the gold standard</a:t>
            </a:r>
          </a:p>
          <a:p>
            <a:pPr lvl="1"/>
            <a:r>
              <a:rPr lang="en-US" dirty="0" smtClean="0"/>
              <a:t>Biological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420100" cy="868362"/>
          </a:xfrm>
        </p:spPr>
        <p:txBody>
          <a:bodyPr>
            <a:normAutofit/>
          </a:bodyPr>
          <a:lstStyle/>
          <a:p>
            <a:r>
              <a:rPr lang="en-US" b="1" dirty="0" smtClean="0"/>
              <a:t>Treatment – Psychological &amp; Social</a:t>
            </a:r>
            <a:endParaRPr lang="en-US" b="1" dirty="0"/>
          </a:p>
        </p:txBody>
      </p:sp>
      <p:sp>
        <p:nvSpPr>
          <p:cNvPr id="3" name="Content Placeholder 2"/>
          <p:cNvSpPr>
            <a:spLocks noGrp="1"/>
          </p:cNvSpPr>
          <p:nvPr>
            <p:ph sz="quarter" idx="1"/>
          </p:nvPr>
        </p:nvSpPr>
        <p:spPr>
          <a:xfrm>
            <a:off x="990600" y="1066800"/>
            <a:ext cx="8420100" cy="5181600"/>
          </a:xfrm>
        </p:spPr>
        <p:txBody>
          <a:bodyPr>
            <a:noAutofit/>
          </a:bodyPr>
          <a:lstStyle/>
          <a:p>
            <a:pPr algn="just"/>
            <a:r>
              <a:rPr lang="en-US" sz="2000" b="1" i="1" dirty="0" smtClean="0">
                <a:solidFill>
                  <a:srgbClr val="C00000"/>
                </a:solidFill>
              </a:rPr>
              <a:t>Psychotherapy is at the core of care for personality disorders. Because personality disorders produce symptoms as a result of poor or limited coping skills, psychotherapy aims to improve perceptions of and responses to social and environmental stressors.</a:t>
            </a:r>
          </a:p>
          <a:p>
            <a:pPr lvl="1" algn="just"/>
            <a:r>
              <a:rPr lang="en-US" sz="2000" b="1" dirty="0" smtClean="0"/>
              <a:t>Psychodynamic psychotherapy </a:t>
            </a:r>
          </a:p>
          <a:p>
            <a:pPr lvl="1" algn="just"/>
            <a:r>
              <a:rPr lang="en-US" sz="2000" b="1" dirty="0" smtClean="0"/>
              <a:t>Cognitive therapy (also called cognitive behavior therapy [CBT])</a:t>
            </a:r>
          </a:p>
          <a:p>
            <a:pPr lvl="1" algn="just"/>
            <a:r>
              <a:rPr lang="en-US" sz="2000" b="1" dirty="0"/>
              <a:t>Interpersonal therapy (IPT</a:t>
            </a:r>
            <a:r>
              <a:rPr lang="en-US" sz="2000" b="1" dirty="0" smtClean="0"/>
              <a:t>)</a:t>
            </a:r>
          </a:p>
          <a:p>
            <a:pPr lvl="1" algn="just"/>
            <a:r>
              <a:rPr lang="en-US" sz="2000" b="1" dirty="0"/>
              <a:t>Group psychotherapy </a:t>
            </a:r>
            <a:endParaRPr lang="en-US" sz="2000" b="1" dirty="0" smtClean="0"/>
          </a:p>
          <a:p>
            <a:pPr lvl="1" algn="just"/>
            <a:r>
              <a:rPr lang="en-US" sz="2000" b="1" dirty="0"/>
              <a:t>Dialectical behavior therapy (DBT</a:t>
            </a:r>
            <a:r>
              <a:rPr lang="en-US" sz="2000" b="1" dirty="0" smtClean="0"/>
              <a:t>)</a:t>
            </a:r>
            <a:endParaRPr lang="en-US" sz="20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420100" cy="944562"/>
          </a:xfrm>
        </p:spPr>
        <p:txBody>
          <a:bodyPr/>
          <a:lstStyle/>
          <a:p>
            <a:r>
              <a:rPr lang="en-US" b="1" dirty="0" smtClean="0"/>
              <a:t>Treatment – Biological</a:t>
            </a:r>
            <a:endParaRPr lang="en-US" b="1" dirty="0"/>
          </a:p>
        </p:txBody>
      </p:sp>
      <p:sp>
        <p:nvSpPr>
          <p:cNvPr id="3" name="Content Placeholder 2"/>
          <p:cNvSpPr>
            <a:spLocks noGrp="1"/>
          </p:cNvSpPr>
          <p:nvPr>
            <p:ph sz="quarter" idx="1"/>
          </p:nvPr>
        </p:nvSpPr>
        <p:spPr>
          <a:xfrm>
            <a:off x="990600" y="1219200"/>
            <a:ext cx="8420100" cy="4800600"/>
          </a:xfrm>
        </p:spPr>
        <p:txBody>
          <a:bodyPr>
            <a:normAutofit fontScale="25000" lnSpcReduction="20000"/>
          </a:bodyPr>
          <a:lstStyle/>
          <a:p>
            <a:pPr algn="just"/>
            <a:r>
              <a:rPr lang="en-US" sz="8800" dirty="0" smtClean="0"/>
              <a:t>Medications are in no way curative for any personality disorder. They should be viewed as an adjunct to psychotherapy so that the patient may productively engage in psychotherapy. </a:t>
            </a:r>
          </a:p>
          <a:p>
            <a:pPr algn="just"/>
            <a:r>
              <a:rPr lang="en-US" sz="8800" dirty="0" smtClean="0"/>
              <a:t>The focus is on treatment of symptom clusters such as cognitive-perceptual symptoms, affective </a:t>
            </a:r>
            <a:r>
              <a:rPr lang="en-US" sz="8800" dirty="0" err="1" smtClean="0"/>
              <a:t>dysregulation</a:t>
            </a:r>
            <a:r>
              <a:rPr lang="en-US" sz="8800" dirty="0" smtClean="0"/>
              <a:t>, and impulsive-behavioral </a:t>
            </a:r>
            <a:r>
              <a:rPr lang="en-US" sz="8800" dirty="0" err="1" smtClean="0"/>
              <a:t>dyscontrol</a:t>
            </a:r>
            <a:r>
              <a:rPr lang="en-US" sz="8800" dirty="0" smtClean="0"/>
              <a:t>. These symptoms may complicate almost all personality disorders to varying degrees, but all of them have been noted in borderline personality disorder.</a:t>
            </a:r>
          </a:p>
          <a:p>
            <a:pPr algn="just"/>
            <a:r>
              <a:rPr lang="en-US" sz="8800" baseline="30000" dirty="0" smtClean="0"/>
              <a:t> </a:t>
            </a:r>
            <a:r>
              <a:rPr lang="en-US" sz="8800" dirty="0" smtClean="0"/>
              <a:t>The assumption is that neurotransmitter abnormalities underlie these symptom clusters that transcend the concepts of Axis I and Axis II disorders. The strongest evidence for pharmacologic treatment of personality disorders has been for borderline personality disorder, but even this is based on a fairly small database of studies. </a:t>
            </a:r>
          </a:p>
          <a:p>
            <a:pPr algn="just"/>
            <a:r>
              <a:rPr lang="en-US" sz="8800" dirty="0" smtClean="0"/>
              <a:t>Drug class commonly used includes:</a:t>
            </a:r>
          </a:p>
          <a:p>
            <a:pPr lvl="1" algn="just"/>
            <a:r>
              <a:rPr lang="en-US" sz="8800" dirty="0" smtClean="0"/>
              <a:t>Antidepressant</a:t>
            </a:r>
          </a:p>
          <a:p>
            <a:pPr lvl="1" algn="just"/>
            <a:r>
              <a:rPr lang="en-US" sz="8800" dirty="0" smtClean="0"/>
              <a:t>Antipsychotics</a:t>
            </a:r>
          </a:p>
          <a:p>
            <a:pPr lvl="1" algn="just"/>
            <a:r>
              <a:rPr lang="en-US" sz="8800" dirty="0" smtClean="0"/>
              <a:t>Anticonvulsants</a:t>
            </a:r>
          </a:p>
          <a:p>
            <a:pPr algn="just"/>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420100" cy="944562"/>
          </a:xfrm>
        </p:spPr>
        <p:txBody>
          <a:bodyPr/>
          <a:lstStyle/>
          <a:p>
            <a:r>
              <a:rPr lang="en-US" b="1" dirty="0" smtClean="0">
                <a:solidFill>
                  <a:srgbClr val="C00000"/>
                </a:solidFill>
              </a:rPr>
              <a:t>Complications</a:t>
            </a:r>
            <a:endParaRPr lang="en-US" b="1" dirty="0">
              <a:solidFill>
                <a:srgbClr val="C00000"/>
              </a:solidFill>
            </a:endParaRPr>
          </a:p>
        </p:txBody>
      </p:sp>
      <p:sp>
        <p:nvSpPr>
          <p:cNvPr id="3" name="Content Placeholder 2"/>
          <p:cNvSpPr>
            <a:spLocks noGrp="1"/>
          </p:cNvSpPr>
          <p:nvPr>
            <p:ph sz="quarter" idx="1"/>
          </p:nvPr>
        </p:nvSpPr>
        <p:spPr>
          <a:xfrm>
            <a:off x="990600" y="1219200"/>
            <a:ext cx="8420100" cy="4800600"/>
          </a:xfrm>
        </p:spPr>
        <p:txBody>
          <a:bodyPr>
            <a:normAutofit/>
          </a:bodyPr>
          <a:lstStyle/>
          <a:p>
            <a:pPr algn="just"/>
            <a:r>
              <a:rPr lang="en-US" sz="2800" dirty="0" smtClean="0"/>
              <a:t>Suicide</a:t>
            </a:r>
          </a:p>
          <a:p>
            <a:pPr algn="just"/>
            <a:r>
              <a:rPr lang="en-US" sz="2800" dirty="0" smtClean="0"/>
              <a:t>Substance abuse</a:t>
            </a:r>
          </a:p>
          <a:p>
            <a:pPr algn="just"/>
            <a:r>
              <a:rPr lang="en-US" sz="2800" dirty="0" smtClean="0"/>
              <a:t>Accidental injury</a:t>
            </a:r>
          </a:p>
          <a:p>
            <a:pPr algn="just"/>
            <a:r>
              <a:rPr lang="en-US" sz="2800" dirty="0" smtClean="0"/>
              <a:t>Depression</a:t>
            </a:r>
          </a:p>
          <a:p>
            <a:pPr algn="just"/>
            <a:r>
              <a:rPr lang="en-US" sz="2800" dirty="0" smtClean="0"/>
              <a:t>Homicide - A potential complication, particularly in paranoid and antisocial personality disorders</a:t>
            </a:r>
            <a:endParaRPr lang="en-US"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Prognosis - overall</a:t>
            </a:r>
            <a:endParaRPr lang="en-US" b="1" dirty="0">
              <a:solidFill>
                <a:srgbClr val="C00000"/>
              </a:solidFill>
            </a:endParaRPr>
          </a:p>
        </p:txBody>
      </p:sp>
      <p:sp>
        <p:nvSpPr>
          <p:cNvPr id="3" name="Content Placeholder 2"/>
          <p:cNvSpPr>
            <a:spLocks noGrp="1"/>
          </p:cNvSpPr>
          <p:nvPr>
            <p:ph sz="quarter" idx="1"/>
          </p:nvPr>
        </p:nvSpPr>
        <p:spPr/>
        <p:txBody>
          <a:bodyPr>
            <a:normAutofit/>
          </a:bodyPr>
          <a:lstStyle/>
          <a:p>
            <a:pPr algn="just"/>
            <a:r>
              <a:rPr lang="en-US" dirty="0" smtClean="0"/>
              <a:t>Personality disorders are lifelong conditions.</a:t>
            </a:r>
          </a:p>
          <a:p>
            <a:pPr algn="just"/>
            <a:endParaRPr lang="en-US" dirty="0" smtClean="0"/>
          </a:p>
          <a:p>
            <a:pPr algn="just"/>
            <a:r>
              <a:rPr lang="en-US" dirty="0" smtClean="0"/>
              <a:t>Attributes of cluster A and B personality disorders tend to become less severe and intense in middle age and late life.</a:t>
            </a:r>
          </a:p>
          <a:p>
            <a:pPr algn="just"/>
            <a:endParaRPr lang="en-US" dirty="0" smtClean="0"/>
          </a:p>
          <a:p>
            <a:pPr algn="just"/>
            <a:r>
              <a:rPr lang="en-US" dirty="0" smtClean="0"/>
              <a:t>Patients with cluster B personality disorders are particularly susceptible to problems of substance abuse, impulse control, and suicidal behavior, which may shorten their lives.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stretch>
            <a:fillRect/>
          </a:stretch>
        </p:blipFill>
        <p:spPr>
          <a:xfrm>
            <a:off x="0" y="0"/>
            <a:ext cx="9906000" cy="6858000"/>
          </a:xfrm>
          <a:prstGeom prst="rect">
            <a:avLst/>
          </a:prstGeom>
        </p:spPr>
      </p:pic>
    </p:spTree>
    <p:extLst>
      <p:ext uri="{BB962C8B-B14F-4D97-AF65-F5344CB8AC3E}">
        <p14:creationId xmlns:p14="http://schemas.microsoft.com/office/powerpoint/2010/main" val="745267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An Overview of Human Personality!</a:t>
            </a:r>
            <a:endParaRPr lang="en-US" b="1" dirty="0">
              <a:solidFill>
                <a:srgbClr val="C00000"/>
              </a:solidFill>
            </a:endParaRPr>
          </a:p>
        </p:txBody>
      </p:sp>
      <p:sp>
        <p:nvSpPr>
          <p:cNvPr id="3" name="Content Placeholder 2"/>
          <p:cNvSpPr>
            <a:spLocks noGrp="1"/>
          </p:cNvSpPr>
          <p:nvPr>
            <p:ph sz="quarter" idx="1"/>
          </p:nvPr>
        </p:nvSpPr>
        <p:spPr/>
        <p:txBody>
          <a:bodyPr>
            <a:normAutofit fontScale="92500"/>
          </a:bodyPr>
          <a:lstStyle/>
          <a:p>
            <a:pPr algn="just"/>
            <a:r>
              <a:rPr lang="en-US" b="1" dirty="0" smtClean="0"/>
              <a:t>Personality</a:t>
            </a:r>
            <a:r>
              <a:rPr lang="en-US" dirty="0" smtClean="0"/>
              <a:t> is the combination of thoughts, emotions and behaviors that makes you unique. It's the way you view, understand and relate to the outside world, as well as how you see yourself. Personality forms during childhood, shaped through an interaction of two factors: </a:t>
            </a:r>
          </a:p>
          <a:p>
            <a:pPr lvl="1" algn="just"/>
            <a:r>
              <a:rPr lang="en-US" b="1" dirty="0" smtClean="0"/>
              <a:t>Inherited tendencies, or your genes.</a:t>
            </a:r>
            <a:r>
              <a:rPr lang="en-US" dirty="0" smtClean="0"/>
              <a:t> These are aspects of your personality passed on to you by your parents, such as shyness or having a happy outlook. This is sometimes called your temperament. It's the "nature" part of the nature vs. nurture debate.</a:t>
            </a:r>
          </a:p>
          <a:p>
            <a:pPr lvl="1" algn="just"/>
            <a:r>
              <a:rPr lang="en-US" b="1" dirty="0" smtClean="0"/>
              <a:t>Environment, or your life situations.</a:t>
            </a:r>
            <a:r>
              <a:rPr lang="en-US" dirty="0" smtClean="0"/>
              <a:t> This is the surroundings you grew up in, events that occurred, and relationships with family members and others. It includes such things as the type of parenting you had, whether loving or abusive. This is the "nurture" part of the nature vs. nurture debate.</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420100" cy="1143000"/>
          </a:xfrm>
        </p:spPr>
        <p:txBody>
          <a:bodyPr/>
          <a:lstStyle/>
          <a:p>
            <a:r>
              <a:rPr lang="en-US" b="1" dirty="0" smtClean="0"/>
              <a:t>An Overview of Human Personality!</a:t>
            </a:r>
            <a:endParaRPr lang="en-US" b="1" dirty="0"/>
          </a:p>
        </p:txBody>
      </p:sp>
      <p:pic>
        <p:nvPicPr>
          <p:cNvPr id="1026" name="Picture 2"/>
          <p:cNvPicPr>
            <a:picLocks noGrp="1" noChangeAspect="1" noChangeArrowheads="1"/>
          </p:cNvPicPr>
          <p:nvPr>
            <p:ph sz="quarter" idx="1"/>
          </p:nvPr>
        </p:nvPicPr>
        <p:blipFill>
          <a:blip r:embed="rId2"/>
          <a:srcRect/>
          <a:stretch>
            <a:fillRect/>
          </a:stretch>
        </p:blipFill>
        <p:spPr bwMode="auto">
          <a:xfrm>
            <a:off x="990600" y="1493922"/>
            <a:ext cx="8420100" cy="44797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Overview of Clusters</a:t>
            </a:r>
            <a:endParaRPr lang="en-US" b="1" dirty="0">
              <a:solidFill>
                <a:srgbClr val="C00000"/>
              </a:solidFill>
            </a:endParaRPr>
          </a:p>
        </p:txBody>
      </p:sp>
      <p:sp>
        <p:nvSpPr>
          <p:cNvPr id="3" name="Content Placeholder 2"/>
          <p:cNvSpPr>
            <a:spLocks noGrp="1"/>
          </p:cNvSpPr>
          <p:nvPr>
            <p:ph sz="quarter" idx="1"/>
          </p:nvPr>
        </p:nvSpPr>
        <p:spPr/>
        <p:txBody>
          <a:bodyPr>
            <a:normAutofit fontScale="92500" lnSpcReduction="10000"/>
          </a:bodyPr>
          <a:lstStyle/>
          <a:p>
            <a:pPr algn="just"/>
            <a:r>
              <a:rPr lang="en-US" dirty="0" smtClean="0"/>
              <a:t>Basically, Personality Disorders, PDs, are things people do that probably annoy everybody else but as far as we are concern, we are okay and its everyone else who have the problem. Thinking about this in the psychiatric terms, PDs patients tend to be </a:t>
            </a:r>
            <a:r>
              <a:rPr lang="en-US" dirty="0" err="1" smtClean="0"/>
              <a:t>egosyntonic</a:t>
            </a:r>
            <a:r>
              <a:rPr lang="en-US" dirty="0" smtClean="0"/>
              <a:t>, meaning they are okay with themselves and happy with the way they are.</a:t>
            </a:r>
          </a:p>
          <a:p>
            <a:pPr algn="just"/>
            <a:r>
              <a:rPr lang="en-US" dirty="0" smtClean="0"/>
              <a:t>CLUSTERS</a:t>
            </a:r>
          </a:p>
          <a:p>
            <a:pPr lvl="1" algn="just"/>
            <a:r>
              <a:rPr lang="en-US" dirty="0" smtClean="0"/>
              <a:t>A- Odd eccentric type includes paranoid, schizoid and schizotypal)</a:t>
            </a:r>
          </a:p>
          <a:p>
            <a:pPr lvl="1" algn="just"/>
            <a:r>
              <a:rPr lang="en-US" dirty="0" smtClean="0"/>
              <a:t>B – Dramatic emotional type includes borderline, narcissistic, histrionic and antisocial</a:t>
            </a:r>
          </a:p>
          <a:p>
            <a:pPr lvl="1" algn="just"/>
            <a:r>
              <a:rPr lang="en-US" dirty="0" smtClean="0"/>
              <a:t>C  - Anxious – Fearful type includes avoidance, obsessive-compulsive and dependent.</a:t>
            </a:r>
          </a:p>
          <a:p>
            <a:pPr lvl="1" algn="just"/>
            <a:r>
              <a:rPr lang="en-US" dirty="0" smtClean="0"/>
              <a:t>Not specified – Depressive, passive-aggressive, Sadistic and Self-defeating.</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274638"/>
            <a:ext cx="8420100" cy="792162"/>
          </a:xfrm>
        </p:spPr>
        <p:txBody>
          <a:bodyPr/>
          <a:lstStyle/>
          <a:p>
            <a:pPr algn="ctr"/>
            <a:r>
              <a:rPr lang="en-US" b="1" dirty="0" smtClean="0">
                <a:solidFill>
                  <a:srgbClr val="C00000"/>
                </a:solidFill>
              </a:rPr>
              <a:t>Overview of Clusters</a:t>
            </a:r>
            <a:endParaRPr lang="en-US" b="1" dirty="0">
              <a:solidFill>
                <a:srgbClr val="C00000"/>
              </a:solidFill>
            </a:endParaRPr>
          </a:p>
        </p:txBody>
      </p:sp>
      <p:pic>
        <p:nvPicPr>
          <p:cNvPr id="4" name="Content Placeholder 3" descr="clusters.png"/>
          <p:cNvPicPr>
            <a:picLocks noGrp="1" noChangeAspect="1"/>
          </p:cNvPicPr>
          <p:nvPr isPhoto="1">
            <p:ph sz="quarter" idx="1"/>
          </p:nvPr>
        </p:nvPicPr>
        <p:blipFill>
          <a:blip r:embed="rId2">
            <a:lum bright="-40000" contrast="40000"/>
          </a:blip>
          <a:srcRect t="5000"/>
          <a:stretch>
            <a:fillRect/>
          </a:stretch>
        </p:blipFill>
        <p:spPr>
          <a:xfrm>
            <a:off x="2381250" y="990600"/>
            <a:ext cx="5410200" cy="5523424"/>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420100" cy="944562"/>
          </a:xfrm>
        </p:spPr>
        <p:txBody>
          <a:bodyPr/>
          <a:lstStyle/>
          <a:p>
            <a:r>
              <a:rPr lang="en-US" b="1" dirty="0" smtClean="0">
                <a:solidFill>
                  <a:srgbClr val="C00000"/>
                </a:solidFill>
              </a:rPr>
              <a:t>Incidence</a:t>
            </a:r>
            <a:endParaRPr lang="en-US" b="1" dirty="0">
              <a:solidFill>
                <a:srgbClr val="C00000"/>
              </a:solidFill>
            </a:endParaRPr>
          </a:p>
        </p:txBody>
      </p:sp>
      <p:sp>
        <p:nvSpPr>
          <p:cNvPr id="3" name="Content Placeholder 2"/>
          <p:cNvSpPr>
            <a:spLocks noGrp="1"/>
          </p:cNvSpPr>
          <p:nvPr>
            <p:ph sz="quarter" idx="1"/>
          </p:nvPr>
        </p:nvSpPr>
        <p:spPr>
          <a:xfrm>
            <a:off x="990600" y="1143000"/>
            <a:ext cx="8420100" cy="4876800"/>
          </a:xfrm>
        </p:spPr>
        <p:txBody>
          <a:bodyPr>
            <a:normAutofit fontScale="25000" lnSpcReduction="20000"/>
          </a:bodyPr>
          <a:lstStyle/>
          <a:p>
            <a:pPr algn="just"/>
            <a:r>
              <a:rPr lang="en-US" sz="8800" dirty="0" smtClean="0"/>
              <a:t>Because the </a:t>
            </a:r>
            <a:r>
              <a:rPr lang="en-US" sz="8800" i="1" dirty="0" smtClean="0"/>
              <a:t>DSM-IV-TR</a:t>
            </a:r>
            <a:r>
              <a:rPr lang="en-US" sz="8800" dirty="0" smtClean="0"/>
              <a:t> criteria are so bound to North American cultural definitions, epidemiologic data about personality disorders in other countries are notoriously unreliable, </a:t>
            </a:r>
            <a:r>
              <a:rPr lang="en-US" sz="8800" b="1" i="1" dirty="0" smtClean="0"/>
              <a:t>but nonetheless the incidence ranges between 5-10% of the general population.</a:t>
            </a:r>
            <a:r>
              <a:rPr lang="en-US" sz="8800" dirty="0" smtClean="0"/>
              <a:t> </a:t>
            </a:r>
          </a:p>
          <a:p>
            <a:pPr algn="just"/>
            <a:r>
              <a:rPr lang="en-US" sz="8800" dirty="0" smtClean="0"/>
              <a:t>Taking the United State as a case study, personality disorders affect 10-15% of the adult US population. Individuals may have more than one personality disorder. The following are prevalences for specific personality disorders in the general population:</a:t>
            </a:r>
            <a:r>
              <a:rPr lang="en-US" sz="8800" baseline="30000" dirty="0" smtClean="0"/>
              <a:t> </a:t>
            </a:r>
            <a:endParaRPr lang="en-US" sz="8800" dirty="0" smtClean="0"/>
          </a:p>
          <a:p>
            <a:pPr lvl="1" algn="just"/>
            <a:r>
              <a:rPr lang="en-US" sz="8800" dirty="0" smtClean="0"/>
              <a:t>Paranoid personality disorder - 0.5-2.5%</a:t>
            </a:r>
          </a:p>
          <a:p>
            <a:pPr lvl="1" algn="just"/>
            <a:r>
              <a:rPr lang="en-US" sz="8800" dirty="0" smtClean="0"/>
              <a:t>Schizotypal (Schizoid) personality disorder - 3%</a:t>
            </a:r>
          </a:p>
          <a:p>
            <a:pPr lvl="1" algn="just"/>
            <a:r>
              <a:rPr lang="en-US" sz="8800" dirty="0" smtClean="0"/>
              <a:t>Antisocial personality disorder - 3% of men, 1% of women</a:t>
            </a:r>
          </a:p>
          <a:p>
            <a:pPr lvl="1" algn="just"/>
            <a:r>
              <a:rPr lang="en-US" sz="8800" dirty="0" smtClean="0"/>
              <a:t>Borderline personality disorder - 2%</a:t>
            </a:r>
          </a:p>
          <a:p>
            <a:pPr lvl="1" algn="just"/>
            <a:r>
              <a:rPr lang="en-US" sz="8800" dirty="0" smtClean="0"/>
              <a:t>Histrionic personality disorder - 2-3%</a:t>
            </a:r>
          </a:p>
          <a:p>
            <a:pPr lvl="1" algn="just"/>
            <a:r>
              <a:rPr lang="en-US" sz="8800" dirty="0" smtClean="0"/>
              <a:t>Narcissistic personality disorder - Less than 1%</a:t>
            </a:r>
          </a:p>
          <a:p>
            <a:pPr lvl="1" algn="just"/>
            <a:r>
              <a:rPr lang="en-US" sz="8800" dirty="0" smtClean="0"/>
              <a:t>Avoidant personality disorder - 0.5-1%</a:t>
            </a:r>
          </a:p>
          <a:p>
            <a:pPr lvl="1" algn="just"/>
            <a:r>
              <a:rPr lang="en-US" sz="8800" dirty="0" smtClean="0"/>
              <a:t>Obsessive-compulsive personality disorder - 1%</a:t>
            </a:r>
          </a:p>
          <a:p>
            <a:pPr algn="just"/>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274638"/>
            <a:ext cx="8420100" cy="868362"/>
          </a:xfrm>
        </p:spPr>
        <p:txBody>
          <a:bodyPr/>
          <a:lstStyle/>
          <a:p>
            <a:r>
              <a:rPr lang="en-US" b="1" dirty="0" smtClean="0">
                <a:solidFill>
                  <a:srgbClr val="C00000"/>
                </a:solidFill>
              </a:rPr>
              <a:t>Epidemiological Facts</a:t>
            </a:r>
            <a:endParaRPr lang="en-US" b="1" dirty="0">
              <a:solidFill>
                <a:srgbClr val="C00000"/>
              </a:solidFill>
            </a:endParaRPr>
          </a:p>
        </p:txBody>
      </p:sp>
      <p:sp>
        <p:nvSpPr>
          <p:cNvPr id="3" name="Content Placeholder 2"/>
          <p:cNvSpPr>
            <a:spLocks noGrp="1"/>
          </p:cNvSpPr>
          <p:nvPr>
            <p:ph sz="quarter" idx="1"/>
          </p:nvPr>
        </p:nvSpPr>
        <p:spPr>
          <a:xfrm>
            <a:off x="609600" y="1066800"/>
            <a:ext cx="8991600" cy="5334000"/>
          </a:xfrm>
        </p:spPr>
        <p:txBody>
          <a:bodyPr>
            <a:noAutofit/>
          </a:bodyPr>
          <a:lstStyle/>
          <a:p>
            <a:pPr algn="just">
              <a:lnSpc>
                <a:spcPct val="80000"/>
              </a:lnSpc>
            </a:pPr>
            <a:r>
              <a:rPr lang="en-US" sz="2100" b="1" dirty="0" smtClean="0"/>
              <a:t>Race: </a:t>
            </a:r>
            <a:r>
              <a:rPr lang="en-US" sz="2100" dirty="0" smtClean="0"/>
              <a:t>No differences in prevalence across the races have been noted.</a:t>
            </a:r>
          </a:p>
          <a:p>
            <a:pPr algn="just">
              <a:lnSpc>
                <a:spcPct val="80000"/>
              </a:lnSpc>
            </a:pPr>
            <a:r>
              <a:rPr lang="en-US" sz="2100" b="1" dirty="0" smtClean="0"/>
              <a:t>Sex</a:t>
            </a:r>
          </a:p>
          <a:p>
            <a:pPr lvl="1" algn="just">
              <a:lnSpc>
                <a:spcPct val="80000"/>
              </a:lnSpc>
            </a:pPr>
            <a:r>
              <a:rPr lang="en-US" sz="2100" dirty="0" smtClean="0"/>
              <a:t>Cluster A: Schizoid personality disorder is slightly more common in males than in females.</a:t>
            </a:r>
          </a:p>
          <a:p>
            <a:pPr lvl="1" algn="just">
              <a:lnSpc>
                <a:spcPct val="80000"/>
              </a:lnSpc>
            </a:pPr>
            <a:r>
              <a:rPr lang="en-US" sz="2100" dirty="0" smtClean="0"/>
              <a:t>Cluster B: Antisocial personality disorder is 3 times more prevalent in men than in women. Borderline personality disorder is 3 times more common in women than in men. Of patients with narcissistic personality disorder, 50-75% are male. </a:t>
            </a:r>
          </a:p>
          <a:p>
            <a:pPr lvl="1" algn="just">
              <a:lnSpc>
                <a:spcPct val="80000"/>
              </a:lnSpc>
            </a:pPr>
            <a:r>
              <a:rPr lang="en-US" sz="2100" dirty="0" smtClean="0"/>
              <a:t>Cluster C: Obsessive-compulsive personality disorder is diagnosed twice as often in men than in women.</a:t>
            </a:r>
          </a:p>
          <a:p>
            <a:pPr algn="just">
              <a:lnSpc>
                <a:spcPct val="80000"/>
              </a:lnSpc>
            </a:pPr>
            <a:r>
              <a:rPr lang="en-US" sz="2100" b="1" dirty="0" smtClean="0"/>
              <a:t>Age: </a:t>
            </a:r>
            <a:r>
              <a:rPr lang="en-US" sz="2100" dirty="0" smtClean="0"/>
              <a:t>Personality disorders generally should not be diagnosed in children and adolescents because personality development is not complete and symptomatic traits may not persist into adulthood. </a:t>
            </a:r>
            <a:r>
              <a:rPr lang="en-US" sz="2100" b="1" i="1" dirty="0" smtClean="0"/>
              <a:t>Therefore, the rule of thumb is that personality diagnosis cannot be made until the person is at least 18 years of age</a:t>
            </a:r>
            <a:r>
              <a:rPr lang="en-US" sz="2100" dirty="0" smtClean="0"/>
              <a:t>. Because the criteria for diagnosis of personality disorders are closely related to behaviors of young and middle adulthood, </a:t>
            </a:r>
            <a:r>
              <a:rPr lang="en-US" sz="2100" i="1" dirty="0" smtClean="0"/>
              <a:t>DSM-IV-TR</a:t>
            </a:r>
            <a:r>
              <a:rPr lang="en-US" sz="2100" dirty="0" smtClean="0"/>
              <a:t> diagnoses of personality disorders are notoriously unreliable in the elderly population.</a:t>
            </a:r>
          </a:p>
          <a:p>
            <a:pPr algn="just">
              <a:lnSpc>
                <a:spcPct val="80000"/>
              </a:lnSpc>
            </a:pPr>
            <a:r>
              <a:rPr lang="en-US" sz="2100" b="1" dirty="0" smtClean="0"/>
              <a:t>Mortality/Morbidity:</a:t>
            </a:r>
            <a:r>
              <a:rPr lang="en-US" sz="2100" dirty="0" smtClean="0"/>
              <a:t> Risk of death is usually related to conditions or behaviors resulting from the disorder, such as suicide, substance abuse, or injuries from motor vehicle accidents and fighting. </a:t>
            </a:r>
            <a:endParaRPr lang="en-US" sz="2100" b="1" dirty="0" smtClean="0"/>
          </a:p>
          <a:p>
            <a:pPr algn="just">
              <a:lnSpc>
                <a:spcPct val="80000"/>
              </a:lnSpc>
            </a:pPr>
            <a:endParaRPr lang="en-US" sz="2200" b="1" dirty="0" smtClean="0"/>
          </a:p>
          <a:p>
            <a:pPr lvl="1" algn="just">
              <a:lnSpc>
                <a:spcPct val="80000"/>
              </a:lnSpc>
            </a:pPr>
            <a:r>
              <a:rPr lang="en-US" sz="2200" dirty="0" smtClean="0"/>
              <a: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5118</TotalTime>
  <Words>3053</Words>
  <Application>Microsoft Office PowerPoint</Application>
  <PresentationFormat>A4 Paper (210x297 mm)</PresentationFormat>
  <Paragraphs>196</Paragraphs>
  <Slides>36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Aharoni</vt:lpstr>
      <vt:lpstr>Arial Black</vt:lpstr>
      <vt:lpstr>Bradley Hand ITC</vt:lpstr>
      <vt:lpstr>Calibri</vt:lpstr>
      <vt:lpstr>Franklin Gothic Book</vt:lpstr>
      <vt:lpstr>Lucida Calligraphy</vt:lpstr>
      <vt:lpstr>Perpetua</vt:lpstr>
      <vt:lpstr>Wingdings 2</vt:lpstr>
      <vt:lpstr>Equity</vt:lpstr>
      <vt:lpstr>PERSONALITY DISORDERS</vt:lpstr>
      <vt:lpstr>PowerPoint Presentation</vt:lpstr>
      <vt:lpstr>Definition of terms</vt:lpstr>
      <vt:lpstr>An Overview of Human Personality!</vt:lpstr>
      <vt:lpstr>An Overview of Human Personality!</vt:lpstr>
      <vt:lpstr>Overview of Clusters</vt:lpstr>
      <vt:lpstr>Overview of Clusters</vt:lpstr>
      <vt:lpstr>Incidence</vt:lpstr>
      <vt:lpstr>Epidemiological Facts</vt:lpstr>
      <vt:lpstr>Clinical Features</vt:lpstr>
      <vt:lpstr>CLUSTER B</vt:lpstr>
      <vt:lpstr>PowerPoint Presentation</vt:lpstr>
      <vt:lpstr>Cluster B – Borderline</vt:lpstr>
      <vt:lpstr>Cluster B – Borderline</vt:lpstr>
      <vt:lpstr>Cluster B – Borderline</vt:lpstr>
      <vt:lpstr>Cluster B – Borderline</vt:lpstr>
      <vt:lpstr>Cluster B – Borderline</vt:lpstr>
      <vt:lpstr>PowerPoint Presentation</vt:lpstr>
      <vt:lpstr>Cluster B – Narcissistic </vt:lpstr>
      <vt:lpstr>Cluster B – Narcissistic </vt:lpstr>
      <vt:lpstr>Cluster B – Narcissistic </vt:lpstr>
      <vt:lpstr>PowerPoint Presentation</vt:lpstr>
      <vt:lpstr>Cluster B – Histrionic </vt:lpstr>
      <vt:lpstr>Cluster B – Histrionic </vt:lpstr>
      <vt:lpstr>Cluster B – Histrionic </vt:lpstr>
      <vt:lpstr>PowerPoint Presentation</vt:lpstr>
      <vt:lpstr>Cluster B – Antisocial</vt:lpstr>
      <vt:lpstr>Cluster B – Antisocial</vt:lpstr>
      <vt:lpstr>Cluster B – Antisocial</vt:lpstr>
      <vt:lpstr>Investigations</vt:lpstr>
      <vt:lpstr>Treatment</vt:lpstr>
      <vt:lpstr>Treatment – Psychological &amp; Social</vt:lpstr>
      <vt:lpstr>Treatment – Biological</vt:lpstr>
      <vt:lpstr>Complications</vt:lpstr>
      <vt:lpstr>Prognosis - overall</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samson</dc:creator>
  <cp:lastModifiedBy>Mojtaba</cp:lastModifiedBy>
  <cp:revision>300</cp:revision>
  <dcterms:created xsi:type="dcterms:W3CDTF">2012-07-07T19:14:04Z</dcterms:created>
  <dcterms:modified xsi:type="dcterms:W3CDTF">2015-12-17T04:17:03Z</dcterms:modified>
</cp:coreProperties>
</file>