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1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A9BD1B-E1CC-4F58-94CB-DAA25CBF0E90}" type="datetimeFigureOut">
              <a:rPr lang="en-US" smtClean="0"/>
              <a:t>12/4/2016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E6292C-9F69-49C5-B994-746774599EA5}" type="slidenum">
              <a:rPr lang="en-US" smtClean="0"/>
              <a:t>‹#›</a:t>
            </a:fld>
            <a:endParaRPr lang="en-US"/>
          </a:p>
        </p:txBody>
      </p:sp>
    </p:spTree>
    <p:extLst>
      <p:ext uri="{BB962C8B-B14F-4D97-AF65-F5344CB8AC3E}">
        <p14:creationId xmlns:p14="http://schemas.microsoft.com/office/powerpoint/2010/main" val="454120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miter lim="800000"/>
            <a:headEnd/>
            <a:tailEnd/>
          </a:ln>
        </p:spPr>
        <p:txBody>
          <a:bodyPr/>
          <a:lstStyle/>
          <a:p>
            <a:fld id="{407AC198-F27B-4504-A3A6-3E1634C0124D}" type="slidenum">
              <a:rPr lang="en-GB" smtClean="0">
                <a:latin typeface="Arial" charset="0"/>
                <a:cs typeface="Arial" charset="0"/>
              </a:rPr>
              <a:pPr/>
              <a:t>1</a:t>
            </a:fld>
            <a:endParaRPr lang="en-GB" smtClean="0">
              <a:latin typeface="Arial" charset="0"/>
              <a:cs typeface="Arial" charset="0"/>
            </a:endParaRPr>
          </a:p>
        </p:txBody>
      </p:sp>
      <p:sp>
        <p:nvSpPr>
          <p:cNvPr id="52227" name="Slide Image Placeholder 1"/>
          <p:cNvSpPr>
            <a:spLocks noGrp="1" noRot="1" noChangeAspect="1" noTextEdit="1"/>
          </p:cNvSpPr>
          <p:nvPr>
            <p:ph type="sldImg"/>
          </p:nvPr>
        </p:nvSpPr>
        <p:spPr>
          <a:ln/>
        </p:spPr>
      </p:sp>
      <p:sp>
        <p:nvSpPr>
          <p:cNvPr id="52228" name="Notes Placeholder 2"/>
          <p:cNvSpPr>
            <a:spLocks noGrp="1"/>
          </p:cNvSpPr>
          <p:nvPr>
            <p:ph type="body" idx="1"/>
          </p:nvPr>
        </p:nvSpPr>
        <p:spPr>
          <a:noFill/>
        </p:spPr>
        <p:txBody>
          <a:bodyPr/>
          <a:lstStyle/>
          <a:p>
            <a:pPr marL="0" marR="0" indent="0" algn="l" defTabSz="457200" rtl="0" eaLnBrk="1" fontAlgn="base" latinLnBrk="0" hangingPunct="1">
              <a:lnSpc>
                <a:spcPct val="100000"/>
              </a:lnSpc>
              <a:spcBef>
                <a:spcPct val="0"/>
              </a:spcBef>
              <a:spcAft>
                <a:spcPct val="0"/>
              </a:spcAft>
              <a:buClrTx/>
              <a:buSzTx/>
              <a:buFontTx/>
              <a:buNone/>
              <a:tabLst/>
              <a:defRPr/>
            </a:pPr>
            <a:r>
              <a:rPr lang="en-GB" sz="1200" i="1" kern="1200" dirty="0" smtClean="0">
                <a:solidFill>
                  <a:schemeClr val="tx1"/>
                </a:solidFill>
                <a:effectLst/>
                <a:latin typeface="+mn-lt"/>
                <a:ea typeface="ＭＳ Ｐゴシック" charset="0"/>
                <a:cs typeface="ＭＳ Ｐゴシック" charset="0"/>
              </a:rPr>
              <a:t>For comments and suggestion on this guide, please email to</a:t>
            </a:r>
            <a:r>
              <a:rPr lang="en-GB" sz="1200" i="1" kern="1200" baseline="0" dirty="0" smtClean="0">
                <a:solidFill>
                  <a:schemeClr val="tx1"/>
                </a:solidFill>
                <a:effectLst/>
                <a:latin typeface="+mn-lt"/>
                <a:ea typeface="ＭＳ Ｐゴシック" charset="0"/>
                <a:cs typeface="ＭＳ Ｐゴシック" charset="0"/>
              </a:rPr>
              <a:t> </a:t>
            </a:r>
            <a:r>
              <a:rPr lang="en-GB" sz="1200" b="1" i="1" kern="1200" baseline="0" dirty="0" smtClean="0">
                <a:solidFill>
                  <a:schemeClr val="tx1"/>
                </a:solidFill>
                <a:effectLst/>
                <a:latin typeface="+mn-lt"/>
                <a:ea typeface="ＭＳ Ｐゴシック" charset="0"/>
                <a:cs typeface="ＭＳ Ｐゴシック" charset="0"/>
              </a:rPr>
              <a:t>mhgap-info@who.int</a:t>
            </a:r>
            <a:endParaRPr lang="en-US" b="1" dirty="0" smtClean="0">
              <a:latin typeface="+mn-lt"/>
              <a:ea typeface="ＭＳ Ｐゴシック" pitchFamily="34" charset="-128"/>
            </a:endParaRPr>
          </a:p>
          <a:p>
            <a:pPr defTabSz="457200" eaLnBrk="1" hangingPunct="1">
              <a:spcBef>
                <a:spcPct val="0"/>
              </a:spcBef>
            </a:pPr>
            <a:endParaRPr lang="en-US" dirty="0" smtClean="0">
              <a:latin typeface="+mn-lt"/>
            </a:endParaRPr>
          </a:p>
        </p:txBody>
      </p:sp>
      <p:sp>
        <p:nvSpPr>
          <p:cNvPr id="5222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C1F1B501-50FB-4DDF-A3D4-3A52C80C9117}" type="slidenum">
              <a:rPr lang="en-US" sz="1200" b="0">
                <a:ea typeface="ＭＳ Ｐゴシック" pitchFamily="34" charset="-128"/>
              </a:rPr>
              <a:pPr algn="r"/>
              <a:t>1</a:t>
            </a:fld>
            <a:endParaRPr lang="en-US" sz="1200" b="0">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endParaRPr lang="en-US" dirty="0" smtClean="0">
              <a:latin typeface="+mn-lt"/>
            </a:endParaRPr>
          </a:p>
        </p:txBody>
      </p:sp>
      <p:sp>
        <p:nvSpPr>
          <p:cNvPr id="4" name="Slide Number Placeholder 3"/>
          <p:cNvSpPr txBox="1">
            <a:spLocks noGrp="1"/>
          </p:cNvSpPr>
          <p:nvPr/>
        </p:nvSpPr>
        <p:spPr bwMode="auto">
          <a:xfrm>
            <a:off x="3884613" y="8685213"/>
            <a:ext cx="2971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lgn="ctr" eaLnBrk="0" hangingPunct="0">
              <a:defRPr sz="1600" b="1">
                <a:solidFill>
                  <a:schemeClr val="tx1"/>
                </a:solidFill>
                <a:latin typeface="Arial" pitchFamily="34" charset="0"/>
              </a:defRPr>
            </a:lvl1pPr>
            <a:lvl2pPr marL="742950" indent="-285750" algn="ctr" eaLnBrk="0" hangingPunct="0">
              <a:defRPr sz="1600" b="1">
                <a:solidFill>
                  <a:schemeClr val="tx1"/>
                </a:solidFill>
                <a:latin typeface="Arial" pitchFamily="34" charset="0"/>
              </a:defRPr>
            </a:lvl2pPr>
            <a:lvl3pPr marL="1143000" indent="-228600" algn="ctr" eaLnBrk="0" hangingPunct="0">
              <a:defRPr sz="1600" b="1">
                <a:solidFill>
                  <a:schemeClr val="tx1"/>
                </a:solidFill>
                <a:latin typeface="Arial" pitchFamily="34" charset="0"/>
              </a:defRPr>
            </a:lvl3pPr>
            <a:lvl4pPr marL="1600200" indent="-228600" algn="ctr" eaLnBrk="0" hangingPunct="0">
              <a:defRPr sz="1600" b="1">
                <a:solidFill>
                  <a:schemeClr val="tx1"/>
                </a:solidFill>
                <a:latin typeface="Arial" pitchFamily="34" charset="0"/>
              </a:defRPr>
            </a:lvl4pPr>
            <a:lvl5pPr marL="2057400" indent="-228600" algn="ctr" eaLnBrk="0" hangingPunct="0">
              <a:defRPr sz="1600" b="1">
                <a:solidFill>
                  <a:schemeClr val="tx1"/>
                </a:solidFill>
                <a:latin typeface="Arial" pitchFamily="34" charset="0"/>
              </a:defRPr>
            </a:lvl5pPr>
            <a:lvl6pPr marL="2514600" indent="-228600" algn="ctr" eaLnBrk="0" fontAlgn="base" hangingPunct="0">
              <a:spcBef>
                <a:spcPct val="0"/>
              </a:spcBef>
              <a:spcAft>
                <a:spcPct val="0"/>
              </a:spcAft>
              <a:defRPr sz="1600" b="1">
                <a:solidFill>
                  <a:schemeClr val="tx1"/>
                </a:solidFill>
                <a:latin typeface="Arial" pitchFamily="34" charset="0"/>
              </a:defRPr>
            </a:lvl6pPr>
            <a:lvl7pPr marL="2971800" indent="-228600" algn="ctr" eaLnBrk="0" fontAlgn="base" hangingPunct="0">
              <a:spcBef>
                <a:spcPct val="0"/>
              </a:spcBef>
              <a:spcAft>
                <a:spcPct val="0"/>
              </a:spcAft>
              <a:defRPr sz="1600" b="1">
                <a:solidFill>
                  <a:schemeClr val="tx1"/>
                </a:solidFill>
                <a:latin typeface="Arial" pitchFamily="34" charset="0"/>
              </a:defRPr>
            </a:lvl7pPr>
            <a:lvl8pPr marL="3429000" indent="-228600" algn="ctr" eaLnBrk="0" fontAlgn="base" hangingPunct="0">
              <a:spcBef>
                <a:spcPct val="0"/>
              </a:spcBef>
              <a:spcAft>
                <a:spcPct val="0"/>
              </a:spcAft>
              <a:defRPr sz="1600" b="1">
                <a:solidFill>
                  <a:schemeClr val="tx1"/>
                </a:solidFill>
                <a:latin typeface="Arial" pitchFamily="34" charset="0"/>
              </a:defRPr>
            </a:lvl8pPr>
            <a:lvl9pPr marL="3886200" indent="-228600" algn="ctr" eaLnBrk="0" fontAlgn="base" hangingPunct="0">
              <a:spcBef>
                <a:spcPct val="0"/>
              </a:spcBef>
              <a:spcAft>
                <a:spcPct val="0"/>
              </a:spcAft>
              <a:defRPr sz="1600" b="1">
                <a:solidFill>
                  <a:schemeClr val="tx1"/>
                </a:solidFill>
                <a:latin typeface="Arial" pitchFamily="34" charset="0"/>
              </a:defRPr>
            </a:lvl9pPr>
          </a:lstStyle>
          <a:p>
            <a:pPr algn="r" eaLnBrk="1" hangingPunct="1">
              <a:defRPr/>
            </a:pPr>
            <a:fld id="{7005B115-BB61-4B4A-8760-E0B4F227695A}" type="slidenum">
              <a:rPr lang="en-US" sz="1200" b="0" smtClean="0">
                <a:ea typeface="ＭＳ Ｐゴシック" pitchFamily="34" charset="-128"/>
                <a:cs typeface="Arial" pitchFamily="34" charset="0"/>
              </a:rPr>
              <a:pPr algn="r" eaLnBrk="1" hangingPunct="1">
                <a:defRPr/>
              </a:pPr>
              <a:t>10</a:t>
            </a:fld>
            <a:endParaRPr lang="en-US" sz="1200" b="0" smtClean="0">
              <a:ea typeface="ＭＳ Ｐゴシック" pitchFamily="34" charset="-128"/>
              <a:cs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p:spPr>
        <p:txBody>
          <a:bodyPr/>
          <a:lstStyle/>
          <a:p>
            <a:pPr eaLnBrk="1" hangingPunct="1"/>
            <a:endParaRPr lang="en-US" dirty="0" smtClean="0"/>
          </a:p>
        </p:txBody>
      </p:sp>
      <p:sp>
        <p:nvSpPr>
          <p:cNvPr id="65540" name="Slide Number Placeholder 3"/>
          <p:cNvSpPr>
            <a:spLocks noGrp="1"/>
          </p:cNvSpPr>
          <p:nvPr>
            <p:ph type="sldNum" sz="quarter" idx="5"/>
          </p:nvPr>
        </p:nvSpPr>
        <p:spPr>
          <a:noFill/>
          <a:ln>
            <a:miter lim="800000"/>
            <a:headEnd/>
            <a:tailEnd/>
          </a:ln>
        </p:spPr>
        <p:txBody>
          <a:bodyPr/>
          <a:lstStyle/>
          <a:p>
            <a:fld id="{D875C2FB-4371-4FCF-97EC-24C1FA54A0DC}" type="slidenum">
              <a:rPr lang="en-GB" smtClean="0">
                <a:latin typeface="Arial" charset="0"/>
                <a:cs typeface="Arial" charset="0"/>
              </a:rPr>
              <a:pPr/>
              <a:t>11</a:t>
            </a:fld>
            <a:endParaRPr lang="en-GB" smtClean="0">
              <a:latin typeface="Arial" charset="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endParaRPr lang="en-US" dirty="0" smtClean="0">
              <a:latin typeface="+mn-lt"/>
            </a:endParaRPr>
          </a:p>
        </p:txBody>
      </p:sp>
      <p:sp>
        <p:nvSpPr>
          <p:cNvPr id="4" name="Slide Number Placeholder 3"/>
          <p:cNvSpPr txBox="1">
            <a:spLocks noGrp="1"/>
          </p:cNvSpPr>
          <p:nvPr/>
        </p:nvSpPr>
        <p:spPr bwMode="auto">
          <a:xfrm>
            <a:off x="3884613" y="8685213"/>
            <a:ext cx="2971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lgn="ctr" eaLnBrk="0" hangingPunct="0">
              <a:defRPr sz="1600" b="1">
                <a:solidFill>
                  <a:schemeClr val="tx1"/>
                </a:solidFill>
                <a:latin typeface="Arial" pitchFamily="34" charset="0"/>
              </a:defRPr>
            </a:lvl1pPr>
            <a:lvl2pPr marL="742950" indent="-285750" algn="ctr" eaLnBrk="0" hangingPunct="0">
              <a:defRPr sz="1600" b="1">
                <a:solidFill>
                  <a:schemeClr val="tx1"/>
                </a:solidFill>
                <a:latin typeface="Arial" pitchFamily="34" charset="0"/>
              </a:defRPr>
            </a:lvl2pPr>
            <a:lvl3pPr marL="1143000" indent="-228600" algn="ctr" eaLnBrk="0" hangingPunct="0">
              <a:defRPr sz="1600" b="1">
                <a:solidFill>
                  <a:schemeClr val="tx1"/>
                </a:solidFill>
                <a:latin typeface="Arial" pitchFamily="34" charset="0"/>
              </a:defRPr>
            </a:lvl3pPr>
            <a:lvl4pPr marL="1600200" indent="-228600" algn="ctr" eaLnBrk="0" hangingPunct="0">
              <a:defRPr sz="1600" b="1">
                <a:solidFill>
                  <a:schemeClr val="tx1"/>
                </a:solidFill>
                <a:latin typeface="Arial" pitchFamily="34" charset="0"/>
              </a:defRPr>
            </a:lvl4pPr>
            <a:lvl5pPr marL="2057400" indent="-228600" algn="ctr" eaLnBrk="0" hangingPunct="0">
              <a:defRPr sz="1600" b="1">
                <a:solidFill>
                  <a:schemeClr val="tx1"/>
                </a:solidFill>
                <a:latin typeface="Arial" pitchFamily="34" charset="0"/>
              </a:defRPr>
            </a:lvl5pPr>
            <a:lvl6pPr marL="2514600" indent="-228600" algn="ctr" eaLnBrk="0" fontAlgn="base" hangingPunct="0">
              <a:spcBef>
                <a:spcPct val="0"/>
              </a:spcBef>
              <a:spcAft>
                <a:spcPct val="0"/>
              </a:spcAft>
              <a:defRPr sz="1600" b="1">
                <a:solidFill>
                  <a:schemeClr val="tx1"/>
                </a:solidFill>
                <a:latin typeface="Arial" pitchFamily="34" charset="0"/>
              </a:defRPr>
            </a:lvl6pPr>
            <a:lvl7pPr marL="2971800" indent="-228600" algn="ctr" eaLnBrk="0" fontAlgn="base" hangingPunct="0">
              <a:spcBef>
                <a:spcPct val="0"/>
              </a:spcBef>
              <a:spcAft>
                <a:spcPct val="0"/>
              </a:spcAft>
              <a:defRPr sz="1600" b="1">
                <a:solidFill>
                  <a:schemeClr val="tx1"/>
                </a:solidFill>
                <a:latin typeface="Arial" pitchFamily="34" charset="0"/>
              </a:defRPr>
            </a:lvl7pPr>
            <a:lvl8pPr marL="3429000" indent="-228600" algn="ctr" eaLnBrk="0" fontAlgn="base" hangingPunct="0">
              <a:spcBef>
                <a:spcPct val="0"/>
              </a:spcBef>
              <a:spcAft>
                <a:spcPct val="0"/>
              </a:spcAft>
              <a:defRPr sz="1600" b="1">
                <a:solidFill>
                  <a:schemeClr val="tx1"/>
                </a:solidFill>
                <a:latin typeface="Arial" pitchFamily="34" charset="0"/>
              </a:defRPr>
            </a:lvl8pPr>
            <a:lvl9pPr marL="3886200" indent="-228600" algn="ctr" eaLnBrk="0" fontAlgn="base" hangingPunct="0">
              <a:spcBef>
                <a:spcPct val="0"/>
              </a:spcBef>
              <a:spcAft>
                <a:spcPct val="0"/>
              </a:spcAft>
              <a:defRPr sz="1600" b="1">
                <a:solidFill>
                  <a:schemeClr val="tx1"/>
                </a:solidFill>
                <a:latin typeface="Arial" pitchFamily="34" charset="0"/>
              </a:defRPr>
            </a:lvl9pPr>
          </a:lstStyle>
          <a:p>
            <a:pPr algn="r" eaLnBrk="1" hangingPunct="1">
              <a:defRPr/>
            </a:pPr>
            <a:fld id="{7005B115-BB61-4B4A-8760-E0B4F227695A}" type="slidenum">
              <a:rPr lang="en-US" sz="1200" b="0" smtClean="0">
                <a:ea typeface="ＭＳ Ｐゴシック" pitchFamily="34" charset="-128"/>
                <a:cs typeface="Arial" pitchFamily="34" charset="0"/>
              </a:rPr>
              <a:pPr algn="r" eaLnBrk="1" hangingPunct="1">
                <a:defRPr/>
              </a:pPr>
              <a:t>12</a:t>
            </a:fld>
            <a:endParaRPr lang="en-US" sz="1200" b="0" smtClean="0">
              <a:ea typeface="ＭＳ Ｐゴシック" pitchFamily="34" charset="-128"/>
              <a:cs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p:spPr>
        <p:txBody>
          <a:bodyPr/>
          <a:lstStyle/>
          <a:p>
            <a:pPr>
              <a:buFontTx/>
              <a:buNone/>
            </a:pPr>
            <a:endParaRPr lang="en-US" dirty="0" smtClean="0">
              <a:latin typeface="Calibri"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endParaRPr lang="en-US" dirty="0" smtClean="0">
              <a:latin typeface="+mn-lt"/>
            </a:endParaRPr>
          </a:p>
        </p:txBody>
      </p:sp>
      <p:sp>
        <p:nvSpPr>
          <p:cNvPr id="4" name="Slide Number Placeholder 3"/>
          <p:cNvSpPr txBox="1">
            <a:spLocks noGrp="1"/>
          </p:cNvSpPr>
          <p:nvPr/>
        </p:nvSpPr>
        <p:spPr bwMode="auto">
          <a:xfrm>
            <a:off x="3884613" y="8685213"/>
            <a:ext cx="2971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lgn="ctr" eaLnBrk="0" hangingPunct="0">
              <a:defRPr sz="1600" b="1">
                <a:solidFill>
                  <a:schemeClr val="tx1"/>
                </a:solidFill>
                <a:latin typeface="Arial" pitchFamily="34" charset="0"/>
              </a:defRPr>
            </a:lvl1pPr>
            <a:lvl2pPr marL="742950" indent="-285750" algn="ctr" eaLnBrk="0" hangingPunct="0">
              <a:defRPr sz="1600" b="1">
                <a:solidFill>
                  <a:schemeClr val="tx1"/>
                </a:solidFill>
                <a:latin typeface="Arial" pitchFamily="34" charset="0"/>
              </a:defRPr>
            </a:lvl2pPr>
            <a:lvl3pPr marL="1143000" indent="-228600" algn="ctr" eaLnBrk="0" hangingPunct="0">
              <a:defRPr sz="1600" b="1">
                <a:solidFill>
                  <a:schemeClr val="tx1"/>
                </a:solidFill>
                <a:latin typeface="Arial" pitchFamily="34" charset="0"/>
              </a:defRPr>
            </a:lvl3pPr>
            <a:lvl4pPr marL="1600200" indent="-228600" algn="ctr" eaLnBrk="0" hangingPunct="0">
              <a:defRPr sz="1600" b="1">
                <a:solidFill>
                  <a:schemeClr val="tx1"/>
                </a:solidFill>
                <a:latin typeface="Arial" pitchFamily="34" charset="0"/>
              </a:defRPr>
            </a:lvl4pPr>
            <a:lvl5pPr marL="2057400" indent="-228600" algn="ctr" eaLnBrk="0" hangingPunct="0">
              <a:defRPr sz="1600" b="1">
                <a:solidFill>
                  <a:schemeClr val="tx1"/>
                </a:solidFill>
                <a:latin typeface="Arial" pitchFamily="34" charset="0"/>
              </a:defRPr>
            </a:lvl5pPr>
            <a:lvl6pPr marL="2514600" indent="-228600" algn="ctr" eaLnBrk="0" fontAlgn="base" hangingPunct="0">
              <a:spcBef>
                <a:spcPct val="0"/>
              </a:spcBef>
              <a:spcAft>
                <a:spcPct val="0"/>
              </a:spcAft>
              <a:defRPr sz="1600" b="1">
                <a:solidFill>
                  <a:schemeClr val="tx1"/>
                </a:solidFill>
                <a:latin typeface="Arial" pitchFamily="34" charset="0"/>
              </a:defRPr>
            </a:lvl6pPr>
            <a:lvl7pPr marL="2971800" indent="-228600" algn="ctr" eaLnBrk="0" fontAlgn="base" hangingPunct="0">
              <a:spcBef>
                <a:spcPct val="0"/>
              </a:spcBef>
              <a:spcAft>
                <a:spcPct val="0"/>
              </a:spcAft>
              <a:defRPr sz="1600" b="1">
                <a:solidFill>
                  <a:schemeClr val="tx1"/>
                </a:solidFill>
                <a:latin typeface="Arial" pitchFamily="34" charset="0"/>
              </a:defRPr>
            </a:lvl7pPr>
            <a:lvl8pPr marL="3429000" indent="-228600" algn="ctr" eaLnBrk="0" fontAlgn="base" hangingPunct="0">
              <a:spcBef>
                <a:spcPct val="0"/>
              </a:spcBef>
              <a:spcAft>
                <a:spcPct val="0"/>
              </a:spcAft>
              <a:defRPr sz="1600" b="1">
                <a:solidFill>
                  <a:schemeClr val="tx1"/>
                </a:solidFill>
                <a:latin typeface="Arial" pitchFamily="34" charset="0"/>
              </a:defRPr>
            </a:lvl8pPr>
            <a:lvl9pPr marL="3886200" indent="-228600" algn="ctr" eaLnBrk="0" fontAlgn="base" hangingPunct="0">
              <a:spcBef>
                <a:spcPct val="0"/>
              </a:spcBef>
              <a:spcAft>
                <a:spcPct val="0"/>
              </a:spcAft>
              <a:defRPr sz="1600" b="1">
                <a:solidFill>
                  <a:schemeClr val="tx1"/>
                </a:solidFill>
                <a:latin typeface="Arial" pitchFamily="34" charset="0"/>
              </a:defRPr>
            </a:lvl9pPr>
          </a:lstStyle>
          <a:p>
            <a:pPr algn="r" eaLnBrk="1" hangingPunct="1">
              <a:defRPr/>
            </a:pPr>
            <a:fld id="{7005B115-BB61-4B4A-8760-E0B4F227695A}" type="slidenum">
              <a:rPr lang="en-US" sz="1200" b="0" smtClean="0">
                <a:ea typeface="ＭＳ Ｐゴシック" pitchFamily="34" charset="-128"/>
                <a:cs typeface="Arial" pitchFamily="34" charset="0"/>
              </a:rPr>
              <a:pPr algn="r" eaLnBrk="1" hangingPunct="1">
                <a:defRPr/>
              </a:pPr>
              <a:t>15</a:t>
            </a:fld>
            <a:endParaRPr lang="en-US" sz="1200" b="0" smtClean="0">
              <a:ea typeface="ＭＳ Ｐゴシック" pitchFamily="34" charset="-128"/>
              <a:cs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miter lim="800000"/>
            <a:headEnd/>
            <a:tailEnd/>
          </a:ln>
        </p:spPr>
        <p:txBody>
          <a:bodyPr/>
          <a:lstStyle/>
          <a:p>
            <a:fld id="{2E202B27-1211-442C-8A16-6044938665FC}" type="slidenum">
              <a:rPr lang="en-GB" smtClean="0">
                <a:latin typeface="Arial" charset="0"/>
                <a:cs typeface="Arial" charset="0"/>
              </a:rPr>
              <a:pPr/>
              <a:t>16</a:t>
            </a:fld>
            <a:endParaRPr lang="en-GB" smtClean="0">
              <a:latin typeface="Arial" charset="0"/>
              <a:cs typeface="Arial"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p:spPr>
        <p:txBody>
          <a:bodyPr/>
          <a:lstStyle/>
          <a:p>
            <a:pPr eaLnBrk="1" hangingPunct="1">
              <a:buFontTx/>
              <a:buNone/>
            </a:pPr>
            <a:endParaRPr lang="en-GB" dirty="0" smtClean="0">
              <a:latin typeface="+mn-lt"/>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7C545D2-999D-4980-BC48-46BBB2F00D1A}" type="slidenum">
              <a:rPr lang="en-GB" smtClean="0"/>
              <a:pPr>
                <a:defRPr/>
              </a:pPr>
              <a:t>17</a:t>
            </a:fld>
            <a:endParaRPr lang="en-GB"/>
          </a:p>
        </p:txBody>
      </p:sp>
    </p:spTree>
    <p:extLst>
      <p:ext uri="{BB962C8B-B14F-4D97-AF65-F5344CB8AC3E}">
        <p14:creationId xmlns:p14="http://schemas.microsoft.com/office/powerpoint/2010/main" val="13847636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a:noFill/>
        </p:spPr>
        <p:txBody>
          <a:bodyPr/>
          <a:lstStyle/>
          <a:p>
            <a:pPr>
              <a:buFontTx/>
              <a:buChar char="-"/>
            </a:pPr>
            <a:endParaRPr lang="en-GB" dirty="0" smtClean="0">
              <a:latin typeface="+mn-lt"/>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p:spPr>
        <p:txBody>
          <a:bodyPr/>
          <a:lstStyle/>
          <a:p>
            <a:pPr eaLnBrk="1" hangingPunct="1">
              <a:buFontTx/>
              <a:buChar char="-"/>
            </a:pPr>
            <a:endParaRPr lang="en-GB" dirty="0" smtClean="0">
              <a:latin typeface="+mn-lt"/>
            </a:endParaRPr>
          </a:p>
        </p:txBody>
      </p:sp>
      <p:sp>
        <p:nvSpPr>
          <p:cNvPr id="75780" name="Slide Number Placeholder 3"/>
          <p:cNvSpPr>
            <a:spLocks noGrp="1"/>
          </p:cNvSpPr>
          <p:nvPr>
            <p:ph type="sldNum" sz="quarter" idx="5"/>
          </p:nvPr>
        </p:nvSpPr>
        <p:spPr>
          <a:noFill/>
          <a:ln>
            <a:miter lim="800000"/>
            <a:headEnd/>
            <a:tailEnd/>
          </a:ln>
        </p:spPr>
        <p:txBody>
          <a:bodyPr/>
          <a:lstStyle/>
          <a:p>
            <a:fld id="{8F92CA6A-E6B3-4665-9B36-8CD556816113}" type="slidenum">
              <a:rPr lang="en-GB" smtClean="0">
                <a:latin typeface="Arial" charset="0"/>
                <a:cs typeface="Arial" charset="0"/>
              </a:rPr>
              <a:pPr/>
              <a:t>19</a:t>
            </a:fld>
            <a:endParaRPr lang="en-GB"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miter lim="800000"/>
            <a:headEnd/>
            <a:tailEnd/>
          </a:ln>
        </p:spPr>
        <p:txBody>
          <a:bodyPr/>
          <a:lstStyle/>
          <a:p>
            <a:fld id="{E4AA3379-C19B-46C5-9622-F1D2E7029D8A}" type="slidenum">
              <a:rPr lang="en-GB" smtClean="0">
                <a:latin typeface="Arial" charset="0"/>
                <a:cs typeface="Arial" charset="0"/>
              </a:rPr>
              <a:pPr/>
              <a:t>2</a:t>
            </a:fld>
            <a:endParaRPr lang="en-GB" smtClean="0">
              <a:latin typeface="Arial" charset="0"/>
              <a:cs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GB" u="sng" dirty="0" smtClean="0">
              <a:latin typeface="+mn-lt"/>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ln/>
        </p:spPr>
      </p:sp>
      <p:sp>
        <p:nvSpPr>
          <p:cNvPr id="76803" name="Notes Placeholder 2"/>
          <p:cNvSpPr>
            <a:spLocks noGrp="1"/>
          </p:cNvSpPr>
          <p:nvPr>
            <p:ph type="body" idx="1"/>
          </p:nvPr>
        </p:nvSpPr>
        <p:spPr>
          <a:noFill/>
        </p:spPr>
        <p:txBody>
          <a:bodyPr/>
          <a:lstStyle/>
          <a:p>
            <a:pPr eaLnBrk="1" hangingPunct="1"/>
            <a:endParaRPr lang="en-US" dirty="0" smtClean="0"/>
          </a:p>
        </p:txBody>
      </p:sp>
      <p:sp>
        <p:nvSpPr>
          <p:cNvPr id="76804" name="Slide Number Placeholder 3"/>
          <p:cNvSpPr>
            <a:spLocks noGrp="1"/>
          </p:cNvSpPr>
          <p:nvPr>
            <p:ph type="sldNum" sz="quarter" idx="5"/>
          </p:nvPr>
        </p:nvSpPr>
        <p:spPr>
          <a:noFill/>
          <a:ln>
            <a:miter lim="800000"/>
            <a:headEnd/>
            <a:tailEnd/>
          </a:ln>
        </p:spPr>
        <p:txBody>
          <a:bodyPr/>
          <a:lstStyle/>
          <a:p>
            <a:fld id="{63DB14A2-3106-4A76-A1B2-DCA162E96897}" type="slidenum">
              <a:rPr lang="en-GB" smtClean="0">
                <a:latin typeface="Arial" charset="0"/>
                <a:cs typeface="Arial" charset="0"/>
              </a:rPr>
              <a:pPr/>
              <a:t>20</a:t>
            </a:fld>
            <a:endParaRPr lang="en-GB" smtClean="0">
              <a:latin typeface="Arial" charset="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miter lim="800000"/>
            <a:headEnd/>
            <a:tailEnd/>
          </a:ln>
        </p:spPr>
        <p:txBody>
          <a:bodyPr/>
          <a:lstStyle/>
          <a:p>
            <a:fld id="{A17510F8-1106-4038-98EE-B89BBCB545EF}" type="slidenum">
              <a:rPr lang="en-GB" smtClean="0">
                <a:latin typeface="Arial" charset="0"/>
                <a:cs typeface="Arial" charset="0"/>
              </a:rPr>
              <a:pPr/>
              <a:t>21</a:t>
            </a:fld>
            <a:endParaRPr lang="en-GB" smtClean="0">
              <a:latin typeface="Arial" charset="0"/>
              <a:cs typeface="Arial"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p:spPr>
        <p:txBody>
          <a:bodyPr/>
          <a:lstStyle/>
          <a:p>
            <a:pPr marL="0" indent="0" eaLnBrk="1" hangingPunct="1">
              <a:buFontTx/>
              <a:buNone/>
            </a:pPr>
            <a:endParaRPr lang="en-US" baseline="0" dirty="0" smtClean="0">
              <a:latin typeface="+mn-lt"/>
            </a:endParaRPr>
          </a:p>
          <a:p>
            <a:pPr eaLnBrk="1" hangingPunct="1"/>
            <a:endParaRPr lang="en-US" dirty="0" smtClean="0">
              <a:latin typeface="+mn-lt"/>
            </a:endParaRPr>
          </a:p>
        </p:txBody>
      </p:sp>
      <p:sp>
        <p:nvSpPr>
          <p:cNvPr id="72708" name="Slide Number Placeholder 3"/>
          <p:cNvSpPr>
            <a:spLocks noGrp="1"/>
          </p:cNvSpPr>
          <p:nvPr>
            <p:ph type="sldNum" sz="quarter" idx="5"/>
          </p:nvPr>
        </p:nvSpPr>
        <p:spPr>
          <a:noFill/>
          <a:ln>
            <a:miter lim="800000"/>
            <a:headEnd/>
            <a:tailEnd/>
          </a:ln>
        </p:spPr>
        <p:txBody>
          <a:bodyPr/>
          <a:lstStyle/>
          <a:p>
            <a:fld id="{9C4D126A-46C8-4AA0-8E6C-EFE321CEA6BB}" type="slidenum">
              <a:rPr lang="en-GB" smtClean="0">
                <a:latin typeface="Arial" charset="0"/>
                <a:cs typeface="Arial" charset="0"/>
              </a:rPr>
              <a:pPr/>
              <a:t>22</a:t>
            </a:fld>
            <a:endParaRPr lang="en-GB" smtClean="0">
              <a:latin typeface="Arial" charset="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a:noFill/>
        </p:spPr>
        <p:txBody>
          <a:bodyPr/>
          <a:lstStyle/>
          <a:p>
            <a:pPr>
              <a:buFontTx/>
              <a:buChar char="-"/>
            </a:pPr>
            <a:endParaRPr lang="en-US" dirty="0" smtClean="0">
              <a:latin typeface="+mn-lt"/>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5A40C788-847A-48D7-9240-ABDC1327E1A0}" type="slidenum">
              <a:rPr lang="en-GB" sz="1200" b="0">
                <a:latin typeface="Arial" charset="0"/>
              </a:rPr>
              <a:pPr algn="r"/>
              <a:t>25</a:t>
            </a:fld>
            <a:endParaRPr lang="en-GB" sz="1200" b="0">
              <a:latin typeface="Arial"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buFontTx/>
              <a:buChar char="-"/>
            </a:pPr>
            <a:endParaRPr lang="en-US" dirty="0" smtClean="0">
              <a:latin typeface="+mn-lt"/>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309F7217-75F3-4E6C-BEFA-D9AC14B89149}" type="slidenum">
              <a:rPr lang="en-GB" sz="1200" b="0">
                <a:latin typeface="Arial" charset="0"/>
              </a:rPr>
              <a:pPr algn="r"/>
              <a:t>26</a:t>
            </a:fld>
            <a:endParaRPr lang="en-GB" sz="1200" b="0">
              <a:latin typeface="Arial"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buFontTx/>
              <a:buChar char="-"/>
            </a:pPr>
            <a:endParaRPr lang="en-US" dirty="0" smtClean="0">
              <a:latin typeface="+mn-lt"/>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miter lim="800000"/>
            <a:headEnd/>
            <a:tailEnd/>
          </a:ln>
        </p:spPr>
        <p:txBody>
          <a:bodyPr/>
          <a:lstStyle/>
          <a:p>
            <a:fld id="{BCD69B33-2142-4943-806C-7CACA05C7652}" type="slidenum">
              <a:rPr lang="en-GB" smtClean="0">
                <a:latin typeface="Arial" charset="0"/>
                <a:cs typeface="Arial" charset="0"/>
              </a:rPr>
              <a:pPr/>
              <a:t>28</a:t>
            </a:fld>
            <a:endParaRPr lang="en-GB" smtClean="0">
              <a:latin typeface="Arial" charset="0"/>
              <a:cs typeface="Arial"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marL="228600" indent="-228600" eaLnBrk="1" hangingPunct="1"/>
            <a:endParaRPr lang="en-GB" dirty="0" smtClean="0">
              <a:latin typeface="+mn-lt"/>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316F9EFC-82B0-47F0-B625-4095DB3CE429}" type="slidenum">
              <a:rPr lang="en-GB" sz="1200" b="0">
                <a:latin typeface="Arial" charset="0"/>
              </a:rPr>
              <a:pPr algn="r"/>
              <a:t>29</a:t>
            </a:fld>
            <a:endParaRPr lang="en-GB" sz="1200" b="0">
              <a:latin typeface="Arial"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p:spPr>
        <p:txBody>
          <a:bodyPr/>
          <a:lstStyle/>
          <a:p>
            <a:pPr eaLnBrk="1" hangingPunct="1"/>
            <a:r>
              <a:rPr lang="en-GB" dirty="0" smtClean="0">
                <a:latin typeface="+mn-lt"/>
              </a:rPr>
              <a:t>-</a:t>
            </a:r>
            <a:endParaRPr lang="en-US" dirty="0" smtClean="0">
              <a:latin typeface="+mn-lt"/>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miter lim="800000"/>
            <a:headEnd/>
            <a:tailEnd/>
          </a:ln>
        </p:spPr>
        <p:txBody>
          <a:bodyPr/>
          <a:lstStyle/>
          <a:p>
            <a:fld id="{EBFDB2FE-F0DE-4EDE-A53A-1E43107692A0}" type="slidenum">
              <a:rPr lang="en-GB" smtClean="0">
                <a:latin typeface="Arial" charset="0"/>
                <a:cs typeface="Arial" charset="0"/>
              </a:rPr>
              <a:pPr/>
              <a:t>30</a:t>
            </a:fld>
            <a:endParaRPr lang="en-GB" smtClean="0">
              <a:latin typeface="Arial" charset="0"/>
              <a:cs typeface="Arial"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p:spPr>
        <p:txBody>
          <a:bodyPr/>
          <a:lstStyle/>
          <a:p>
            <a:pPr eaLnBrk="1" hangingPunct="1"/>
            <a:endParaRPr lang="en-US" smtClean="0"/>
          </a:p>
        </p:txBody>
      </p:sp>
      <p:sp>
        <p:nvSpPr>
          <p:cNvPr id="84996" name="Slide Number Placeholder 3"/>
          <p:cNvSpPr>
            <a:spLocks noGrp="1"/>
          </p:cNvSpPr>
          <p:nvPr>
            <p:ph type="sldNum" sz="quarter" idx="5"/>
          </p:nvPr>
        </p:nvSpPr>
        <p:spPr>
          <a:noFill/>
          <a:ln>
            <a:miter lim="800000"/>
            <a:headEnd/>
            <a:tailEnd/>
          </a:ln>
        </p:spPr>
        <p:txBody>
          <a:bodyPr/>
          <a:lstStyle/>
          <a:p>
            <a:fld id="{36D9D7A4-D6FF-4395-BA6C-BF6CD5BDD5C3}" type="slidenum">
              <a:rPr lang="en-GB" smtClean="0">
                <a:latin typeface="Arial" charset="0"/>
                <a:cs typeface="Arial" charset="0"/>
              </a:rPr>
              <a:pPr/>
              <a:t>31</a:t>
            </a:fld>
            <a:endParaRPr lang="en-GB"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7E27BC99-8F0E-40DC-8757-3F818C686487}" type="slidenum">
              <a:rPr lang="en-GB" sz="1200" b="0">
                <a:latin typeface="Arial" charset="0"/>
              </a:rPr>
              <a:pPr algn="r"/>
              <a:t>3</a:t>
            </a:fld>
            <a:endParaRPr lang="en-GB" sz="1200" b="0">
              <a:latin typeface="Arial"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buFontTx/>
              <a:buNone/>
            </a:pPr>
            <a:endParaRPr lang="en-GB" dirty="0" smtClean="0">
              <a:latin typeface="+mn-lt"/>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a:noFill/>
        </p:spPr>
        <p:txBody>
          <a:bodyPr/>
          <a:lstStyle/>
          <a:p>
            <a:pPr>
              <a:buFontTx/>
              <a:buChar char="-"/>
            </a:pPr>
            <a:r>
              <a:rPr lang="en-GB" dirty="0" smtClean="0">
                <a:latin typeface="+mn-lt"/>
              </a:rPr>
              <a:t>. </a:t>
            </a:r>
            <a:endParaRPr lang="en-US" dirty="0" smtClean="0">
              <a:latin typeface="+mn-lt"/>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35525EAC-1BCA-4E7A-A8BD-82CD173D3B36}" type="slidenum">
              <a:rPr lang="en-GB" sz="1200" b="0">
                <a:latin typeface="Arial" charset="0"/>
              </a:rPr>
              <a:pPr algn="r"/>
              <a:t>34</a:t>
            </a:fld>
            <a:endParaRPr lang="en-GB" sz="1200" b="0">
              <a:latin typeface="Arial" charset="0"/>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p:spPr>
        <p:txBody>
          <a:bodyPr/>
          <a:lstStyle/>
          <a:p>
            <a:pPr>
              <a:buFontTx/>
              <a:buChar char="-"/>
            </a:pPr>
            <a:endParaRPr lang="en-US" dirty="0" smtClean="0">
              <a:latin typeface="+mn-lt"/>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26150784-3396-4D26-B986-0E4A171897E9}" type="slidenum">
              <a:rPr lang="en-GB" sz="1200" b="0">
                <a:latin typeface="Arial" charset="0"/>
              </a:rPr>
              <a:pPr algn="r"/>
              <a:t>35</a:t>
            </a:fld>
            <a:endParaRPr lang="en-GB" sz="1200" b="0">
              <a:latin typeface="Arial" charset="0"/>
            </a:endParaRPr>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p:spPr>
        <p:txBody>
          <a:bodyPr/>
          <a:lstStyle/>
          <a:p>
            <a:pPr marL="228600" indent="-228600" algn="r" eaLnBrk="1" hangingPunct="1"/>
            <a:r>
              <a:rPr lang="en-GB" b="1" dirty="0" smtClean="0">
                <a:latin typeface="+mn-lt"/>
              </a:rPr>
              <a:t>ABC</a:t>
            </a:r>
          </a:p>
          <a:p>
            <a:pPr marL="228600" indent="-228600" algn="r" eaLnBrk="1" hangingPunct="1"/>
            <a:r>
              <a:rPr lang="fa-IR" b="1" dirty="0" smtClean="0">
                <a:latin typeface="+mn-lt"/>
              </a:rPr>
              <a:t>اندازه گیری علائم حیاتی</a:t>
            </a:r>
          </a:p>
          <a:p>
            <a:pPr marL="228600" indent="-228600" algn="r" eaLnBrk="1" hangingPunct="1"/>
            <a:r>
              <a:rPr lang="fa-IR" b="1" dirty="0" smtClean="0">
                <a:latin typeface="+mn-lt"/>
              </a:rPr>
              <a:t>جستجو برای نشانه های بیماری نورولوژیک یا عفونت مغزی یا هرگونه عفونت تروما</a:t>
            </a:r>
          </a:p>
          <a:p>
            <a:pPr marL="228600" indent="-228600" algn="r" eaLnBrk="1" hangingPunct="1"/>
            <a:r>
              <a:rPr lang="fa-IR" b="1" dirty="0" smtClean="0">
                <a:latin typeface="+mn-lt"/>
              </a:rPr>
              <a:t>پرسش در مورد مدت زمان (کمتر یا بیشتر از 15 دقیقه) ، تعداد (یک یا بیشتر) و الگو تشنج (عمومی یا کانونی)</a:t>
            </a:r>
          </a:p>
          <a:p>
            <a:pPr marL="228600" indent="-228600" eaLnBrk="1" hangingPunct="1"/>
            <a:endParaRPr lang="en-GB" b="1" dirty="0" smtClean="0">
              <a:latin typeface="+mn-lt"/>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pPr algn="r"/>
            <a:r>
              <a:rPr lang="fa-IR" dirty="0" smtClean="0">
                <a:latin typeface="+mn-lt"/>
              </a:rPr>
              <a:t>این یک تب وتشنج کمپلکس است زیرا کودک بیشتر از 15 دقیقه تشنج داشته است.</a:t>
            </a:r>
          </a:p>
          <a:p>
            <a:pPr algn="r"/>
            <a:r>
              <a:rPr lang="fa-IR" dirty="0" smtClean="0">
                <a:latin typeface="+mn-lt"/>
              </a:rPr>
              <a:t>همچنین یک استاتوس اپی لپتیکوس به خاطر زمان طولانی اش است.</a:t>
            </a:r>
          </a:p>
          <a:p>
            <a:pPr algn="r"/>
            <a:r>
              <a:rPr lang="fa-IR" dirty="0" smtClean="0">
                <a:latin typeface="+mn-lt"/>
              </a:rPr>
              <a:t>تشنج کمپلکس نیاز به ارجاع فوری به بیمارستان دارد</a:t>
            </a:r>
          </a:p>
          <a:p>
            <a:pPr algn="r"/>
            <a:endParaRPr lang="en-US" dirty="0" smtClean="0">
              <a:latin typeface="+mn-lt"/>
            </a:endParaRPr>
          </a:p>
        </p:txBody>
      </p:sp>
      <p:sp>
        <p:nvSpPr>
          <p:cNvPr id="4" name="Slide Number Placeholder 3"/>
          <p:cNvSpPr txBox="1">
            <a:spLocks noGrp="1"/>
          </p:cNvSpPr>
          <p:nvPr/>
        </p:nvSpPr>
        <p:spPr bwMode="auto">
          <a:xfrm>
            <a:off x="3884613" y="8685213"/>
            <a:ext cx="2971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lgn="ctr" eaLnBrk="0" hangingPunct="0">
              <a:defRPr sz="1600" b="1">
                <a:solidFill>
                  <a:schemeClr val="tx1"/>
                </a:solidFill>
                <a:latin typeface="Arial" pitchFamily="34" charset="0"/>
              </a:defRPr>
            </a:lvl1pPr>
            <a:lvl2pPr marL="742950" indent="-285750" algn="ctr" eaLnBrk="0" hangingPunct="0">
              <a:defRPr sz="1600" b="1">
                <a:solidFill>
                  <a:schemeClr val="tx1"/>
                </a:solidFill>
                <a:latin typeface="Arial" pitchFamily="34" charset="0"/>
              </a:defRPr>
            </a:lvl2pPr>
            <a:lvl3pPr marL="1143000" indent="-228600" algn="ctr" eaLnBrk="0" hangingPunct="0">
              <a:defRPr sz="1600" b="1">
                <a:solidFill>
                  <a:schemeClr val="tx1"/>
                </a:solidFill>
                <a:latin typeface="Arial" pitchFamily="34" charset="0"/>
              </a:defRPr>
            </a:lvl3pPr>
            <a:lvl4pPr marL="1600200" indent="-228600" algn="ctr" eaLnBrk="0" hangingPunct="0">
              <a:defRPr sz="1600" b="1">
                <a:solidFill>
                  <a:schemeClr val="tx1"/>
                </a:solidFill>
                <a:latin typeface="Arial" pitchFamily="34" charset="0"/>
              </a:defRPr>
            </a:lvl4pPr>
            <a:lvl5pPr marL="2057400" indent="-228600" algn="ctr" eaLnBrk="0" hangingPunct="0">
              <a:defRPr sz="1600" b="1">
                <a:solidFill>
                  <a:schemeClr val="tx1"/>
                </a:solidFill>
                <a:latin typeface="Arial" pitchFamily="34" charset="0"/>
              </a:defRPr>
            </a:lvl5pPr>
            <a:lvl6pPr marL="2514600" indent="-228600" algn="ctr" eaLnBrk="0" fontAlgn="base" hangingPunct="0">
              <a:spcBef>
                <a:spcPct val="0"/>
              </a:spcBef>
              <a:spcAft>
                <a:spcPct val="0"/>
              </a:spcAft>
              <a:defRPr sz="1600" b="1">
                <a:solidFill>
                  <a:schemeClr val="tx1"/>
                </a:solidFill>
                <a:latin typeface="Arial" pitchFamily="34" charset="0"/>
              </a:defRPr>
            </a:lvl6pPr>
            <a:lvl7pPr marL="2971800" indent="-228600" algn="ctr" eaLnBrk="0" fontAlgn="base" hangingPunct="0">
              <a:spcBef>
                <a:spcPct val="0"/>
              </a:spcBef>
              <a:spcAft>
                <a:spcPct val="0"/>
              </a:spcAft>
              <a:defRPr sz="1600" b="1">
                <a:solidFill>
                  <a:schemeClr val="tx1"/>
                </a:solidFill>
                <a:latin typeface="Arial" pitchFamily="34" charset="0"/>
              </a:defRPr>
            </a:lvl7pPr>
            <a:lvl8pPr marL="3429000" indent="-228600" algn="ctr" eaLnBrk="0" fontAlgn="base" hangingPunct="0">
              <a:spcBef>
                <a:spcPct val="0"/>
              </a:spcBef>
              <a:spcAft>
                <a:spcPct val="0"/>
              </a:spcAft>
              <a:defRPr sz="1600" b="1">
                <a:solidFill>
                  <a:schemeClr val="tx1"/>
                </a:solidFill>
                <a:latin typeface="Arial" pitchFamily="34" charset="0"/>
              </a:defRPr>
            </a:lvl8pPr>
            <a:lvl9pPr marL="3886200" indent="-228600" algn="ctr" eaLnBrk="0" fontAlgn="base" hangingPunct="0">
              <a:spcBef>
                <a:spcPct val="0"/>
              </a:spcBef>
              <a:spcAft>
                <a:spcPct val="0"/>
              </a:spcAft>
              <a:defRPr sz="1600" b="1">
                <a:solidFill>
                  <a:schemeClr val="tx1"/>
                </a:solidFill>
                <a:latin typeface="Arial" pitchFamily="34" charset="0"/>
              </a:defRPr>
            </a:lvl9pPr>
          </a:lstStyle>
          <a:p>
            <a:pPr algn="r" eaLnBrk="1" hangingPunct="1">
              <a:defRPr/>
            </a:pPr>
            <a:fld id="{7005B115-BB61-4B4A-8760-E0B4F227695A}" type="slidenum">
              <a:rPr lang="en-US" sz="1200" b="0" smtClean="0">
                <a:ea typeface="ＭＳ Ｐゴシック" pitchFamily="34" charset="-128"/>
                <a:cs typeface="Arial" pitchFamily="34" charset="0"/>
              </a:rPr>
              <a:pPr algn="r" eaLnBrk="1" hangingPunct="1">
                <a:defRPr/>
              </a:pPr>
              <a:t>36</a:t>
            </a:fld>
            <a:endParaRPr lang="en-US" sz="1200" b="0" smtClean="0">
              <a:ea typeface="ＭＳ Ｐゴシック" pitchFamily="34" charset="-128"/>
              <a:cs typeface="Arial"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p:spPr>
        <p:txBody>
          <a:bodyPr/>
          <a:lstStyle/>
          <a:p>
            <a:pPr eaLnBrk="1" hangingPunct="1">
              <a:buFontTx/>
              <a:buChar char="-"/>
            </a:pPr>
            <a:endParaRPr lang="en-GB" dirty="0" smtClean="0">
              <a:latin typeface="+mn-lt"/>
            </a:endParaRPr>
          </a:p>
        </p:txBody>
      </p:sp>
      <p:sp>
        <p:nvSpPr>
          <p:cNvPr id="90116" name="Slide Number Placeholder 3"/>
          <p:cNvSpPr>
            <a:spLocks noGrp="1"/>
          </p:cNvSpPr>
          <p:nvPr>
            <p:ph type="sldNum" sz="quarter" idx="5"/>
          </p:nvPr>
        </p:nvSpPr>
        <p:spPr>
          <a:noFill/>
          <a:ln>
            <a:miter lim="800000"/>
            <a:headEnd/>
            <a:tailEnd/>
          </a:ln>
        </p:spPr>
        <p:txBody>
          <a:bodyPr/>
          <a:lstStyle/>
          <a:p>
            <a:fld id="{215EDE3E-A7F3-4264-A9A3-ACBB6A92FB55}" type="slidenum">
              <a:rPr lang="en-GB" smtClean="0">
                <a:latin typeface="Arial" charset="0"/>
                <a:cs typeface="Arial" charset="0"/>
              </a:rPr>
              <a:pPr/>
              <a:t>37</a:t>
            </a:fld>
            <a:endParaRPr lang="en-GB" smtClean="0">
              <a:latin typeface="Arial" charset="0"/>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p:spPr>
        <p:txBody>
          <a:bodyPr/>
          <a:lstStyle/>
          <a:p>
            <a:pPr algn="r" eaLnBrk="1" hangingPunct="1">
              <a:buFontTx/>
              <a:buChar char="-"/>
            </a:pPr>
            <a:r>
              <a:rPr lang="fa-IR" dirty="0" smtClean="0"/>
              <a:t>به شرکت کنندگان نیاز به رفتن از این مراحل را تاکید کنید.  </a:t>
            </a:r>
          </a:p>
          <a:p>
            <a:pPr algn="r" eaLnBrk="1" hangingPunct="1">
              <a:buFontTx/>
              <a:buChar char="-"/>
            </a:pPr>
            <a:r>
              <a:rPr lang="fa-IR" dirty="0" smtClean="0"/>
              <a:t>   .  اولین قدم </a:t>
            </a:r>
            <a:r>
              <a:rPr lang="en-US" dirty="0" smtClean="0"/>
              <a:t>ABC ... </a:t>
            </a:r>
            <a:r>
              <a:rPr lang="fa-IR" dirty="0" smtClean="0"/>
              <a:t>به گروه بگویید که او تنفس، راه هوایی ، ضربان و پرفیوژن مناسبی داشت.</a:t>
            </a:r>
          </a:p>
          <a:p>
            <a:pPr algn="r" eaLnBrk="1" hangingPunct="1">
              <a:buFontTx/>
              <a:buChar char="-"/>
            </a:pPr>
            <a:r>
              <a:rPr lang="fa-IR" dirty="0" smtClean="0"/>
              <a:t>   .  اندازه گیری اعلائم حیاتی</a:t>
            </a:r>
          </a:p>
          <a:p>
            <a:pPr algn="r" eaLnBrk="1" hangingPunct="1">
              <a:buFontTx/>
              <a:buChar char="-"/>
            </a:pPr>
            <a:r>
              <a:rPr lang="fa-IR" dirty="0" smtClean="0"/>
              <a:t>   .  جستجو برای (علائم و نقایص نورولوژی یا صدمات تروماتیک)</a:t>
            </a:r>
          </a:p>
          <a:p>
            <a:pPr algn="r" eaLnBrk="1" hangingPunct="1">
              <a:buFontTx/>
              <a:buChar char="-"/>
            </a:pPr>
            <a:r>
              <a:rPr lang="fa-IR" dirty="0" smtClean="0"/>
              <a:t>  .  پرسش درمورد (الگو و مدت تشنج ، سایر اختلالات پزشکی)</a:t>
            </a:r>
          </a:p>
          <a:p>
            <a:pPr algn="r" eaLnBrk="1" hangingPunct="1">
              <a:buFontTx/>
              <a:buChar char="-"/>
            </a:pPr>
            <a:endParaRPr lang="en-US" dirty="0" smtClean="0"/>
          </a:p>
        </p:txBody>
      </p:sp>
      <p:sp>
        <p:nvSpPr>
          <p:cNvPr id="91140" name="Slide Number Placeholder 3"/>
          <p:cNvSpPr>
            <a:spLocks noGrp="1"/>
          </p:cNvSpPr>
          <p:nvPr>
            <p:ph type="sldNum" sz="quarter" idx="5"/>
          </p:nvPr>
        </p:nvSpPr>
        <p:spPr>
          <a:noFill/>
          <a:ln>
            <a:miter lim="800000"/>
            <a:headEnd/>
            <a:tailEnd/>
          </a:ln>
        </p:spPr>
        <p:txBody>
          <a:bodyPr/>
          <a:lstStyle/>
          <a:p>
            <a:fld id="{E6B991DD-9527-4C80-9FCA-83C2CFF1230E}" type="slidenum">
              <a:rPr lang="en-GB" smtClean="0">
                <a:latin typeface="Arial" charset="0"/>
                <a:cs typeface="Arial" charset="0"/>
              </a:rPr>
              <a:pPr/>
              <a:t>38</a:t>
            </a:fld>
            <a:endParaRPr lang="en-GB" smtClean="0">
              <a:latin typeface="Arial" charset="0"/>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ln/>
        </p:spPr>
      </p:sp>
      <p:sp>
        <p:nvSpPr>
          <p:cNvPr id="92163" name="Notes Placeholder 2"/>
          <p:cNvSpPr>
            <a:spLocks noGrp="1"/>
          </p:cNvSpPr>
          <p:nvPr>
            <p:ph type="body" idx="1"/>
          </p:nvPr>
        </p:nvSpPr>
        <p:spPr>
          <a:noFill/>
        </p:spPr>
        <p:txBody>
          <a:bodyPr/>
          <a:lstStyle/>
          <a:p>
            <a:pPr algn="r" eaLnBrk="1" hangingPunct="1"/>
            <a:r>
              <a:rPr lang="fa-IR" dirty="0" smtClean="0"/>
              <a:t>زمانی را برای پاسخ های گروه بدهید.</a:t>
            </a:r>
          </a:p>
          <a:p>
            <a:pPr algn="r" eaLnBrk="1" hangingPunct="1"/>
            <a:r>
              <a:rPr lang="fa-IR" dirty="0" smtClean="0"/>
              <a:t>از افراد گروه در مورد برنامه های درمانی شان بپرسید.</a:t>
            </a:r>
          </a:p>
          <a:p>
            <a:pPr algn="r" eaLnBrk="1" hangingPunct="1"/>
            <a:r>
              <a:rPr lang="fa-IR" dirty="0" smtClean="0"/>
              <a:t>مقداری از زمان را برای صحبت درباره نمونه صرف کنید.</a:t>
            </a:r>
          </a:p>
          <a:p>
            <a:pPr algn="r" eaLnBrk="1" hangingPunct="1"/>
            <a:r>
              <a:rPr lang="fa-IR" dirty="0" smtClean="0"/>
              <a:t>برنامه مدیریتی شان باید شامل اندازه گیری قند خون فرد یا اگر این گزینه نیست ساده تر دادن گلوکز است.</a:t>
            </a:r>
          </a:p>
          <a:p>
            <a:pPr algn="r" eaLnBrk="1" hangingPunct="1"/>
            <a:endParaRPr lang="en-US" dirty="0" smtClean="0"/>
          </a:p>
        </p:txBody>
      </p:sp>
      <p:sp>
        <p:nvSpPr>
          <p:cNvPr id="92164" name="Slide Number Placeholder 3"/>
          <p:cNvSpPr>
            <a:spLocks noGrp="1"/>
          </p:cNvSpPr>
          <p:nvPr>
            <p:ph type="sldNum" sz="quarter" idx="5"/>
          </p:nvPr>
        </p:nvSpPr>
        <p:spPr>
          <a:noFill/>
          <a:ln>
            <a:miter lim="800000"/>
            <a:headEnd/>
            <a:tailEnd/>
          </a:ln>
        </p:spPr>
        <p:txBody>
          <a:bodyPr/>
          <a:lstStyle/>
          <a:p>
            <a:fld id="{F4C1566E-2AD5-4A86-A58B-42B969DBA46D}" type="slidenum">
              <a:rPr lang="en-GB" smtClean="0">
                <a:latin typeface="Arial" charset="0"/>
                <a:cs typeface="Arial" charset="0"/>
              </a:rPr>
              <a:pPr/>
              <a:t>39</a:t>
            </a:fld>
            <a:endParaRPr lang="en-GB" smtClean="0">
              <a:latin typeface="Arial" charset="0"/>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miter lim="800000"/>
            <a:headEnd/>
            <a:tailEnd/>
          </a:ln>
        </p:spPr>
        <p:txBody>
          <a:bodyPr/>
          <a:lstStyle/>
          <a:p>
            <a:fld id="{E926E44B-555A-43C9-B8AB-4101CD07ED4E}" type="slidenum">
              <a:rPr lang="en-GB" smtClean="0">
                <a:latin typeface="Arial" charset="0"/>
                <a:cs typeface="Arial" charset="0"/>
              </a:rPr>
              <a:pPr/>
              <a:t>40</a:t>
            </a:fld>
            <a:endParaRPr lang="en-GB" smtClean="0">
              <a:latin typeface="Arial" charset="0"/>
              <a:cs typeface="Arial"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p:spPr>
        <p:txBody>
          <a:bodyPr/>
          <a:lstStyle/>
          <a:p>
            <a:pPr algn="r" eaLnBrk="1" hangingPunct="1"/>
            <a:r>
              <a:rPr lang="fa-IR" dirty="0" smtClean="0">
                <a:latin typeface="+mn-lt"/>
              </a:rPr>
              <a:t>درمان فوری برای تشنج در اینجا نیاز نیست.</a:t>
            </a:r>
          </a:p>
          <a:p>
            <a:pPr algn="r" eaLnBrk="1" hangingPunct="1"/>
            <a:r>
              <a:rPr lang="fa-IR" dirty="0" smtClean="0">
                <a:latin typeface="+mn-lt"/>
              </a:rPr>
              <a:t>این مشابه تب وتشنج ساده است.</a:t>
            </a:r>
          </a:p>
          <a:p>
            <a:pPr algn="r" eaLnBrk="1" hangingPunct="1"/>
            <a:r>
              <a:rPr lang="fa-IR" dirty="0" smtClean="0">
                <a:latin typeface="+mn-lt"/>
              </a:rPr>
              <a:t>این کودک نیاز به نظارت برای عوارض احتمالی سرخک و عود تشنج دارد.</a:t>
            </a:r>
          </a:p>
          <a:p>
            <a:pPr algn="r" eaLnBrk="1" hangingPunct="1"/>
            <a:r>
              <a:rPr lang="fa-IR" dirty="0" smtClean="0">
                <a:latin typeface="+mn-lt"/>
              </a:rPr>
              <a:t>همچنین نیاز به اقدامات برای پایین آوردن تب دارد.</a:t>
            </a:r>
          </a:p>
          <a:p>
            <a:pPr algn="r" eaLnBrk="1" hangingPunct="1"/>
            <a:r>
              <a:rPr lang="fa-IR" dirty="0" smtClean="0">
                <a:latin typeface="+mn-lt"/>
              </a:rPr>
              <a:t>کودک نیازی به درمان تشنج ندارد مگر اینکه تشنج عود کند.</a:t>
            </a:r>
          </a:p>
          <a:p>
            <a:pPr algn="r" eaLnBrk="1" hangingPunct="1"/>
            <a:endParaRPr lang="en-US" dirty="0" smtClean="0">
              <a:latin typeface="+mn-lt"/>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miter lim="800000"/>
            <a:headEnd/>
            <a:tailEnd/>
          </a:ln>
        </p:spPr>
        <p:txBody>
          <a:bodyPr/>
          <a:lstStyle/>
          <a:p>
            <a:fld id="{E926E44B-555A-43C9-B8AB-4101CD07ED4E}" type="slidenum">
              <a:rPr lang="en-GB" smtClean="0">
                <a:latin typeface="Arial" charset="0"/>
                <a:cs typeface="Arial" charset="0"/>
              </a:rPr>
              <a:pPr/>
              <a:t>41</a:t>
            </a:fld>
            <a:endParaRPr lang="en-GB" smtClean="0">
              <a:latin typeface="Arial" charset="0"/>
              <a:cs typeface="Arial" charset="0"/>
            </a:endParaRPr>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p:spPr>
        <p:txBody>
          <a:bodyPr/>
          <a:lstStyle/>
          <a:p>
            <a:pPr eaLnBrk="1" hangingPunct="1"/>
            <a:endParaRPr lang="en-US" dirty="0" smtClean="0">
              <a:latin typeface="+mn-lt"/>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endParaRPr lang="en-US" dirty="0" smtClean="0">
              <a:latin typeface="+mn-lt"/>
            </a:endParaRPr>
          </a:p>
        </p:txBody>
      </p:sp>
      <p:sp>
        <p:nvSpPr>
          <p:cNvPr id="4" name="Slide Number Placeholder 3"/>
          <p:cNvSpPr txBox="1">
            <a:spLocks noGrp="1"/>
          </p:cNvSpPr>
          <p:nvPr/>
        </p:nvSpPr>
        <p:spPr bwMode="auto">
          <a:xfrm>
            <a:off x="3884613" y="8685213"/>
            <a:ext cx="2971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lgn="ctr" eaLnBrk="0" hangingPunct="0">
              <a:defRPr sz="1600" b="1">
                <a:solidFill>
                  <a:schemeClr val="tx1"/>
                </a:solidFill>
                <a:latin typeface="Arial" pitchFamily="34" charset="0"/>
              </a:defRPr>
            </a:lvl1pPr>
            <a:lvl2pPr marL="742950" indent="-285750" algn="ctr" eaLnBrk="0" hangingPunct="0">
              <a:defRPr sz="1600" b="1">
                <a:solidFill>
                  <a:schemeClr val="tx1"/>
                </a:solidFill>
                <a:latin typeface="Arial" pitchFamily="34" charset="0"/>
              </a:defRPr>
            </a:lvl2pPr>
            <a:lvl3pPr marL="1143000" indent="-228600" algn="ctr" eaLnBrk="0" hangingPunct="0">
              <a:defRPr sz="1600" b="1">
                <a:solidFill>
                  <a:schemeClr val="tx1"/>
                </a:solidFill>
                <a:latin typeface="Arial" pitchFamily="34" charset="0"/>
              </a:defRPr>
            </a:lvl3pPr>
            <a:lvl4pPr marL="1600200" indent="-228600" algn="ctr" eaLnBrk="0" hangingPunct="0">
              <a:defRPr sz="1600" b="1">
                <a:solidFill>
                  <a:schemeClr val="tx1"/>
                </a:solidFill>
                <a:latin typeface="Arial" pitchFamily="34" charset="0"/>
              </a:defRPr>
            </a:lvl4pPr>
            <a:lvl5pPr marL="2057400" indent="-228600" algn="ctr" eaLnBrk="0" hangingPunct="0">
              <a:defRPr sz="1600" b="1">
                <a:solidFill>
                  <a:schemeClr val="tx1"/>
                </a:solidFill>
                <a:latin typeface="Arial" pitchFamily="34" charset="0"/>
              </a:defRPr>
            </a:lvl5pPr>
            <a:lvl6pPr marL="2514600" indent="-228600" algn="ctr" eaLnBrk="0" fontAlgn="base" hangingPunct="0">
              <a:spcBef>
                <a:spcPct val="0"/>
              </a:spcBef>
              <a:spcAft>
                <a:spcPct val="0"/>
              </a:spcAft>
              <a:defRPr sz="1600" b="1">
                <a:solidFill>
                  <a:schemeClr val="tx1"/>
                </a:solidFill>
                <a:latin typeface="Arial" pitchFamily="34" charset="0"/>
              </a:defRPr>
            </a:lvl6pPr>
            <a:lvl7pPr marL="2971800" indent="-228600" algn="ctr" eaLnBrk="0" fontAlgn="base" hangingPunct="0">
              <a:spcBef>
                <a:spcPct val="0"/>
              </a:spcBef>
              <a:spcAft>
                <a:spcPct val="0"/>
              </a:spcAft>
              <a:defRPr sz="1600" b="1">
                <a:solidFill>
                  <a:schemeClr val="tx1"/>
                </a:solidFill>
                <a:latin typeface="Arial" pitchFamily="34" charset="0"/>
              </a:defRPr>
            </a:lvl7pPr>
            <a:lvl8pPr marL="3429000" indent="-228600" algn="ctr" eaLnBrk="0" fontAlgn="base" hangingPunct="0">
              <a:spcBef>
                <a:spcPct val="0"/>
              </a:spcBef>
              <a:spcAft>
                <a:spcPct val="0"/>
              </a:spcAft>
              <a:defRPr sz="1600" b="1">
                <a:solidFill>
                  <a:schemeClr val="tx1"/>
                </a:solidFill>
                <a:latin typeface="Arial" pitchFamily="34" charset="0"/>
              </a:defRPr>
            </a:lvl8pPr>
            <a:lvl9pPr marL="3886200" indent="-228600" algn="ctr" eaLnBrk="0" fontAlgn="base" hangingPunct="0">
              <a:spcBef>
                <a:spcPct val="0"/>
              </a:spcBef>
              <a:spcAft>
                <a:spcPct val="0"/>
              </a:spcAft>
              <a:defRPr sz="1600" b="1">
                <a:solidFill>
                  <a:schemeClr val="tx1"/>
                </a:solidFill>
                <a:latin typeface="Arial" pitchFamily="34" charset="0"/>
              </a:defRPr>
            </a:lvl9pPr>
          </a:lstStyle>
          <a:p>
            <a:pPr algn="r" eaLnBrk="1" hangingPunct="1">
              <a:defRPr/>
            </a:pPr>
            <a:fld id="{7005B115-BB61-4B4A-8760-E0B4F227695A}" type="slidenum">
              <a:rPr lang="en-US" sz="1200" b="0" smtClean="0">
                <a:ea typeface="ＭＳ Ｐゴシック" pitchFamily="34" charset="-128"/>
                <a:cs typeface="Arial" pitchFamily="34" charset="0"/>
              </a:rPr>
              <a:pPr algn="r" eaLnBrk="1" hangingPunct="1">
                <a:defRPr/>
              </a:pPr>
              <a:t>42</a:t>
            </a:fld>
            <a:endParaRPr lang="en-US" sz="1200" b="0" smtClean="0">
              <a:ea typeface="ＭＳ Ｐゴシック" pitchFamily="34" charset="-128"/>
              <a:cs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p:spPr>
        <p:txBody>
          <a:bodyPr/>
          <a:lstStyle/>
          <a:p>
            <a:pPr>
              <a:buFontTx/>
              <a:buChar char="-"/>
            </a:pPr>
            <a:endParaRPr lang="en-US" dirty="0" smtClean="0"/>
          </a:p>
        </p:txBody>
      </p:sp>
      <p:sp>
        <p:nvSpPr>
          <p:cNvPr id="58372" name="Slide Number Placeholder 3"/>
          <p:cNvSpPr>
            <a:spLocks noGrp="1"/>
          </p:cNvSpPr>
          <p:nvPr>
            <p:ph type="sldNum" sz="quarter" idx="5"/>
          </p:nvPr>
        </p:nvSpPr>
        <p:spPr>
          <a:noFill/>
          <a:ln>
            <a:miter lim="800000"/>
            <a:headEnd/>
            <a:tailEnd/>
          </a:ln>
        </p:spPr>
        <p:txBody>
          <a:bodyPr/>
          <a:lstStyle/>
          <a:p>
            <a:fld id="{12EA02EE-FFA3-46A1-AD76-9C9C6696045D}" type="slidenum">
              <a:rPr lang="en-GB" smtClean="0">
                <a:latin typeface="Arial" charset="0"/>
                <a:cs typeface="Arial" charset="0"/>
              </a:rPr>
              <a:pPr/>
              <a:t>4</a:t>
            </a:fld>
            <a:endParaRPr lang="en-GB" smtClean="0">
              <a:latin typeface="Arial" charset="0"/>
              <a:cs typeface="Arial"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p:spPr>
        <p:txBody>
          <a:bodyPr/>
          <a:lstStyle/>
          <a:p>
            <a:endParaRPr lang="en-US" b="1" dirty="0" smtClean="0">
              <a:latin typeface="+mn-lt"/>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p:spPr>
        <p:txBody>
          <a:bodyPr/>
          <a:lstStyle/>
          <a:p>
            <a:endParaRPr lang="en-US" dirty="0" smtClean="0">
              <a:latin typeface="+mn-lt"/>
            </a:endParaRPr>
          </a:p>
        </p:txBody>
      </p:sp>
      <p:sp>
        <p:nvSpPr>
          <p:cNvPr id="4" name="Slide Number Placeholder 3"/>
          <p:cNvSpPr txBox="1">
            <a:spLocks noGrp="1"/>
          </p:cNvSpPr>
          <p:nvPr/>
        </p:nvSpPr>
        <p:spPr bwMode="auto">
          <a:xfrm>
            <a:off x="3884613" y="8685213"/>
            <a:ext cx="29718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anchor="b"/>
          <a:lstStyle>
            <a:lvl1pPr algn="ctr" eaLnBrk="0" hangingPunct="0">
              <a:defRPr sz="1600" b="1">
                <a:solidFill>
                  <a:schemeClr val="tx1"/>
                </a:solidFill>
                <a:latin typeface="Arial" pitchFamily="34" charset="0"/>
              </a:defRPr>
            </a:lvl1pPr>
            <a:lvl2pPr marL="742950" indent="-285750" algn="ctr" eaLnBrk="0" hangingPunct="0">
              <a:defRPr sz="1600" b="1">
                <a:solidFill>
                  <a:schemeClr val="tx1"/>
                </a:solidFill>
                <a:latin typeface="Arial" pitchFamily="34" charset="0"/>
              </a:defRPr>
            </a:lvl2pPr>
            <a:lvl3pPr marL="1143000" indent="-228600" algn="ctr" eaLnBrk="0" hangingPunct="0">
              <a:defRPr sz="1600" b="1">
                <a:solidFill>
                  <a:schemeClr val="tx1"/>
                </a:solidFill>
                <a:latin typeface="Arial" pitchFamily="34" charset="0"/>
              </a:defRPr>
            </a:lvl3pPr>
            <a:lvl4pPr marL="1600200" indent="-228600" algn="ctr" eaLnBrk="0" hangingPunct="0">
              <a:defRPr sz="1600" b="1">
                <a:solidFill>
                  <a:schemeClr val="tx1"/>
                </a:solidFill>
                <a:latin typeface="Arial" pitchFamily="34" charset="0"/>
              </a:defRPr>
            </a:lvl4pPr>
            <a:lvl5pPr marL="2057400" indent="-228600" algn="ctr" eaLnBrk="0" hangingPunct="0">
              <a:defRPr sz="1600" b="1">
                <a:solidFill>
                  <a:schemeClr val="tx1"/>
                </a:solidFill>
                <a:latin typeface="Arial" pitchFamily="34" charset="0"/>
              </a:defRPr>
            </a:lvl5pPr>
            <a:lvl6pPr marL="2514600" indent="-228600" algn="ctr" eaLnBrk="0" fontAlgn="base" hangingPunct="0">
              <a:spcBef>
                <a:spcPct val="0"/>
              </a:spcBef>
              <a:spcAft>
                <a:spcPct val="0"/>
              </a:spcAft>
              <a:defRPr sz="1600" b="1">
                <a:solidFill>
                  <a:schemeClr val="tx1"/>
                </a:solidFill>
                <a:latin typeface="Arial" pitchFamily="34" charset="0"/>
              </a:defRPr>
            </a:lvl6pPr>
            <a:lvl7pPr marL="2971800" indent="-228600" algn="ctr" eaLnBrk="0" fontAlgn="base" hangingPunct="0">
              <a:spcBef>
                <a:spcPct val="0"/>
              </a:spcBef>
              <a:spcAft>
                <a:spcPct val="0"/>
              </a:spcAft>
              <a:defRPr sz="1600" b="1">
                <a:solidFill>
                  <a:schemeClr val="tx1"/>
                </a:solidFill>
                <a:latin typeface="Arial" pitchFamily="34" charset="0"/>
              </a:defRPr>
            </a:lvl7pPr>
            <a:lvl8pPr marL="3429000" indent="-228600" algn="ctr" eaLnBrk="0" fontAlgn="base" hangingPunct="0">
              <a:spcBef>
                <a:spcPct val="0"/>
              </a:spcBef>
              <a:spcAft>
                <a:spcPct val="0"/>
              </a:spcAft>
              <a:defRPr sz="1600" b="1">
                <a:solidFill>
                  <a:schemeClr val="tx1"/>
                </a:solidFill>
                <a:latin typeface="Arial" pitchFamily="34" charset="0"/>
              </a:defRPr>
            </a:lvl8pPr>
            <a:lvl9pPr marL="3886200" indent="-228600" algn="ctr" eaLnBrk="0" fontAlgn="base" hangingPunct="0">
              <a:spcBef>
                <a:spcPct val="0"/>
              </a:spcBef>
              <a:spcAft>
                <a:spcPct val="0"/>
              </a:spcAft>
              <a:defRPr sz="1600" b="1">
                <a:solidFill>
                  <a:schemeClr val="tx1"/>
                </a:solidFill>
                <a:latin typeface="Arial" pitchFamily="34" charset="0"/>
              </a:defRPr>
            </a:lvl9pPr>
          </a:lstStyle>
          <a:p>
            <a:pPr algn="r" eaLnBrk="1" hangingPunct="1">
              <a:defRPr/>
            </a:pPr>
            <a:fld id="{7005B115-BB61-4B4A-8760-E0B4F227695A}" type="slidenum">
              <a:rPr lang="en-US" sz="1200" b="0" smtClean="0">
                <a:ea typeface="ＭＳ Ｐゴシック" pitchFamily="34" charset="-128"/>
                <a:cs typeface="Arial" pitchFamily="34" charset="0"/>
              </a:rPr>
              <a:pPr algn="r" eaLnBrk="1" hangingPunct="1">
                <a:defRPr/>
              </a:pPr>
              <a:t>44</a:t>
            </a:fld>
            <a:endParaRPr lang="en-US" sz="1200" b="0" smtClean="0">
              <a:ea typeface="ＭＳ Ｐゴシック" pitchFamily="34" charset="-128"/>
              <a:cs typeface="Arial"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p:spPr>
        <p:txBody>
          <a:bodyPr/>
          <a:lstStyle/>
          <a:p>
            <a:endParaRPr lang="en-US" b="1" dirty="0" smtClean="0">
              <a:latin typeface="+mn-lt"/>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7C545D2-999D-4980-BC48-46BBB2F00D1A}" type="slidenum">
              <a:rPr lang="en-GB" smtClean="0"/>
              <a:pPr>
                <a:defRPr/>
              </a:pPr>
              <a:t>46</a:t>
            </a:fld>
            <a:endParaRPr lang="en-GB"/>
          </a:p>
        </p:txBody>
      </p:sp>
    </p:spTree>
    <p:extLst>
      <p:ext uri="{BB962C8B-B14F-4D97-AF65-F5344CB8AC3E}">
        <p14:creationId xmlns:p14="http://schemas.microsoft.com/office/powerpoint/2010/main" val="426251124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miter lim="800000"/>
            <a:headEnd/>
            <a:tailEnd/>
          </a:ln>
        </p:spPr>
        <p:txBody>
          <a:bodyPr/>
          <a:lstStyle/>
          <a:p>
            <a:fld id="{D82AD8FE-9062-4398-8611-6DC2AF6EB318}" type="slidenum">
              <a:rPr lang="en-GB" smtClean="0">
                <a:latin typeface="Arial" charset="0"/>
                <a:cs typeface="Arial" charset="0"/>
              </a:rPr>
              <a:pPr/>
              <a:t>47</a:t>
            </a:fld>
            <a:endParaRPr lang="en-GB" smtClean="0">
              <a:latin typeface="Arial" charset="0"/>
              <a:cs typeface="Arial" charset="0"/>
            </a:endParaRPr>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p:spPr>
        <p:txBody>
          <a:bodyPr/>
          <a:lstStyle/>
          <a:p>
            <a:pPr eaLnBrk="1" hangingPunct="1">
              <a:buFontTx/>
              <a:buChar char="-"/>
            </a:pPr>
            <a:r>
              <a:rPr lang="en-GB" dirty="0" smtClean="0">
                <a:latin typeface="+mn-lt"/>
              </a:rPr>
              <a:t>. </a:t>
            </a:r>
            <a:endParaRPr lang="en-US" dirty="0" smtClean="0">
              <a:latin typeface="+mn-lt"/>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a:ln/>
        </p:spPr>
      </p:sp>
      <p:sp>
        <p:nvSpPr>
          <p:cNvPr id="99331" name="Notes Placeholder 2"/>
          <p:cNvSpPr>
            <a:spLocks noGrp="1"/>
          </p:cNvSpPr>
          <p:nvPr>
            <p:ph type="body" idx="1"/>
          </p:nvPr>
        </p:nvSpPr>
        <p:spPr>
          <a:noFill/>
        </p:spPr>
        <p:txBody>
          <a:bodyPr/>
          <a:lstStyle/>
          <a:p>
            <a:pPr algn="r" eaLnBrk="1" hangingPunct="1"/>
            <a:r>
              <a:rPr lang="fa-IR" dirty="0" smtClean="0"/>
              <a:t>در نظر بگیرید که اولین قدم برای شناسایی صرع مشخص کردن وجود تشنج با جز حرکتی در فرد است.</a:t>
            </a:r>
          </a:p>
          <a:p>
            <a:pPr algn="r" eaLnBrk="1" hangingPunct="1"/>
            <a:r>
              <a:rPr lang="fa-IR" dirty="0" smtClean="0"/>
              <a:t>تاکید کنید بر اهمیت گرفتن شرح و حال نه فقط از خود شخص بلکه از کسی که ممکن است شاهد اپیزود بوده است.</a:t>
            </a:r>
          </a:p>
          <a:p>
            <a:pPr algn="r" eaLnBrk="1" hangingPunct="1"/>
            <a:r>
              <a:rPr lang="fa-IR" dirty="0" smtClean="0"/>
              <a:t>اگر فرد تنها آمده است به شرکت کنندگان درمورد درخواست از فرد برای آمدن با شخصی که میتواند اطلاعات اضافی ارائه کند در ویزیت بعدی را آموزش دهید</a:t>
            </a:r>
          </a:p>
          <a:p>
            <a:pPr algn="r" eaLnBrk="1" hangingPunct="1"/>
            <a:endParaRPr lang="en-US" dirty="0" smtClean="0"/>
          </a:p>
        </p:txBody>
      </p:sp>
      <p:sp>
        <p:nvSpPr>
          <p:cNvPr id="99332" name="Slide Number Placeholder 3"/>
          <p:cNvSpPr>
            <a:spLocks noGrp="1"/>
          </p:cNvSpPr>
          <p:nvPr>
            <p:ph type="sldNum" sz="quarter" idx="5"/>
          </p:nvPr>
        </p:nvSpPr>
        <p:spPr>
          <a:noFill/>
          <a:ln>
            <a:miter lim="800000"/>
            <a:headEnd/>
            <a:tailEnd/>
          </a:ln>
        </p:spPr>
        <p:txBody>
          <a:bodyPr/>
          <a:lstStyle/>
          <a:p>
            <a:fld id="{33A509D2-FA7A-480E-A5E5-C5C56DE7F280}" type="slidenum">
              <a:rPr lang="en-GB" smtClean="0">
                <a:latin typeface="Arial" charset="0"/>
                <a:cs typeface="Arial" charset="0"/>
              </a:rPr>
              <a:pPr/>
              <a:t>48</a:t>
            </a:fld>
            <a:endParaRPr lang="en-GB" smtClean="0">
              <a:latin typeface="Arial" charset="0"/>
              <a:cs typeface="Arial"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dirty="0" smtClean="0"/>
              <a:t>هدف: این تمرین تمرکز بر ارزیابی فرد با احتمال اولین نوبت تشنج </a:t>
            </a:r>
          </a:p>
          <a:p>
            <a:pPr algn="r"/>
            <a:r>
              <a:rPr lang="fa-IR" dirty="0" smtClean="0"/>
              <a:t>دستورالعمل:</a:t>
            </a:r>
          </a:p>
          <a:p>
            <a:pPr algn="r"/>
            <a:r>
              <a:rPr lang="fa-IR" dirty="0" smtClean="0"/>
              <a:t>.  شرکت کنندگان را به سه گروه تقسیم کنید</a:t>
            </a:r>
          </a:p>
          <a:p>
            <a:pPr algn="r"/>
            <a:r>
              <a:rPr lang="fa-IR" dirty="0" smtClean="0"/>
              <a:t>.  یکی از شرکت کنندگان ارائه دهنده مراقبت های بهداشتی است.</a:t>
            </a:r>
          </a:p>
          <a:p>
            <a:pPr algn="r"/>
            <a:r>
              <a:rPr lang="fa-IR" dirty="0" smtClean="0"/>
              <a:t>.  یکی از شرکت گنندگان فرد مبتلا به تشنج است.</a:t>
            </a:r>
          </a:p>
          <a:p>
            <a:pPr algn="r"/>
            <a:r>
              <a:rPr lang="fa-IR" dirty="0" smtClean="0"/>
              <a:t>.  یکی از شرکت کنندگان نظارت میکند و مطمئن میشود که همه مناطق تحت پوشش است.</a:t>
            </a:r>
          </a:p>
          <a:p>
            <a:pPr algn="r"/>
            <a:r>
              <a:rPr lang="fa-IR" dirty="0" smtClean="0"/>
              <a:t>.  فرد با تشنج را تشویق کنید سوال های مناسب بپرسد.</a:t>
            </a:r>
          </a:p>
          <a:p>
            <a:pPr algn="r"/>
            <a:r>
              <a:rPr lang="fa-IR" dirty="0" smtClean="0"/>
              <a:t>.  ارائه دهنده خدمات سلامت باید تشنج را ارزیابی کند.</a:t>
            </a:r>
          </a:p>
          <a:p>
            <a:pPr algn="r"/>
            <a:r>
              <a:rPr lang="fa-IR" dirty="0" smtClean="0"/>
              <a:t>     .  آیا آنها تشنج با جز حرکتی بوده اند.</a:t>
            </a:r>
          </a:p>
          <a:p>
            <a:pPr algn="r"/>
            <a:r>
              <a:rPr lang="fa-IR" dirty="0" smtClean="0"/>
              <a:t>     .  آیا تنشنج ها علت حاد داشتند.</a:t>
            </a:r>
          </a:p>
          <a:p>
            <a:pPr algn="r"/>
            <a:r>
              <a:rPr lang="fa-IR" dirty="0" smtClean="0"/>
              <a:t>     .  آیا فرد دو تشنج با جز حرکتی در دو روز مختلف در سال گدشته داشته است.</a:t>
            </a:r>
          </a:p>
          <a:p>
            <a:pPr algn="r"/>
            <a:r>
              <a:rPr lang="fa-IR" dirty="0" smtClean="0"/>
              <a:t>     .  آیا فرد در یک گروه خاص می باشد به عنوان  مثال آیا شرح حال پزشکی پیچیده داشته است.</a:t>
            </a:r>
          </a:p>
          <a:p>
            <a:pPr algn="r"/>
            <a:r>
              <a:rPr lang="fa-IR" dirty="0" smtClean="0"/>
              <a:t>.  اجرای نقش با پزشک که در حال حاضر نشسته است شروع می شود.</a:t>
            </a:r>
          </a:p>
          <a:p>
            <a:pPr algn="r"/>
            <a:r>
              <a:rPr lang="fa-IR" dirty="0" smtClean="0"/>
              <a:t>.  فرد باید با توضیح داستان نوشته شده در اسلاید شروع کند.</a:t>
            </a:r>
          </a:p>
          <a:p>
            <a:pPr algn="r"/>
            <a:r>
              <a:rPr lang="fa-IR" dirty="0" smtClean="0"/>
              <a:t>.  فرد ارائه دهنده مراقبت های بهداشتی لازم است یک ارزیابی کامل انجام دهد.</a:t>
            </a:r>
          </a:p>
          <a:p>
            <a:pPr algn="r"/>
            <a:r>
              <a:rPr lang="fa-IR" dirty="0" smtClean="0"/>
              <a:t>.  پزشک را به استفاده از </a:t>
            </a:r>
            <a:r>
              <a:rPr lang="en-US" dirty="0" err="1" smtClean="0"/>
              <a:t>mhGAP</a:t>
            </a:r>
            <a:r>
              <a:rPr lang="en-US" dirty="0" smtClean="0"/>
              <a:t> IG </a:t>
            </a:r>
            <a:r>
              <a:rPr lang="fa-IR" dirty="0" smtClean="0"/>
              <a:t>در طی ارزیابی تشویق کنید</a:t>
            </a:r>
          </a:p>
          <a:p>
            <a:pPr algn="r"/>
            <a:endParaRPr lang="en-US" dirty="0"/>
          </a:p>
        </p:txBody>
      </p:sp>
      <p:sp>
        <p:nvSpPr>
          <p:cNvPr id="4" name="Slide Number Placeholder 3"/>
          <p:cNvSpPr>
            <a:spLocks noGrp="1"/>
          </p:cNvSpPr>
          <p:nvPr>
            <p:ph type="sldNum" sz="quarter" idx="10"/>
          </p:nvPr>
        </p:nvSpPr>
        <p:spPr/>
        <p:txBody>
          <a:bodyPr/>
          <a:lstStyle/>
          <a:p>
            <a:pPr>
              <a:defRPr/>
            </a:pPr>
            <a:fld id="{17C545D2-999D-4980-BC48-46BBB2F00D1A}" type="slidenum">
              <a:rPr lang="en-GB" smtClean="0"/>
              <a:pPr>
                <a:defRPr/>
              </a:pPr>
              <a:t>51</a:t>
            </a:fld>
            <a:endParaRPr lang="en-GB"/>
          </a:p>
        </p:txBody>
      </p:sp>
    </p:spTree>
    <p:extLst>
      <p:ext uri="{BB962C8B-B14F-4D97-AF65-F5344CB8AC3E}">
        <p14:creationId xmlns:p14="http://schemas.microsoft.com/office/powerpoint/2010/main" val="642029800"/>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p:spPr>
        <p:txBody>
          <a:bodyPr/>
          <a:lstStyle/>
          <a:p>
            <a:endParaRPr lang="en-US" b="1" dirty="0" smtClean="0">
              <a:latin typeface="+mn-lt"/>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dirty="0" smtClean="0"/>
              <a:t>اشاره کنید که چگونه یک دارو در موقعیت های خاص مناسب تر از دیگر دارو هاست.</a:t>
            </a:r>
          </a:p>
          <a:p>
            <a:pPr algn="r"/>
            <a:r>
              <a:rPr lang="fa-IR" dirty="0" smtClean="0"/>
              <a:t>برای مثال از تجویز فنوباربیتال یا فنی توئین در بچه هایی با کم توانی ذهنی یا اختلالات رفتاری اجتناب کنید.</a:t>
            </a:r>
          </a:p>
          <a:p>
            <a:pPr algn="r"/>
            <a:endParaRPr lang="en-US" dirty="0"/>
          </a:p>
        </p:txBody>
      </p:sp>
      <p:sp>
        <p:nvSpPr>
          <p:cNvPr id="4" name="Slide Number Placeholder 3"/>
          <p:cNvSpPr>
            <a:spLocks noGrp="1"/>
          </p:cNvSpPr>
          <p:nvPr>
            <p:ph type="sldNum" sz="quarter" idx="10"/>
          </p:nvPr>
        </p:nvSpPr>
        <p:spPr/>
        <p:txBody>
          <a:bodyPr/>
          <a:lstStyle/>
          <a:p>
            <a:pPr>
              <a:defRPr/>
            </a:pPr>
            <a:fld id="{17C545D2-999D-4980-BC48-46BBB2F00D1A}" type="slidenum">
              <a:rPr lang="en-GB" smtClean="0"/>
              <a:pPr>
                <a:defRPr/>
              </a:pPr>
              <a:t>56</a:t>
            </a:fld>
            <a:endParaRPr lang="en-GB"/>
          </a:p>
        </p:txBody>
      </p:sp>
    </p:spTree>
    <p:extLst>
      <p:ext uri="{BB962C8B-B14F-4D97-AF65-F5344CB8AC3E}">
        <p14:creationId xmlns:p14="http://schemas.microsoft.com/office/powerpoint/2010/main" val="267752454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dirty="0" smtClean="0"/>
              <a:t>تاکید به این نکته که ثبت روزانه تشنج در مدیریت صرع بسیار کمک کننده است.</a:t>
            </a:r>
          </a:p>
          <a:p>
            <a:pPr algn="r"/>
            <a:r>
              <a:rPr lang="fa-IR" dirty="0" smtClean="0"/>
              <a:t>آن از جهت دادن ایده روشن برای پیشرفت فرد مفید است.</a:t>
            </a:r>
          </a:p>
          <a:p>
            <a:pPr algn="r"/>
            <a:r>
              <a:rPr lang="fa-IR" dirty="0" smtClean="0"/>
              <a:t>روشن سازید که در ثبت تشنج ها لازم نیست دقیقا آنچه رخ داده شده باشد.و کفایت میکند که شامل جزییات رویداد شود.   </a:t>
            </a:r>
          </a:p>
          <a:p>
            <a:pPr algn="r"/>
            <a:r>
              <a:rPr lang="fa-IR" dirty="0" smtClean="0"/>
              <a:t>       آیا فرد مصرف منظم دارو داشته است؟</a:t>
            </a:r>
          </a:p>
          <a:p>
            <a:pPr algn="r"/>
            <a:r>
              <a:rPr lang="fa-IR" dirty="0" smtClean="0"/>
              <a:t>      آنچه اتفاق افتاد؟</a:t>
            </a:r>
          </a:p>
          <a:p>
            <a:pPr algn="r"/>
            <a:r>
              <a:rPr lang="fa-IR" dirty="0" smtClean="0"/>
              <a:t>       چه هنگام اتفاق افتاد؟</a:t>
            </a:r>
          </a:p>
          <a:p>
            <a:pPr algn="r"/>
            <a:endParaRPr lang="en-US" dirty="0"/>
          </a:p>
        </p:txBody>
      </p:sp>
      <p:sp>
        <p:nvSpPr>
          <p:cNvPr id="4" name="Slide Number Placeholder 3"/>
          <p:cNvSpPr>
            <a:spLocks noGrp="1"/>
          </p:cNvSpPr>
          <p:nvPr>
            <p:ph type="sldNum" sz="quarter" idx="10"/>
          </p:nvPr>
        </p:nvSpPr>
        <p:spPr/>
        <p:txBody>
          <a:bodyPr/>
          <a:lstStyle/>
          <a:p>
            <a:pPr>
              <a:defRPr/>
            </a:pPr>
            <a:fld id="{17C545D2-999D-4980-BC48-46BBB2F00D1A}" type="slidenum">
              <a:rPr lang="en-GB" smtClean="0"/>
              <a:pPr>
                <a:defRPr/>
              </a:pPr>
              <a:t>58</a:t>
            </a:fld>
            <a:endParaRPr lang="en-GB"/>
          </a:p>
        </p:txBody>
      </p:sp>
    </p:spTree>
    <p:extLst>
      <p:ext uri="{BB962C8B-B14F-4D97-AF65-F5344CB8AC3E}">
        <p14:creationId xmlns:p14="http://schemas.microsoft.com/office/powerpoint/2010/main" val="3347898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8FAC34D2-B603-4DF7-9318-5773F0BE24A3}" type="slidenum">
              <a:rPr lang="en-GB" sz="1200" b="0">
                <a:latin typeface="Arial" charset="0"/>
              </a:rPr>
              <a:pPr algn="r"/>
              <a:t>5</a:t>
            </a:fld>
            <a:endParaRPr lang="en-GB" sz="1200" b="0">
              <a:latin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buFontTx/>
              <a:buChar char="-"/>
            </a:pPr>
            <a:endParaRPr lang="en-US" dirty="0" smtClean="0">
              <a:latin typeface="+mn-lt"/>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dirty="0" smtClean="0"/>
              <a:t>1)دوزهای فراموش شده را به محض یادآوری مصرف کنید اگر تقریبا نزدیک به زمان دوز بعدی است مصرف نکنید دوزهای اضافی برای جبران دوز فراموش شده مصرف نکنید</a:t>
            </a:r>
          </a:p>
          <a:p>
            <a:pPr algn="r"/>
            <a:r>
              <a:rPr lang="fa-IR" dirty="0" smtClean="0"/>
              <a:t>2)کپسول ها را خورد نکنید ، نشکنید، نجوید</a:t>
            </a:r>
          </a:p>
          <a:p>
            <a:pPr algn="r"/>
            <a:r>
              <a:rPr lang="fa-IR" dirty="0" smtClean="0"/>
              <a:t>قرص می تواند نصف شود برای مایعات همیشه قبل مصرف بطری را تکان دهید. دوز مصرفی را طبق توصیه پزشک دنبال کنید ( دوز دوبرابر دارو را یک بار در روز در صورتی که نصف دوز دو بار در روز توصیه شده مصرف نکنید)</a:t>
            </a:r>
          </a:p>
          <a:p>
            <a:pPr algn="r"/>
            <a:r>
              <a:rPr lang="fa-IR" dirty="0" smtClean="0"/>
              <a:t>3)داروها حتی اگر فرد تشنجی ندارد باید به طور منظم مصرف شوند</a:t>
            </a:r>
          </a:p>
          <a:p>
            <a:pPr algn="r"/>
            <a:r>
              <a:rPr lang="fa-IR" dirty="0" smtClean="0"/>
              <a:t>4)داروها باید دو سال بعد از آخرین تشنج قبل از در نظر گرفتن قطع آن مصرف شوند</a:t>
            </a:r>
          </a:p>
          <a:p>
            <a:pPr algn="r"/>
            <a:r>
              <a:rPr lang="fa-IR" dirty="0" smtClean="0"/>
              <a:t>5)از تجویز والپروات اجتناب کنید. روزانه 5 میلی گرم فولیک اسید بدهید. ارائه دهنده خدمات مراقبتی تان را از مصرف داروهای ضد صرع مطلع کنید برای وضع حمل در بیمارستان برنامه ریزی کنید</a:t>
            </a:r>
            <a:r>
              <a:rPr lang="en-US" dirty="0" smtClean="0"/>
              <a:t> </a:t>
            </a:r>
            <a:endParaRPr lang="fa-IR" dirty="0" smtClean="0"/>
          </a:p>
          <a:p>
            <a:pPr algn="r"/>
            <a:r>
              <a:rPr lang="fa-IR" dirty="0" smtClean="0"/>
              <a:t>6)حتی اگر درحال مصرف داروهای ضد صرع هستید یک مادر میتواند همیشه به کودک شیر دهد.</a:t>
            </a:r>
          </a:p>
          <a:p>
            <a:pPr algn="r"/>
            <a:endParaRPr lang="fa-IR" dirty="0" smtClean="0"/>
          </a:p>
          <a:p>
            <a:pPr algn="r"/>
            <a:endParaRPr lang="en-US" dirty="0"/>
          </a:p>
        </p:txBody>
      </p:sp>
      <p:sp>
        <p:nvSpPr>
          <p:cNvPr id="4" name="Slide Number Placeholder 3"/>
          <p:cNvSpPr>
            <a:spLocks noGrp="1"/>
          </p:cNvSpPr>
          <p:nvPr>
            <p:ph type="sldNum" sz="quarter" idx="10"/>
          </p:nvPr>
        </p:nvSpPr>
        <p:spPr/>
        <p:txBody>
          <a:bodyPr/>
          <a:lstStyle/>
          <a:p>
            <a:pPr>
              <a:defRPr/>
            </a:pPr>
            <a:fld id="{17C545D2-999D-4980-BC48-46BBB2F00D1A}" type="slidenum">
              <a:rPr lang="en-GB" smtClean="0"/>
              <a:pPr>
                <a:defRPr/>
              </a:pPr>
              <a:t>62</a:t>
            </a:fld>
            <a:endParaRPr lang="en-GB"/>
          </a:p>
        </p:txBody>
      </p:sp>
    </p:spTree>
    <p:extLst>
      <p:ext uri="{BB962C8B-B14F-4D97-AF65-F5344CB8AC3E}">
        <p14:creationId xmlns:p14="http://schemas.microsoft.com/office/powerpoint/2010/main" val="335052512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dirty="0" smtClean="0"/>
              <a:t>توضیح دهید که داروهای ضد صرع نباید به طور ناگهانی قطع شوند</a:t>
            </a:r>
          </a:p>
          <a:p>
            <a:pPr algn="r"/>
            <a:r>
              <a:rPr lang="fa-IR" dirty="0" smtClean="0"/>
              <a:t>خطر تشنج ریباند وجود دارد</a:t>
            </a:r>
          </a:p>
          <a:p>
            <a:pPr algn="r"/>
            <a:r>
              <a:rPr lang="fa-IR" dirty="0" smtClean="0"/>
              <a:t>تشنج ریباند به خاطر قطع بسیار سریع داروها رخ میدهد.</a:t>
            </a:r>
          </a:p>
          <a:p>
            <a:pPr algn="r"/>
            <a:endParaRPr lang="en-US" dirty="0"/>
          </a:p>
        </p:txBody>
      </p:sp>
      <p:sp>
        <p:nvSpPr>
          <p:cNvPr id="4" name="Slide Number Placeholder 3"/>
          <p:cNvSpPr>
            <a:spLocks noGrp="1"/>
          </p:cNvSpPr>
          <p:nvPr>
            <p:ph type="sldNum" sz="quarter" idx="10"/>
          </p:nvPr>
        </p:nvSpPr>
        <p:spPr/>
        <p:txBody>
          <a:bodyPr/>
          <a:lstStyle/>
          <a:p>
            <a:pPr>
              <a:defRPr/>
            </a:pPr>
            <a:fld id="{17C545D2-999D-4980-BC48-46BBB2F00D1A}" type="slidenum">
              <a:rPr lang="en-GB" smtClean="0"/>
              <a:pPr>
                <a:defRPr/>
              </a:pPr>
              <a:t>63</a:t>
            </a:fld>
            <a:endParaRPr lang="en-GB"/>
          </a:p>
        </p:txBody>
      </p:sp>
    </p:spTree>
    <p:extLst>
      <p:ext uri="{BB962C8B-B14F-4D97-AF65-F5344CB8AC3E}">
        <p14:creationId xmlns:p14="http://schemas.microsoft.com/office/powerpoint/2010/main" val="143831325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dirty="0" smtClean="0"/>
              <a:t>.  ارائه دهنده مراقبت های بهداشتی باید قادر به توضیح باشد</a:t>
            </a:r>
          </a:p>
          <a:p>
            <a:pPr algn="r"/>
            <a:r>
              <a:rPr lang="fa-IR" dirty="0" smtClean="0"/>
              <a:t>     .  چرا میخواهند دارو شروع کنند</a:t>
            </a:r>
          </a:p>
          <a:p>
            <a:pPr algn="r"/>
            <a:r>
              <a:rPr lang="fa-IR" dirty="0" smtClean="0"/>
              <a:t>     .  چه مدت طول میکشد که این دارو اثر کند و چه مدت زمان فرد باید آنها را مصرف کند.</a:t>
            </a:r>
          </a:p>
          <a:p>
            <a:pPr algn="r"/>
            <a:r>
              <a:rPr lang="fa-IR" dirty="0" smtClean="0"/>
              <a:t>     .  عوارض جانبی احتمالی چه هستند و چگونه به آنها پاسخ داده میشود.</a:t>
            </a:r>
          </a:p>
          <a:p>
            <a:pPr algn="r"/>
            <a:r>
              <a:rPr lang="fa-IR" dirty="0" smtClean="0"/>
              <a:t>.  اجرای نقش با پزشک که در حال حاضر نشسته است شروع می شود. </a:t>
            </a:r>
          </a:p>
          <a:p>
            <a:pPr algn="r"/>
            <a:r>
              <a:rPr lang="fa-IR" dirty="0" smtClean="0"/>
              <a:t>.  فرد ارائه دهنده مراقبت های بهداشتی با توضیح نتیجه ارزیابی شروع می کند و باید یک طرح مدیریت ارائه کند.</a:t>
            </a:r>
          </a:p>
          <a:p>
            <a:pPr algn="r"/>
            <a:r>
              <a:rPr lang="fa-IR" dirty="0" smtClean="0"/>
              <a:t>.  فرد ارائه دهنده مرافبت های بهداشتی نیاز است برنامه مدیریتی را به طور کامل توضیح دهد</a:t>
            </a:r>
          </a:p>
          <a:p>
            <a:pPr algn="r"/>
            <a:endParaRPr lang="en-US" dirty="0"/>
          </a:p>
        </p:txBody>
      </p:sp>
      <p:sp>
        <p:nvSpPr>
          <p:cNvPr id="4" name="Slide Number Placeholder 3"/>
          <p:cNvSpPr>
            <a:spLocks noGrp="1"/>
          </p:cNvSpPr>
          <p:nvPr>
            <p:ph type="sldNum" sz="quarter" idx="10"/>
          </p:nvPr>
        </p:nvSpPr>
        <p:spPr/>
        <p:txBody>
          <a:bodyPr/>
          <a:lstStyle/>
          <a:p>
            <a:pPr>
              <a:defRPr/>
            </a:pPr>
            <a:fld id="{17C545D2-999D-4980-BC48-46BBB2F00D1A}" type="slidenum">
              <a:rPr lang="en-GB" smtClean="0"/>
              <a:pPr>
                <a:defRPr/>
              </a:pPr>
              <a:t>64</a:t>
            </a:fld>
            <a:endParaRPr lang="en-GB"/>
          </a:p>
        </p:txBody>
      </p:sp>
    </p:spTree>
    <p:extLst>
      <p:ext uri="{BB962C8B-B14F-4D97-AF65-F5344CB8AC3E}">
        <p14:creationId xmlns:p14="http://schemas.microsoft.com/office/powerpoint/2010/main" val="284747352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r>
              <a:rPr lang="fa-IR" dirty="0" smtClean="0"/>
              <a:t>الف) روی زمین در یک طرف فرد زانو بزنید. دست فرد را که نزدیک شماست در یک زاویه قائمه نسبت به بدن قرار دهیدبه طوریکه  آرنج به سمت بالا خم شده و کف دست فرد به سمت بالا باشد.از این طریق در هنگام چرخاندن حفظ می شود؟؟</a:t>
            </a:r>
          </a:p>
          <a:p>
            <a:pPr algn="r"/>
            <a:r>
              <a:rPr lang="fa-IR" dirty="0" smtClean="0"/>
              <a:t>ب) به آرامی دست دیگر را با کف دست خود بردارید هم اکنون پشت دست فرد را روی چانه مخالف قرار دهید (برای مثال دز برابر چانه چپ دست راست ار قرار دهید)</a:t>
            </a:r>
          </a:p>
          <a:p>
            <a:pPr algn="r"/>
            <a:r>
              <a:rPr lang="fa-IR" dirty="0" smtClean="0"/>
              <a:t>ج) در حال حاضر بازو دیگر خود را برای رسیدن به زانوی فرد که دور از شماست استفاده کنید و آن را به بالا  بکشید به طوری که پایش خم شده و کف پا به صورت صاف روی زمین باشد.</a:t>
            </a:r>
          </a:p>
          <a:p>
            <a:pPr algn="r"/>
            <a:r>
              <a:rPr lang="fa-IR" dirty="0" smtClean="0"/>
              <a:t>د) هم اکنون با دست خود که هنوز روی زانو فرد است ، زانو را به سمت خود بکشید. فرد را  به کنار بچرخانید. به صورتی که در مقابل شما قرار گیرد.؟؟</a:t>
            </a:r>
          </a:p>
          <a:p>
            <a:pPr algn="r"/>
            <a:endParaRPr lang="en-US" dirty="0"/>
          </a:p>
        </p:txBody>
      </p:sp>
      <p:sp>
        <p:nvSpPr>
          <p:cNvPr id="4" name="Slide Number Placeholder 3"/>
          <p:cNvSpPr>
            <a:spLocks noGrp="1"/>
          </p:cNvSpPr>
          <p:nvPr>
            <p:ph type="sldNum" sz="quarter" idx="10"/>
          </p:nvPr>
        </p:nvSpPr>
        <p:spPr/>
        <p:txBody>
          <a:bodyPr/>
          <a:lstStyle/>
          <a:p>
            <a:pPr>
              <a:defRPr/>
            </a:pPr>
            <a:fld id="{17C545D2-999D-4980-BC48-46BBB2F00D1A}" type="slidenum">
              <a:rPr lang="en-GB" smtClean="0"/>
              <a:pPr>
                <a:defRPr/>
              </a:pPr>
              <a:t>69</a:t>
            </a:fld>
            <a:endParaRPr lang="en-GB"/>
          </a:p>
        </p:txBody>
      </p:sp>
    </p:spTree>
    <p:extLst>
      <p:ext uri="{BB962C8B-B14F-4D97-AF65-F5344CB8AC3E}">
        <p14:creationId xmlns:p14="http://schemas.microsoft.com/office/powerpoint/2010/main" val="36926921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p:spPr>
        <p:txBody>
          <a:bodyPr/>
          <a:lstStyle/>
          <a:p>
            <a:endParaRPr lang="en-US" b="1" dirty="0" smtClean="0">
              <a:latin typeface="+mn-lt"/>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a:noFill/>
        </p:spPr>
        <p:txBody>
          <a:bodyPr/>
          <a:lstStyle/>
          <a:p>
            <a:endParaRPr lang="en-US" b="1" dirty="0" smtClean="0">
              <a:latin typeface="+mn-lt"/>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4DD90A4C-D924-4491-9C60-CEA27D75132A}" type="slidenum">
              <a:rPr lang="en-GB" sz="1200" b="0">
                <a:latin typeface="Arial" charset="0"/>
              </a:rPr>
              <a:pPr algn="r"/>
              <a:t>6</a:t>
            </a:fld>
            <a:endParaRPr lang="en-GB" sz="1200" b="0">
              <a:latin typeface="Arial" charset="0"/>
            </a:endParaRPr>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a:buFontTx/>
              <a:buChar char="-"/>
            </a:pPr>
            <a:endParaRPr lang="en-US" dirty="0" smtClean="0">
              <a:latin typeface="+mn-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BC1A39F7-2F44-4D94-A9A0-D03212336F61}" type="slidenum">
              <a:rPr lang="en-GB" sz="1200" b="0">
                <a:latin typeface="Arial" charset="0"/>
              </a:rPr>
              <a:pPr algn="r"/>
              <a:t>7</a:t>
            </a:fld>
            <a:endParaRPr lang="en-GB" sz="1200" b="0">
              <a:latin typeface="Arial"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endParaRPr lang="en-US" b="1" dirty="0" smtClean="0">
              <a:latin typeface="+mn-l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txBox="1">
            <a:spLocks noGrp="1" noChangeArrowheads="1"/>
          </p:cNvSpPr>
          <p:nvPr/>
        </p:nvSpPr>
        <p:spPr bwMode="auto">
          <a:xfrm>
            <a:off x="3884613" y="8685213"/>
            <a:ext cx="2971800" cy="457200"/>
          </a:xfrm>
          <a:prstGeom prst="rect">
            <a:avLst/>
          </a:prstGeom>
          <a:noFill/>
          <a:ln w="9525">
            <a:noFill/>
            <a:miter lim="800000"/>
            <a:headEnd/>
            <a:tailEnd/>
          </a:ln>
          <a:effectLst/>
        </p:spPr>
        <p:txBody>
          <a:bodyPr anchor="b"/>
          <a:lstStyle/>
          <a:p>
            <a:pPr algn="r"/>
            <a:fld id="{E8FD29E3-2440-427C-A78B-17003AE23ECF}" type="slidenum">
              <a:rPr lang="en-GB" sz="1200" b="0">
                <a:latin typeface="Arial" charset="0"/>
              </a:rPr>
              <a:pPr algn="r"/>
              <a:t>8</a:t>
            </a:fld>
            <a:endParaRPr lang="en-GB" sz="1200" b="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buFontTx/>
              <a:buNone/>
            </a:pPr>
            <a:endParaRPr lang="en-GB" dirty="0" smtClean="0">
              <a:latin typeface="+mn-lt"/>
            </a:endParaRPr>
          </a:p>
          <a:p>
            <a:pPr eaLnBrk="1" hangingPunct="1"/>
            <a:endParaRPr lang="en-GB" dirty="0" smtClean="0">
              <a:latin typeface="+mn-lt"/>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miter lim="800000"/>
            <a:headEnd/>
            <a:tailEnd/>
          </a:ln>
        </p:spPr>
        <p:txBody>
          <a:bodyPr/>
          <a:lstStyle/>
          <a:p>
            <a:fld id="{F3FE3DF2-5B0D-4914-84A0-E47C97502717}" type="slidenum">
              <a:rPr lang="en-GB" smtClean="0">
                <a:latin typeface="Arial" charset="0"/>
                <a:cs typeface="Arial" charset="0"/>
              </a:rPr>
              <a:pPr/>
              <a:t>9</a:t>
            </a:fld>
            <a:endParaRPr lang="en-GB" smtClean="0">
              <a:latin typeface="Arial" charset="0"/>
              <a:cs typeface="Arial"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a:buClr>
                <a:schemeClr val="tx1"/>
              </a:buClr>
              <a:buSzPct val="70000"/>
              <a:buFontTx/>
              <a:buNone/>
            </a:pPr>
            <a:endParaRPr lang="en-GB" dirty="0" smtClean="0">
              <a:latin typeface="Calibri" pitchFamily="34" charset="0"/>
            </a:endParaRPr>
          </a:p>
          <a:p>
            <a:pPr>
              <a:buClr>
                <a:schemeClr val="tx1"/>
              </a:buClr>
              <a:buSzPct val="70000"/>
              <a:buFontTx/>
              <a:buChar char="-"/>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C30035-77F5-4B0F-8FDA-02D3CC32A2BC}" type="datetime1">
              <a:rPr lang="en-US" smtClean="0"/>
              <a:t>12/4/2016</a:t>
            </a:fld>
            <a:endParaRPr lang="en-US"/>
          </a:p>
        </p:txBody>
      </p:sp>
      <p:sp>
        <p:nvSpPr>
          <p:cNvPr id="5" name="Footer Placeholder 4"/>
          <p:cNvSpPr>
            <a:spLocks noGrp="1"/>
          </p:cNvSpPr>
          <p:nvPr>
            <p:ph type="ftr" sz="quarter" idx="11"/>
          </p:nvPr>
        </p:nvSpPr>
        <p:spPr/>
        <p:txBody>
          <a:bodyPr/>
          <a:lstStyle/>
          <a:p>
            <a:r>
              <a:rPr lang="en-US" smtClean="0"/>
              <a:t>mhGAP-IG base course -  field test version 1.00 – May 2012</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FEF8B7-F52F-423B-8732-2AF4A109F2EC}" type="datetime1">
              <a:rPr lang="en-US" smtClean="0"/>
              <a:t>12/4/2016</a:t>
            </a:fld>
            <a:endParaRPr lang="en-US"/>
          </a:p>
        </p:txBody>
      </p:sp>
      <p:sp>
        <p:nvSpPr>
          <p:cNvPr id="5" name="Footer Placeholder 4"/>
          <p:cNvSpPr>
            <a:spLocks noGrp="1"/>
          </p:cNvSpPr>
          <p:nvPr>
            <p:ph type="ftr" sz="quarter" idx="11"/>
          </p:nvPr>
        </p:nvSpPr>
        <p:spPr/>
        <p:txBody>
          <a:bodyPr/>
          <a:lstStyle/>
          <a:p>
            <a:r>
              <a:rPr lang="en-US" smtClean="0"/>
              <a:t>mhGAP-IG base course -  field test version 1.00 – May 2012</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0A4DD2-EBA3-4A7C-891F-F6FD3D8E8DE9}" type="datetime1">
              <a:rPr lang="en-US" smtClean="0"/>
              <a:t>12/4/2016</a:t>
            </a:fld>
            <a:endParaRPr lang="en-US"/>
          </a:p>
        </p:txBody>
      </p:sp>
      <p:sp>
        <p:nvSpPr>
          <p:cNvPr id="5" name="Footer Placeholder 4"/>
          <p:cNvSpPr>
            <a:spLocks noGrp="1"/>
          </p:cNvSpPr>
          <p:nvPr>
            <p:ph type="ftr" sz="quarter" idx="11"/>
          </p:nvPr>
        </p:nvSpPr>
        <p:spPr/>
        <p:txBody>
          <a:bodyPr/>
          <a:lstStyle/>
          <a:p>
            <a:r>
              <a:rPr lang="en-US" smtClean="0"/>
              <a:t>mhGAP-IG base course -  field test version 1.00 – May 2012</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6E1573-7C66-426E-B606-D51636E4F336}" type="datetime1">
              <a:rPr lang="en-US" smtClean="0"/>
              <a:t>12/4/2016</a:t>
            </a:fld>
            <a:endParaRPr lang="en-US"/>
          </a:p>
        </p:txBody>
      </p:sp>
      <p:sp>
        <p:nvSpPr>
          <p:cNvPr id="5" name="Footer Placeholder 4"/>
          <p:cNvSpPr>
            <a:spLocks noGrp="1"/>
          </p:cNvSpPr>
          <p:nvPr>
            <p:ph type="ftr" sz="quarter" idx="11"/>
          </p:nvPr>
        </p:nvSpPr>
        <p:spPr/>
        <p:txBody>
          <a:bodyPr/>
          <a:lstStyle/>
          <a:p>
            <a:r>
              <a:rPr lang="en-US" smtClean="0"/>
              <a:t>mhGAP-IG base course -  field test version 1.00 – May 2012</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0094223-4D75-4ED5-9518-6E9AADA8C9C2}" type="datetime1">
              <a:rPr lang="en-US" smtClean="0"/>
              <a:t>12/4/2016</a:t>
            </a:fld>
            <a:endParaRPr lang="en-US"/>
          </a:p>
        </p:txBody>
      </p:sp>
      <p:sp>
        <p:nvSpPr>
          <p:cNvPr id="5" name="Footer Placeholder 4"/>
          <p:cNvSpPr>
            <a:spLocks noGrp="1"/>
          </p:cNvSpPr>
          <p:nvPr>
            <p:ph type="ftr" sz="quarter" idx="11"/>
          </p:nvPr>
        </p:nvSpPr>
        <p:spPr/>
        <p:txBody>
          <a:bodyPr/>
          <a:lstStyle/>
          <a:p>
            <a:r>
              <a:rPr lang="en-US" smtClean="0"/>
              <a:t>mhGAP-IG base course -  field test version 1.00 – May 2012</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BBF149-AD83-463E-AC43-7E682239C7B5}" type="datetime1">
              <a:rPr lang="en-US" smtClean="0"/>
              <a:t>12/4/2016</a:t>
            </a:fld>
            <a:endParaRPr lang="en-US"/>
          </a:p>
        </p:txBody>
      </p:sp>
      <p:sp>
        <p:nvSpPr>
          <p:cNvPr id="6" name="Footer Placeholder 5"/>
          <p:cNvSpPr>
            <a:spLocks noGrp="1"/>
          </p:cNvSpPr>
          <p:nvPr>
            <p:ph type="ftr" sz="quarter" idx="11"/>
          </p:nvPr>
        </p:nvSpPr>
        <p:spPr/>
        <p:txBody>
          <a:bodyPr/>
          <a:lstStyle/>
          <a:p>
            <a:r>
              <a:rPr lang="en-US" smtClean="0"/>
              <a:t>mhGAP-IG base course -  field test version 1.00 – May 2012</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52BA24-126F-4468-9DE5-BBB240AA5D7D}" type="datetime1">
              <a:rPr lang="en-US" smtClean="0"/>
              <a:t>12/4/2016</a:t>
            </a:fld>
            <a:endParaRPr lang="en-US"/>
          </a:p>
        </p:txBody>
      </p:sp>
      <p:sp>
        <p:nvSpPr>
          <p:cNvPr id="8" name="Footer Placeholder 7"/>
          <p:cNvSpPr>
            <a:spLocks noGrp="1"/>
          </p:cNvSpPr>
          <p:nvPr>
            <p:ph type="ftr" sz="quarter" idx="11"/>
          </p:nvPr>
        </p:nvSpPr>
        <p:spPr/>
        <p:txBody>
          <a:bodyPr/>
          <a:lstStyle/>
          <a:p>
            <a:r>
              <a:rPr lang="en-US" smtClean="0"/>
              <a:t>mhGAP-IG base course -  field test version 1.00 – May 2012</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624B11-18AB-46CB-863E-72ED6C2074D6}" type="datetime1">
              <a:rPr lang="en-US" smtClean="0"/>
              <a:t>12/4/2016</a:t>
            </a:fld>
            <a:endParaRPr lang="en-US"/>
          </a:p>
        </p:txBody>
      </p:sp>
      <p:sp>
        <p:nvSpPr>
          <p:cNvPr id="4" name="Footer Placeholder 3"/>
          <p:cNvSpPr>
            <a:spLocks noGrp="1"/>
          </p:cNvSpPr>
          <p:nvPr>
            <p:ph type="ftr" sz="quarter" idx="11"/>
          </p:nvPr>
        </p:nvSpPr>
        <p:spPr/>
        <p:txBody>
          <a:bodyPr/>
          <a:lstStyle/>
          <a:p>
            <a:r>
              <a:rPr lang="en-US" smtClean="0"/>
              <a:t>mhGAP-IG base course -  field test version 1.00 – May 2012</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C14CA0-A419-4205-8DCB-82958624E883}" type="datetime1">
              <a:rPr lang="en-US" smtClean="0"/>
              <a:t>12/4/2016</a:t>
            </a:fld>
            <a:endParaRPr lang="en-US"/>
          </a:p>
        </p:txBody>
      </p:sp>
      <p:sp>
        <p:nvSpPr>
          <p:cNvPr id="3" name="Footer Placeholder 2"/>
          <p:cNvSpPr>
            <a:spLocks noGrp="1"/>
          </p:cNvSpPr>
          <p:nvPr>
            <p:ph type="ftr" sz="quarter" idx="11"/>
          </p:nvPr>
        </p:nvSpPr>
        <p:spPr/>
        <p:txBody>
          <a:bodyPr/>
          <a:lstStyle/>
          <a:p>
            <a:r>
              <a:rPr lang="en-US" smtClean="0"/>
              <a:t>mhGAP-IG base course -  field test version 1.00 – May 2012</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4607F4-134B-424D-B583-A1D72DB6C717}" type="datetime1">
              <a:rPr lang="en-US" smtClean="0"/>
              <a:t>12/4/2016</a:t>
            </a:fld>
            <a:endParaRPr lang="en-US"/>
          </a:p>
        </p:txBody>
      </p:sp>
      <p:sp>
        <p:nvSpPr>
          <p:cNvPr id="6" name="Footer Placeholder 5"/>
          <p:cNvSpPr>
            <a:spLocks noGrp="1"/>
          </p:cNvSpPr>
          <p:nvPr>
            <p:ph type="ftr" sz="quarter" idx="11"/>
          </p:nvPr>
        </p:nvSpPr>
        <p:spPr/>
        <p:txBody>
          <a:bodyPr/>
          <a:lstStyle/>
          <a:p>
            <a:r>
              <a:rPr lang="en-US" smtClean="0"/>
              <a:t>mhGAP-IG base course -  field test version 1.00 – May 2012</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F7B21C-3F3A-4C9C-BABE-6775EA5EC39C}" type="datetime1">
              <a:rPr lang="en-US" smtClean="0"/>
              <a:t>12/4/2016</a:t>
            </a:fld>
            <a:endParaRPr lang="en-US"/>
          </a:p>
        </p:txBody>
      </p:sp>
      <p:sp>
        <p:nvSpPr>
          <p:cNvPr id="6" name="Footer Placeholder 5"/>
          <p:cNvSpPr>
            <a:spLocks noGrp="1"/>
          </p:cNvSpPr>
          <p:nvPr>
            <p:ph type="ftr" sz="quarter" idx="11"/>
          </p:nvPr>
        </p:nvSpPr>
        <p:spPr/>
        <p:txBody>
          <a:bodyPr/>
          <a:lstStyle/>
          <a:p>
            <a:r>
              <a:rPr lang="en-US" smtClean="0"/>
              <a:t>mhGAP-IG base course -  field test version 1.00 – May 2012</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90D80-2FB1-4400-97F5-E2A69FF070F5}" type="datetime1">
              <a:rPr lang="en-US" smtClean="0"/>
              <a:t>12/4/2016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mhGAP-IG base course -  field test version 1.00 – May 2012</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noFill/>
        </p:spPr>
        <p:txBody>
          <a:bodyPr/>
          <a:lstStyle/>
          <a:p>
            <a:pPr eaLnBrk="1" hangingPunct="1"/>
            <a:r>
              <a:rPr lang="fa-IR" sz="6000" dirty="0" smtClean="0">
                <a:solidFill>
                  <a:srgbClr val="B7CA48"/>
                </a:solidFill>
              </a:rPr>
              <a:t>صرع</a:t>
            </a:r>
            <a:endParaRPr lang="en-US" sz="6000" dirty="0" smtClean="0">
              <a:solidFill>
                <a:srgbClr val="B7CA48"/>
              </a:solidFill>
            </a:endParaRPr>
          </a:p>
        </p:txBody>
      </p:sp>
      <p:sp>
        <p:nvSpPr>
          <p:cNvPr id="2" name="Subtitle 1"/>
          <p:cNvSpPr>
            <a:spLocks noGrp="1"/>
          </p:cNvSpPr>
          <p:nvPr>
            <p:ph type="subTitle" idx="1"/>
          </p:nvPr>
        </p:nvSpPr>
        <p:spPr>
          <a:xfrm>
            <a:off x="1371600" y="3886200"/>
            <a:ext cx="7016824" cy="1752600"/>
          </a:xfrm>
        </p:spPr>
        <p:txBody>
          <a:bodyPr/>
          <a:lstStyle/>
          <a:p>
            <a:pPr algn="r" rtl="1"/>
            <a:r>
              <a:rPr lang="fa-IR" dirty="0">
                <a:cs typeface="B Mitra" pitchFamily="2" charset="-78"/>
              </a:rPr>
              <a:t>بر اساس راهنمای ارزیابی و درمان اختلالات سلامت روان</a:t>
            </a:r>
          </a:p>
          <a:p>
            <a:pPr algn="r" rtl="1"/>
            <a:r>
              <a:rPr lang="fa-IR" dirty="0">
                <a:cs typeface="B Mitra" pitchFamily="2" charset="-78"/>
              </a:rPr>
              <a:t>ویژه پزشکان عمومی در طرح تحول نظام سلامت </a:t>
            </a:r>
            <a:endParaRPr lang="en-US" dirty="0">
              <a:cs typeface="B Mitra" pitchFamily="2" charset="-78"/>
            </a:endParaRPr>
          </a:p>
          <a:p>
            <a:endParaRPr lang="en-US" dirty="0"/>
          </a:p>
        </p:txBody>
      </p:sp>
      <p:sp>
        <p:nvSpPr>
          <p:cNvPr id="7" name="Rectangle 6"/>
          <p:cNvSpPr>
            <a:spLocks noGrp="1" noChangeArrowheads="1"/>
          </p:cNvSpPr>
          <p:nvPr>
            <p:ph type="sldNum" sz="quarter" idx="12"/>
          </p:nvPr>
        </p:nvSpPr>
        <p:spPr>
          <a:ln/>
        </p:spPr>
        <p:txBody>
          <a:bodyPr/>
          <a:lstStyle/>
          <a:p>
            <a:fld id="{5C7EC110-0AF4-45CD-A80B-7E57A39FC36F}" type="slidenum">
              <a:rPr lang="en-US"/>
              <a:pPr/>
              <a:t>1</a:t>
            </a:fld>
            <a:endParaRPr lang="en-US"/>
          </a:p>
        </p:txBody>
      </p:sp>
      <p:sp>
        <p:nvSpPr>
          <p:cNvPr id="2054" name="Title 1"/>
          <p:cNvSpPr>
            <a:spLocks/>
          </p:cNvSpPr>
          <p:nvPr/>
        </p:nvSpPr>
        <p:spPr bwMode="auto">
          <a:xfrm>
            <a:off x="0" y="6092825"/>
            <a:ext cx="9144000" cy="765175"/>
          </a:xfrm>
          <a:prstGeom prst="rect">
            <a:avLst/>
          </a:prstGeom>
          <a:solidFill>
            <a:srgbClr val="B7CA48"/>
          </a:solidFill>
          <a:ln w="9525">
            <a:noFill/>
            <a:miter lim="800000"/>
            <a:headEnd/>
            <a:tailEnd/>
          </a:ln>
          <a:effectLst/>
        </p:spPr>
        <p:txBody>
          <a:bodyPr anchor="ctr"/>
          <a:lstStyle/>
          <a:p>
            <a:pPr algn="ctr"/>
            <a:endParaRPr lang="en-US" sz="3200">
              <a:solidFill>
                <a:schemeClr val="bg1"/>
              </a:solidFill>
            </a:endParaRPr>
          </a:p>
        </p:txBody>
      </p:sp>
      <p:sp>
        <p:nvSpPr>
          <p:cNvPr id="11" name="Text Box 3"/>
          <p:cNvSpPr txBox="1">
            <a:spLocks noChangeArrowheads="1"/>
          </p:cNvSpPr>
          <p:nvPr/>
        </p:nvSpPr>
        <p:spPr bwMode="auto">
          <a:xfrm>
            <a:off x="0" y="0"/>
            <a:ext cx="9144000" cy="461665"/>
          </a:xfrm>
          <a:prstGeom prst="rect">
            <a:avLst/>
          </a:prstGeom>
          <a:solidFill>
            <a:sysClr val="window" lastClr="FFFFFF"/>
          </a:solidFill>
          <a:ln w="9525">
            <a:noFill/>
            <a:miter lim="800000"/>
            <a:headEnd/>
            <a:tailEnd/>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400" b="0" i="0" u="none" strike="noStrike" kern="0" cap="none" spc="0" normalizeH="0" baseline="0" noProof="0" dirty="0" smtClean="0">
              <a:ln>
                <a:noFill/>
              </a:ln>
              <a:solidFill>
                <a:srgbClr val="FF0000"/>
              </a:solidFill>
              <a:effectLst/>
              <a:uLnTx/>
              <a:uFillTx/>
              <a:latin typeface="Calibri"/>
            </a:endParaRPr>
          </a:p>
        </p:txBody>
      </p:sp>
    </p:spTree>
    <p:extLst>
      <p:ext uri="{BB962C8B-B14F-4D97-AF65-F5344CB8AC3E}">
        <p14:creationId xmlns:p14="http://schemas.microsoft.com/office/powerpoint/2010/main" val="1171519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0E81EF7E-E6D3-4A50-A576-E1244F4017C6}" type="slidenum">
              <a:rPr lang="en-US"/>
              <a:pPr/>
              <a:t>10</a:t>
            </a:fld>
            <a:endParaRPr lang="en-US"/>
          </a:p>
        </p:txBody>
      </p:sp>
      <p:sp>
        <p:nvSpPr>
          <p:cNvPr id="3074" name="Title 1"/>
          <p:cNvSpPr>
            <a:spLocks noGrp="1"/>
          </p:cNvSpPr>
          <p:nvPr>
            <p:ph type="title" idx="4294967295"/>
          </p:nvPr>
        </p:nvSpPr>
        <p:spPr/>
        <p:txBody>
          <a:bodyPr/>
          <a:lstStyle/>
          <a:p>
            <a:pPr eaLnBrk="1" hangingPunct="1"/>
            <a:r>
              <a:rPr lang="fa-IR" sz="3200" dirty="0"/>
              <a:t>کاهش برچسب زدن و تبعیض</a:t>
            </a:r>
            <a:endParaRPr lang="en-US" sz="3200" dirty="0" smtClean="0"/>
          </a:p>
        </p:txBody>
      </p:sp>
      <p:sp>
        <p:nvSpPr>
          <p:cNvPr id="3" name="Content Placeholder 2"/>
          <p:cNvSpPr>
            <a:spLocks noGrp="1"/>
          </p:cNvSpPr>
          <p:nvPr>
            <p:ph idx="4294967295"/>
          </p:nvPr>
        </p:nvSpPr>
        <p:spPr/>
        <p:txBody>
          <a:bodyPr>
            <a:normAutofit/>
          </a:bodyPr>
          <a:lstStyle/>
          <a:p>
            <a:pPr marL="0" indent="0" algn="r" eaLnBrk="1" hangingPunct="1">
              <a:lnSpc>
                <a:spcPct val="90000"/>
              </a:lnSpc>
              <a:buNone/>
            </a:pPr>
            <a:r>
              <a:rPr lang="fa-IR" sz="2400" dirty="0">
                <a:solidFill>
                  <a:schemeClr val="tx1">
                    <a:lumMod val="95000"/>
                    <a:lumOff val="5000"/>
                  </a:schemeClr>
                </a:solidFill>
                <a:latin typeface="Calibri" pitchFamily="34" charset="0"/>
              </a:rPr>
              <a:t>شما چگونه می توانید به کاهش استیگما و تبعیض کمک کنید زمانی که با افراد </a:t>
            </a:r>
            <a:r>
              <a:rPr lang="fa-IR" sz="2400" dirty="0" smtClean="0">
                <a:solidFill>
                  <a:schemeClr val="tx1">
                    <a:lumMod val="95000"/>
                    <a:lumOff val="5000"/>
                  </a:schemeClr>
                </a:solidFill>
                <a:latin typeface="Calibri" pitchFamily="34" charset="0"/>
              </a:rPr>
              <a:t>تعامل </a:t>
            </a:r>
            <a:r>
              <a:rPr lang="fa-IR" sz="2400" dirty="0">
                <a:solidFill>
                  <a:schemeClr val="tx1">
                    <a:lumMod val="95000"/>
                    <a:lumOff val="5000"/>
                  </a:schemeClr>
                </a:solidFill>
                <a:latin typeface="Calibri" pitchFamily="34" charset="0"/>
              </a:rPr>
              <a:t>می کنید از </a:t>
            </a:r>
            <a:r>
              <a:rPr lang="fa-IR" sz="2400" dirty="0" smtClean="0">
                <a:solidFill>
                  <a:schemeClr val="tx1">
                    <a:lumMod val="95000"/>
                    <a:lumOff val="5000"/>
                  </a:schemeClr>
                </a:solidFill>
                <a:latin typeface="Calibri" pitchFamily="34" charset="0"/>
              </a:rPr>
              <a:t>طریق:</a:t>
            </a:r>
            <a:endParaRPr lang="fa-IR" sz="2400" dirty="0">
              <a:solidFill>
                <a:schemeClr val="tx1">
                  <a:lumMod val="95000"/>
                  <a:lumOff val="5000"/>
                </a:schemeClr>
              </a:solidFill>
              <a:latin typeface="Calibri" pitchFamily="34" charset="0"/>
            </a:endParaRPr>
          </a:p>
          <a:p>
            <a:pPr marL="0" indent="0" algn="r" eaLnBrk="1" hangingPunct="1">
              <a:lnSpc>
                <a:spcPct val="90000"/>
              </a:lnSpc>
              <a:buNone/>
            </a:pPr>
            <a:r>
              <a:rPr lang="fa-IR" sz="2400" dirty="0">
                <a:solidFill>
                  <a:schemeClr val="tx1">
                    <a:lumMod val="95000"/>
                    <a:lumOff val="5000"/>
                  </a:schemeClr>
                </a:solidFill>
                <a:latin typeface="Calibri" pitchFamily="34" charset="0"/>
              </a:rPr>
              <a:t>.  درمان فرد ؟</a:t>
            </a:r>
          </a:p>
          <a:p>
            <a:pPr marL="0" indent="0" algn="r" eaLnBrk="1" hangingPunct="1">
              <a:lnSpc>
                <a:spcPct val="90000"/>
              </a:lnSpc>
              <a:buNone/>
            </a:pPr>
            <a:r>
              <a:rPr lang="fa-IR" sz="2400" dirty="0">
                <a:solidFill>
                  <a:schemeClr val="tx1">
                    <a:lumMod val="95000"/>
                    <a:lumOff val="5000"/>
                  </a:schemeClr>
                </a:solidFill>
                <a:latin typeface="Calibri" pitchFamily="34" charset="0"/>
              </a:rPr>
              <a:t>.  تعامل با افراد خانواده؟</a:t>
            </a:r>
          </a:p>
          <a:p>
            <a:pPr marL="0" indent="0" algn="r" eaLnBrk="1" hangingPunct="1">
              <a:lnSpc>
                <a:spcPct val="90000"/>
              </a:lnSpc>
              <a:buNone/>
            </a:pPr>
            <a:r>
              <a:rPr lang="fa-IR" sz="2400" dirty="0">
                <a:solidFill>
                  <a:schemeClr val="tx1">
                    <a:lumMod val="95000"/>
                    <a:lumOff val="5000"/>
                  </a:schemeClr>
                </a:solidFill>
                <a:latin typeface="Calibri" pitchFamily="34" charset="0"/>
              </a:rPr>
              <a:t>.  بالا بردن آگاهی ؟</a:t>
            </a:r>
          </a:p>
          <a:p>
            <a:pPr marL="0" indent="0" algn="r" eaLnBrk="1" hangingPunct="1">
              <a:lnSpc>
                <a:spcPct val="90000"/>
              </a:lnSpc>
              <a:buNone/>
            </a:pPr>
            <a:r>
              <a:rPr lang="fa-IR" sz="2400" dirty="0">
                <a:solidFill>
                  <a:schemeClr val="tx1">
                    <a:lumMod val="95000"/>
                    <a:lumOff val="5000"/>
                  </a:schemeClr>
                </a:solidFill>
                <a:latin typeface="Calibri" pitchFamily="34" charset="0"/>
              </a:rPr>
              <a:t>.  یا هر روش دیگری</a:t>
            </a:r>
          </a:p>
          <a:p>
            <a:pPr marL="514350" indent="-514350" algn="r" eaLnBrk="1" hangingPunct="1">
              <a:lnSpc>
                <a:spcPct val="90000"/>
              </a:lnSpc>
              <a:buFontTx/>
              <a:buNone/>
            </a:pPr>
            <a:r>
              <a:rPr lang="fa-IR" sz="2400" dirty="0" smtClean="0">
                <a:latin typeface="Calibri" pitchFamily="34" charset="0"/>
              </a:rPr>
              <a:t>        </a:t>
            </a:r>
          </a:p>
          <a:p>
            <a:pPr marL="514350" indent="-514350" algn="r" eaLnBrk="1" hangingPunct="1">
              <a:lnSpc>
                <a:spcPct val="90000"/>
              </a:lnSpc>
              <a:buFontTx/>
              <a:buNone/>
            </a:pPr>
            <a:endParaRPr lang="fa-IR" sz="2400" dirty="0">
              <a:latin typeface="Calibri" pitchFamily="34" charset="0"/>
            </a:endParaRPr>
          </a:p>
        </p:txBody>
      </p:sp>
    </p:spTree>
    <p:extLst>
      <p:ext uri="{BB962C8B-B14F-4D97-AF65-F5344CB8AC3E}">
        <p14:creationId xmlns:p14="http://schemas.microsoft.com/office/powerpoint/2010/main" val="356764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0C8837DA-6921-403D-9613-5AC069C49F15}" type="slidenum">
              <a:rPr lang="en-US"/>
              <a:pPr/>
              <a:t>11</a:t>
            </a:fld>
            <a:endParaRPr lang="en-US"/>
          </a:p>
        </p:txBody>
      </p:sp>
      <p:sp>
        <p:nvSpPr>
          <p:cNvPr id="15362" name="Rectangle 2"/>
          <p:cNvSpPr>
            <a:spLocks noGrp="1" noChangeArrowheads="1"/>
          </p:cNvSpPr>
          <p:nvPr>
            <p:ph type="body" idx="4294967295"/>
          </p:nvPr>
        </p:nvSpPr>
        <p:spPr>
          <a:xfrm>
            <a:off x="395288" y="1772816"/>
            <a:ext cx="8507412" cy="4094584"/>
          </a:xfrm>
        </p:spPr>
        <p:txBody>
          <a:bodyPr>
            <a:normAutofit fontScale="92500" lnSpcReduction="10000"/>
          </a:bodyPr>
          <a:lstStyle/>
          <a:p>
            <a:pPr algn="r" eaLnBrk="1" hangingPunct="1">
              <a:lnSpc>
                <a:spcPct val="120000"/>
              </a:lnSpc>
              <a:buSzPct val="70000"/>
            </a:pPr>
            <a:r>
              <a:rPr lang="fa-IR" sz="2400" dirty="0">
                <a:latin typeface="Calibri" pitchFamily="34" charset="0"/>
              </a:rPr>
              <a:t>الف) مقدمه </a:t>
            </a:r>
          </a:p>
          <a:p>
            <a:pPr algn="r" eaLnBrk="1" hangingPunct="1">
              <a:lnSpc>
                <a:spcPct val="120000"/>
              </a:lnSpc>
              <a:buSzPct val="70000"/>
            </a:pPr>
            <a:r>
              <a:rPr lang="fa-IR" sz="2400" b="1" dirty="0">
                <a:solidFill>
                  <a:srgbClr val="FF0000"/>
                </a:solidFill>
                <a:latin typeface="Calibri" pitchFamily="34" charset="0"/>
              </a:rPr>
              <a:t>ب) یادگیری هدف ها</a:t>
            </a:r>
          </a:p>
          <a:p>
            <a:pPr algn="r" eaLnBrk="1" hangingPunct="1">
              <a:lnSpc>
                <a:spcPct val="120000"/>
              </a:lnSpc>
              <a:buSzPct val="70000"/>
            </a:pPr>
            <a:r>
              <a:rPr lang="fa-IR" sz="2400" dirty="0">
                <a:latin typeface="Calibri" pitchFamily="34" charset="0"/>
              </a:rPr>
              <a:t>ج) مدیریت اورژانسی تشنج </a:t>
            </a:r>
          </a:p>
          <a:p>
            <a:pPr algn="r" eaLnBrk="1" hangingPunct="1">
              <a:lnSpc>
                <a:spcPct val="120000"/>
              </a:lnSpc>
              <a:buSzPct val="70000"/>
            </a:pPr>
            <a:r>
              <a:rPr lang="fa-IR" sz="2400" dirty="0">
                <a:latin typeface="Calibri" pitchFamily="34" charset="0"/>
              </a:rPr>
              <a:t>د) اقدامات کلیدی</a:t>
            </a:r>
          </a:p>
          <a:p>
            <a:pPr algn="r" eaLnBrk="1" hangingPunct="1">
              <a:lnSpc>
                <a:spcPct val="120000"/>
              </a:lnSpc>
              <a:buSzPct val="70000"/>
            </a:pPr>
            <a:r>
              <a:rPr lang="fa-IR" sz="2400" dirty="0">
                <a:latin typeface="Calibri" pitchFamily="34" charset="0"/>
              </a:rPr>
              <a:t>1. برقراری ارتباط و ایجاد اعتماد </a:t>
            </a:r>
          </a:p>
          <a:p>
            <a:pPr algn="r" eaLnBrk="1" hangingPunct="1">
              <a:lnSpc>
                <a:spcPct val="120000"/>
              </a:lnSpc>
              <a:buSzPct val="70000"/>
            </a:pPr>
            <a:r>
              <a:rPr lang="fa-IR" sz="2400" dirty="0">
                <a:latin typeface="Calibri" pitchFamily="34" charset="0"/>
              </a:rPr>
              <a:t>2. انجام ارزیابی </a:t>
            </a:r>
          </a:p>
          <a:p>
            <a:pPr algn="r" eaLnBrk="1" hangingPunct="1">
              <a:lnSpc>
                <a:spcPct val="120000"/>
              </a:lnSpc>
              <a:buSzPct val="70000"/>
            </a:pPr>
            <a:r>
              <a:rPr lang="fa-IR" sz="2400" dirty="0">
                <a:latin typeface="Calibri" pitchFamily="34" charset="0"/>
              </a:rPr>
              <a:t>3. برنامه ریزی و شروع مدیریت </a:t>
            </a:r>
          </a:p>
          <a:p>
            <a:pPr algn="r" eaLnBrk="1" hangingPunct="1">
              <a:lnSpc>
                <a:spcPct val="120000"/>
              </a:lnSpc>
              <a:buSzPct val="70000"/>
            </a:pPr>
            <a:r>
              <a:rPr lang="fa-IR" sz="2400" dirty="0">
                <a:latin typeface="Calibri" pitchFamily="34" charset="0"/>
              </a:rPr>
              <a:t>4. ارتباط با سایر خدمات و پشتیبانی </a:t>
            </a:r>
          </a:p>
          <a:p>
            <a:pPr algn="r" eaLnBrk="1" hangingPunct="1">
              <a:lnSpc>
                <a:spcPct val="120000"/>
              </a:lnSpc>
              <a:buSzPct val="70000"/>
            </a:pPr>
            <a:r>
              <a:rPr lang="fa-IR" sz="2400" dirty="0">
                <a:latin typeface="Calibri" pitchFamily="34" charset="0"/>
              </a:rPr>
              <a:t>5. پیگیری </a:t>
            </a:r>
          </a:p>
          <a:p>
            <a:pPr marL="0" indent="0" eaLnBrk="1" hangingPunct="1">
              <a:lnSpc>
                <a:spcPct val="120000"/>
              </a:lnSpc>
              <a:buSzPct val="70000"/>
              <a:buNone/>
            </a:pPr>
            <a:endParaRPr lang="en-GB" sz="2400" dirty="0" smtClean="0">
              <a:latin typeface="Calibri" pitchFamily="34" charset="0"/>
            </a:endParaRPr>
          </a:p>
        </p:txBody>
      </p:sp>
      <p:sp>
        <p:nvSpPr>
          <p:cNvPr id="15363" name="Rectangle 3"/>
          <p:cNvSpPr>
            <a:spLocks noGrp="1" noChangeArrowheads="1"/>
          </p:cNvSpPr>
          <p:nvPr>
            <p:ph type="title" idx="4294967295"/>
          </p:nvPr>
        </p:nvSpPr>
        <p:spPr/>
        <p:txBody>
          <a:bodyPr/>
          <a:lstStyle/>
          <a:p>
            <a:pPr eaLnBrk="1" hangingPunct="1"/>
            <a:r>
              <a:rPr lang="fa-IR" sz="3200" dirty="0"/>
              <a:t>محتوا (تشنج / صرع )</a:t>
            </a:r>
            <a:endParaRPr lang="en-GB" sz="3200" dirty="0" smtClean="0"/>
          </a:p>
        </p:txBody>
      </p:sp>
    </p:spTree>
    <p:extLst>
      <p:ext uri="{BB962C8B-B14F-4D97-AF65-F5344CB8AC3E}">
        <p14:creationId xmlns:p14="http://schemas.microsoft.com/office/powerpoint/2010/main" val="1620272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0E81EF7E-E6D3-4A50-A576-E1244F4017C6}" type="slidenum">
              <a:rPr lang="en-US"/>
              <a:pPr/>
              <a:t>12</a:t>
            </a:fld>
            <a:endParaRPr lang="en-US"/>
          </a:p>
        </p:txBody>
      </p:sp>
      <p:sp>
        <p:nvSpPr>
          <p:cNvPr id="3074" name="Title 1"/>
          <p:cNvSpPr>
            <a:spLocks noGrp="1"/>
          </p:cNvSpPr>
          <p:nvPr>
            <p:ph type="title" idx="4294967295"/>
          </p:nvPr>
        </p:nvSpPr>
        <p:spPr/>
        <p:txBody>
          <a:bodyPr/>
          <a:lstStyle/>
          <a:p>
            <a:pPr eaLnBrk="1" hangingPunct="1"/>
            <a:r>
              <a:rPr lang="fa-IR" sz="3200" dirty="0"/>
              <a:t>یادگیری هدف </a:t>
            </a:r>
            <a:r>
              <a:rPr lang="fa-IR" sz="3200" dirty="0" smtClean="0"/>
              <a:t>ها</a:t>
            </a:r>
            <a:endParaRPr lang="en-US" sz="3200" dirty="0" smtClean="0"/>
          </a:p>
        </p:txBody>
      </p:sp>
      <p:sp>
        <p:nvSpPr>
          <p:cNvPr id="3" name="Content Placeholder 2"/>
          <p:cNvSpPr>
            <a:spLocks noGrp="1"/>
          </p:cNvSpPr>
          <p:nvPr>
            <p:ph idx="4294967295"/>
          </p:nvPr>
        </p:nvSpPr>
        <p:spPr/>
        <p:txBody>
          <a:bodyPr>
            <a:normAutofit/>
          </a:bodyPr>
          <a:lstStyle/>
          <a:p>
            <a:pPr marL="0" indent="0" algn="r" eaLnBrk="1" hangingPunct="1">
              <a:lnSpc>
                <a:spcPct val="90000"/>
              </a:lnSpc>
              <a:buNone/>
            </a:pPr>
            <a:r>
              <a:rPr lang="fa-IR" sz="2400" dirty="0" smtClean="0">
                <a:solidFill>
                  <a:schemeClr val="tx1">
                    <a:lumMod val="95000"/>
                    <a:lumOff val="5000"/>
                  </a:schemeClr>
                </a:solidFill>
                <a:latin typeface="Calibri" pitchFamily="34" charset="0"/>
              </a:rPr>
              <a:t> </a:t>
            </a:r>
            <a:r>
              <a:rPr lang="fa-IR" sz="2400" dirty="0">
                <a:solidFill>
                  <a:schemeClr val="tx1">
                    <a:lumMod val="95000"/>
                    <a:lumOff val="5000"/>
                  </a:schemeClr>
                </a:solidFill>
                <a:latin typeface="Calibri" pitchFamily="34" charset="0"/>
              </a:rPr>
              <a:t>.  توانایی به ارزیابی و مدیریت یک </a:t>
            </a:r>
            <a:r>
              <a:rPr lang="fa-IR" sz="2400" dirty="0" smtClean="0">
                <a:solidFill>
                  <a:schemeClr val="tx1">
                    <a:lumMod val="95000"/>
                    <a:lumOff val="5000"/>
                  </a:schemeClr>
                </a:solidFill>
                <a:latin typeface="Calibri" pitchFamily="34" charset="0"/>
              </a:rPr>
              <a:t>تشنج حاد</a:t>
            </a:r>
          </a:p>
          <a:p>
            <a:pPr marL="0" indent="0" algn="r" eaLnBrk="1" hangingPunct="1">
              <a:lnSpc>
                <a:spcPct val="90000"/>
              </a:lnSpc>
              <a:buNone/>
            </a:pPr>
            <a:r>
              <a:rPr lang="fa-IR" sz="2400" dirty="0" smtClean="0">
                <a:solidFill>
                  <a:schemeClr val="tx1">
                    <a:lumMod val="95000"/>
                    <a:lumOff val="5000"/>
                  </a:schemeClr>
                </a:solidFill>
                <a:latin typeface="Calibri" pitchFamily="34" charset="0"/>
              </a:rPr>
              <a:t>.  توانایی به استفاده از چارت راهنما در شک به صرع</a:t>
            </a:r>
          </a:p>
          <a:p>
            <a:pPr marL="0" indent="0" algn="r" eaLnBrk="1" hangingPunct="1">
              <a:lnSpc>
                <a:spcPct val="90000"/>
              </a:lnSpc>
              <a:buNone/>
            </a:pPr>
            <a:r>
              <a:rPr lang="fa-IR" sz="2400" dirty="0" smtClean="0">
                <a:solidFill>
                  <a:schemeClr val="tx1">
                    <a:lumMod val="95000"/>
                    <a:lumOff val="5000"/>
                  </a:schemeClr>
                </a:solidFill>
                <a:latin typeface="Calibri" pitchFamily="34" charset="0"/>
              </a:rPr>
              <a:t>.  </a:t>
            </a:r>
            <a:r>
              <a:rPr lang="fa-IR" sz="2400" dirty="0">
                <a:solidFill>
                  <a:schemeClr val="tx1">
                    <a:lumMod val="95000"/>
                    <a:lumOff val="5000"/>
                  </a:schemeClr>
                </a:solidFill>
                <a:latin typeface="Calibri" pitchFamily="34" charset="0"/>
              </a:rPr>
              <a:t>توانایی به ارزیابی یک فرد مبتلا به صرع</a:t>
            </a:r>
          </a:p>
          <a:p>
            <a:pPr marL="0" indent="0" algn="r" eaLnBrk="1" hangingPunct="1">
              <a:lnSpc>
                <a:spcPct val="90000"/>
              </a:lnSpc>
              <a:buNone/>
            </a:pPr>
            <a:r>
              <a:rPr lang="fa-IR" sz="2400" dirty="0">
                <a:solidFill>
                  <a:schemeClr val="tx1">
                    <a:lumMod val="95000"/>
                    <a:lumOff val="5000"/>
                  </a:schemeClr>
                </a:solidFill>
                <a:latin typeface="Calibri" pitchFamily="34" charset="0"/>
              </a:rPr>
              <a:t>.  توانایی به تجویز و نظارت به دارو ضد صرع</a:t>
            </a:r>
          </a:p>
          <a:p>
            <a:pPr marL="0" indent="0" algn="r" eaLnBrk="1" hangingPunct="1">
              <a:lnSpc>
                <a:spcPct val="90000"/>
              </a:lnSpc>
              <a:buNone/>
            </a:pPr>
            <a:r>
              <a:rPr lang="fa-IR" sz="2400" dirty="0">
                <a:solidFill>
                  <a:schemeClr val="tx1">
                    <a:lumMod val="95000"/>
                    <a:lumOff val="5000"/>
                  </a:schemeClr>
                </a:solidFill>
                <a:latin typeface="Calibri" pitchFamily="34" charset="0"/>
              </a:rPr>
              <a:t>.  توانایی به آموزش مردم در مورد بیماریشان و درمان آن</a:t>
            </a:r>
          </a:p>
          <a:p>
            <a:pPr marL="0" indent="0" algn="r" eaLnBrk="1" hangingPunct="1">
              <a:lnSpc>
                <a:spcPct val="90000"/>
              </a:lnSpc>
              <a:buNone/>
            </a:pPr>
            <a:r>
              <a:rPr lang="fa-IR" sz="2400" dirty="0">
                <a:solidFill>
                  <a:schemeClr val="tx1">
                    <a:lumMod val="95000"/>
                    <a:lumOff val="5000"/>
                  </a:schemeClr>
                </a:solidFill>
                <a:latin typeface="Calibri" pitchFamily="34" charset="0"/>
              </a:rPr>
              <a:t>.  توانایی به پیگیری مناسب</a:t>
            </a:r>
          </a:p>
          <a:p>
            <a:pPr marL="0" indent="0" algn="r" eaLnBrk="1" hangingPunct="1">
              <a:lnSpc>
                <a:spcPct val="90000"/>
              </a:lnSpc>
              <a:buNone/>
            </a:pPr>
            <a:r>
              <a:rPr lang="fa-IR" sz="2400" dirty="0">
                <a:solidFill>
                  <a:schemeClr val="tx1">
                    <a:lumMod val="95000"/>
                    <a:lumOff val="5000"/>
                  </a:schemeClr>
                </a:solidFill>
                <a:latin typeface="Calibri" pitchFamily="34" charset="0"/>
              </a:rPr>
              <a:t>.  توانایی درک زمانی که لازم است به متخصص ارجاع شود</a:t>
            </a:r>
          </a:p>
          <a:p>
            <a:pPr marL="514350" indent="-514350" algn="r" eaLnBrk="1" hangingPunct="1">
              <a:lnSpc>
                <a:spcPct val="90000"/>
              </a:lnSpc>
              <a:buFontTx/>
              <a:buNone/>
            </a:pPr>
            <a:r>
              <a:rPr lang="fa-IR" sz="2400" dirty="0" smtClean="0">
                <a:latin typeface="Calibri" pitchFamily="34" charset="0"/>
              </a:rPr>
              <a:t>        </a:t>
            </a:r>
          </a:p>
          <a:p>
            <a:pPr marL="514350" indent="-514350" algn="r" eaLnBrk="1" hangingPunct="1">
              <a:lnSpc>
                <a:spcPct val="90000"/>
              </a:lnSpc>
              <a:buFontTx/>
              <a:buNone/>
            </a:pPr>
            <a:endParaRPr lang="fa-IR" sz="2400" dirty="0">
              <a:latin typeface="Calibri" pitchFamily="34" charset="0"/>
            </a:endParaRPr>
          </a:p>
        </p:txBody>
      </p:sp>
    </p:spTree>
    <p:extLst>
      <p:ext uri="{BB962C8B-B14F-4D97-AF65-F5344CB8AC3E}">
        <p14:creationId xmlns:p14="http://schemas.microsoft.com/office/powerpoint/2010/main" val="31510743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3C203081-FE40-40DE-839A-0D2C238C69DE}" type="slidenum">
              <a:rPr lang="en-US"/>
              <a:pPr/>
              <a:t>13</a:t>
            </a:fld>
            <a:endParaRPr lang="en-US"/>
          </a:p>
        </p:txBody>
      </p:sp>
      <p:sp>
        <p:nvSpPr>
          <p:cNvPr id="17410" name="Rectangle 2"/>
          <p:cNvSpPr>
            <a:spLocks noGrp="1" noChangeArrowheads="1"/>
          </p:cNvSpPr>
          <p:nvPr>
            <p:ph type="title"/>
          </p:nvPr>
        </p:nvSpPr>
        <p:spPr/>
        <p:txBody>
          <a:bodyPr/>
          <a:lstStyle/>
          <a:p>
            <a:pPr eaLnBrk="1" hangingPunct="1"/>
            <a:r>
              <a:rPr lang="fa-IR" sz="3200" dirty="0"/>
              <a:t>برای مدیریت یک تشنج حاد چه نیاز دارید </a:t>
            </a:r>
            <a:endParaRPr lang="en-US" sz="3200" dirty="0" smtClean="0"/>
          </a:p>
        </p:txBody>
      </p:sp>
      <p:sp>
        <p:nvSpPr>
          <p:cNvPr id="17411" name="Rectangle 3"/>
          <p:cNvSpPr>
            <a:spLocks noGrp="1" noChangeArrowheads="1"/>
          </p:cNvSpPr>
          <p:nvPr>
            <p:ph type="body" idx="1"/>
          </p:nvPr>
        </p:nvSpPr>
        <p:spPr>
          <a:xfrm>
            <a:off x="457200" y="1412875"/>
            <a:ext cx="8229600" cy="4525963"/>
          </a:xfrm>
        </p:spPr>
        <p:txBody>
          <a:bodyPr/>
          <a:lstStyle/>
          <a:p>
            <a:pPr marL="0" indent="0" algn="r" eaLnBrk="1" hangingPunct="1">
              <a:lnSpc>
                <a:spcPct val="80000"/>
              </a:lnSpc>
              <a:buSzPct val="70000"/>
              <a:buNone/>
            </a:pPr>
            <a:r>
              <a:rPr lang="fa-IR" sz="2400" dirty="0" smtClean="0">
                <a:latin typeface="Calibri" pitchFamily="34" charset="0"/>
              </a:rPr>
              <a:t>.</a:t>
            </a:r>
            <a:endParaRPr lang="en-GB" sz="2400" dirty="0" smtClean="0">
              <a:latin typeface="Calibri" pitchFamily="34" charset="0"/>
            </a:endParaRPr>
          </a:p>
          <a:p>
            <a:pPr eaLnBrk="1" hangingPunct="1">
              <a:lnSpc>
                <a:spcPct val="80000"/>
              </a:lnSpc>
              <a:buSzPct val="70000"/>
            </a:pPr>
            <a:endParaRPr lang="en-GB" sz="2400" dirty="0" smtClean="0">
              <a:latin typeface="Calibri" pitchFamily="34" charset="0"/>
            </a:endParaRPr>
          </a:p>
          <a:p>
            <a:pPr eaLnBrk="1" hangingPunct="1">
              <a:lnSpc>
                <a:spcPct val="80000"/>
              </a:lnSpc>
              <a:buSzPct val="70000"/>
            </a:pPr>
            <a:endParaRPr lang="en-GB" sz="2800" dirty="0" smtClean="0">
              <a:latin typeface="Calibri"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11281897"/>
              </p:ext>
            </p:extLst>
          </p:nvPr>
        </p:nvGraphicFramePr>
        <p:xfrm>
          <a:off x="611560" y="1556793"/>
          <a:ext cx="7920880" cy="4968550"/>
        </p:xfrm>
        <a:graphic>
          <a:graphicData uri="http://schemas.openxmlformats.org/drawingml/2006/table">
            <a:tbl>
              <a:tblPr rtl="1" firstRow="1" firstCol="1" bandRow="1">
                <a:tableStyleId>{5C22544A-7EE6-4342-B048-85BDC9FD1C3A}</a:tableStyleId>
              </a:tblPr>
              <a:tblGrid>
                <a:gridCol w="3927553"/>
                <a:gridCol w="3993327"/>
              </a:tblGrid>
              <a:tr h="322516">
                <a:tc>
                  <a:txBody>
                    <a:bodyPr/>
                    <a:lstStyle/>
                    <a:p>
                      <a:pPr marL="0" marR="0" algn="ctr" rtl="1">
                        <a:lnSpc>
                          <a:spcPct val="115000"/>
                        </a:lnSpc>
                        <a:spcBef>
                          <a:spcPts val="0"/>
                        </a:spcBef>
                        <a:spcAft>
                          <a:spcPts val="0"/>
                        </a:spcAft>
                      </a:pPr>
                      <a:r>
                        <a:rPr lang="fa-IR" sz="1200">
                          <a:effectLst/>
                        </a:rPr>
                        <a:t>تجهیزات</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a-IR" sz="1200">
                          <a:effectLst/>
                        </a:rPr>
                        <a:t>داروها</a:t>
                      </a:r>
                      <a:endParaRPr lang="en-US" sz="1100">
                        <a:effectLst/>
                        <a:latin typeface="Calibri"/>
                        <a:ea typeface="Calibri"/>
                        <a:cs typeface="Arial"/>
                      </a:endParaRPr>
                    </a:p>
                  </a:txBody>
                  <a:tcPr marL="68580" marR="68580" marT="0" marB="0"/>
                </a:tc>
              </a:tr>
              <a:tr h="478624">
                <a:tc>
                  <a:txBody>
                    <a:bodyPr/>
                    <a:lstStyle/>
                    <a:p>
                      <a:pPr marL="0" marR="0" algn="ctr" rtl="1">
                        <a:lnSpc>
                          <a:spcPct val="115000"/>
                        </a:lnSpc>
                        <a:spcBef>
                          <a:spcPts val="0"/>
                        </a:spcBef>
                        <a:spcAft>
                          <a:spcPts val="0"/>
                        </a:spcAft>
                      </a:pPr>
                      <a:r>
                        <a:rPr lang="fa-IR" sz="1200">
                          <a:effectLst/>
                        </a:rPr>
                        <a:t>چراغ قوه برای چک مردمک ها</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a-IR" sz="1200">
                          <a:effectLst/>
                        </a:rPr>
                        <a:t>گلوکز 50% وریدی</a:t>
                      </a:r>
                      <a:endParaRPr lang="en-US" sz="1100">
                        <a:effectLst/>
                        <a:latin typeface="Calibri"/>
                        <a:ea typeface="Calibri"/>
                        <a:cs typeface="Arial"/>
                      </a:endParaRPr>
                    </a:p>
                  </a:txBody>
                  <a:tcPr marL="68580" marR="68580" marT="0" marB="0"/>
                </a:tc>
              </a:tr>
              <a:tr h="478624">
                <a:tc>
                  <a:txBody>
                    <a:bodyPr/>
                    <a:lstStyle/>
                    <a:p>
                      <a:pPr marL="0" marR="0" algn="ctr" rtl="1">
                        <a:lnSpc>
                          <a:spcPct val="115000"/>
                        </a:lnSpc>
                        <a:spcBef>
                          <a:spcPts val="0"/>
                        </a:spcBef>
                        <a:spcAft>
                          <a:spcPts val="0"/>
                        </a:spcAft>
                      </a:pPr>
                      <a:r>
                        <a:rPr lang="fa-IR" sz="1200">
                          <a:effectLst/>
                        </a:rPr>
                        <a:t>(1)کانولای وریدی وست تزریق</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a-IR" sz="1200">
                          <a:effectLst/>
                        </a:rPr>
                        <a:t>دیازپام یا لورازپام برای تزریق وریدی</a:t>
                      </a:r>
                      <a:endParaRPr lang="en-US" sz="1100">
                        <a:effectLst/>
                        <a:latin typeface="Calibri"/>
                        <a:ea typeface="Calibri"/>
                        <a:cs typeface="Arial"/>
                      </a:endParaRPr>
                    </a:p>
                  </a:txBody>
                  <a:tcPr marL="68580" marR="68580" marT="0" marB="0"/>
                </a:tc>
              </a:tr>
              <a:tr h="725887">
                <a:tc>
                  <a:txBody>
                    <a:bodyPr/>
                    <a:lstStyle/>
                    <a:p>
                      <a:pPr marL="0" marR="0" algn="ctr" rtl="1">
                        <a:lnSpc>
                          <a:spcPct val="115000"/>
                        </a:lnSpc>
                        <a:spcBef>
                          <a:spcPts val="0"/>
                        </a:spcBef>
                        <a:spcAft>
                          <a:spcPts val="0"/>
                        </a:spcAft>
                      </a:pPr>
                      <a:r>
                        <a:rPr lang="fa-IR" sz="1200">
                          <a:effectLst/>
                        </a:rPr>
                        <a:t>سرنگ</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a-IR" sz="1200">
                          <a:effectLst/>
                        </a:rPr>
                        <a:t>(2)اکسیژن و تیوپ برای دریافت از طریق ماسک صورت</a:t>
                      </a:r>
                      <a:endParaRPr lang="en-US" sz="1100">
                        <a:effectLst/>
                        <a:latin typeface="Calibri"/>
                        <a:ea typeface="Calibri"/>
                        <a:cs typeface="Arial"/>
                      </a:endParaRPr>
                    </a:p>
                  </a:txBody>
                  <a:tcPr marL="68580" marR="68580" marT="0" marB="0"/>
                </a:tc>
              </a:tr>
              <a:tr h="478624">
                <a:tc>
                  <a:txBody>
                    <a:bodyPr/>
                    <a:lstStyle/>
                    <a:p>
                      <a:pPr marL="0" marR="0" algn="ctr" rtl="1">
                        <a:lnSpc>
                          <a:spcPct val="115000"/>
                        </a:lnSpc>
                        <a:spcBef>
                          <a:spcPts val="0"/>
                        </a:spcBef>
                        <a:spcAft>
                          <a:spcPts val="0"/>
                        </a:spcAft>
                      </a:pPr>
                      <a:r>
                        <a:rPr lang="fa-IR" sz="1200">
                          <a:effectLst/>
                        </a:rPr>
                        <a:t>سوزن مناسب برای تزریق عضلانی عمیق</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a-IR" sz="1200">
                          <a:effectLst/>
                        </a:rPr>
                        <a:t>فنوباربیتال یا فنی توئین برای تزریق وریدی</a:t>
                      </a:r>
                      <a:endParaRPr lang="en-US" sz="1100">
                        <a:effectLst/>
                        <a:latin typeface="Calibri"/>
                        <a:ea typeface="Calibri"/>
                        <a:cs typeface="Arial"/>
                      </a:endParaRPr>
                    </a:p>
                  </a:txBody>
                  <a:tcPr marL="68580" marR="68580" marT="0" marB="0"/>
                </a:tc>
              </a:tr>
              <a:tr h="725887">
                <a:tc>
                  <a:txBody>
                    <a:bodyPr/>
                    <a:lstStyle/>
                    <a:p>
                      <a:pPr marL="0" marR="0" algn="ctr" rtl="1">
                        <a:lnSpc>
                          <a:spcPct val="115000"/>
                        </a:lnSpc>
                        <a:spcBef>
                          <a:spcPts val="0"/>
                        </a:spcBef>
                        <a:spcAft>
                          <a:spcPts val="0"/>
                        </a:spcAft>
                      </a:pPr>
                      <a:r>
                        <a:rPr lang="fa-IR" sz="1200">
                          <a:effectLst/>
                        </a:rPr>
                        <a:t>وسایل لازم برای ثابت نگهداشتن گردن در موارد تروما </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a-IR" sz="1200">
                          <a:effectLst/>
                        </a:rPr>
                        <a:t>موقعیت های ویژه </a:t>
                      </a:r>
                      <a:endParaRPr lang="en-US" sz="1100">
                        <a:effectLst/>
                        <a:latin typeface="Calibri"/>
                        <a:ea typeface="Calibri"/>
                        <a:cs typeface="Arial"/>
                      </a:endParaRPr>
                    </a:p>
                  </a:txBody>
                  <a:tcPr marL="68580" marR="68580" marT="0" marB="0"/>
                </a:tc>
              </a:tr>
              <a:tr h="478624">
                <a:tc>
                  <a:txBody>
                    <a:bodyPr/>
                    <a:lstStyle/>
                    <a:p>
                      <a:pPr marL="0" marR="0" algn="ctr" rtl="1">
                        <a:lnSpc>
                          <a:spcPct val="115000"/>
                        </a:lnSpc>
                        <a:spcBef>
                          <a:spcPts val="0"/>
                        </a:spcBef>
                        <a:spcAft>
                          <a:spcPts val="0"/>
                        </a:spcAft>
                      </a:pPr>
                      <a:r>
                        <a:rPr lang="fa-IR" sz="1200">
                          <a:effectLst/>
                        </a:rPr>
                        <a:t>کاف فشار سنج</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a-IR" sz="1200">
                          <a:effectLst/>
                        </a:rPr>
                        <a:t>منیزیم سولفات برای تزریق عضلانی</a:t>
                      </a:r>
                      <a:endParaRPr lang="en-US" sz="1100">
                        <a:effectLst/>
                        <a:latin typeface="Calibri"/>
                        <a:ea typeface="Calibri"/>
                        <a:cs typeface="Arial"/>
                      </a:endParaRPr>
                    </a:p>
                  </a:txBody>
                  <a:tcPr marL="68580" marR="68580" marT="0" marB="0"/>
                </a:tc>
              </a:tr>
              <a:tr h="322516">
                <a:tc>
                  <a:txBody>
                    <a:bodyPr/>
                    <a:lstStyle/>
                    <a:p>
                      <a:pPr marL="0" marR="0" algn="ctr" rtl="1">
                        <a:lnSpc>
                          <a:spcPct val="115000"/>
                        </a:lnSpc>
                        <a:spcBef>
                          <a:spcPts val="0"/>
                        </a:spcBef>
                        <a:spcAft>
                          <a:spcPts val="0"/>
                        </a:spcAft>
                      </a:pPr>
                      <a:r>
                        <a:rPr lang="fa-IR" sz="1200">
                          <a:effectLst/>
                        </a:rPr>
                        <a:t>گوشی پزشکی</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a-IR" sz="1200">
                          <a:effectLst/>
                        </a:rPr>
                        <a:t>لیدوکائین 2%</a:t>
                      </a:r>
                      <a:endParaRPr lang="en-US" sz="1100">
                        <a:effectLst/>
                        <a:latin typeface="Calibri"/>
                        <a:ea typeface="Calibri"/>
                        <a:cs typeface="Arial"/>
                      </a:endParaRPr>
                    </a:p>
                  </a:txBody>
                  <a:tcPr marL="68580" marR="68580" marT="0" marB="0"/>
                </a:tc>
              </a:tr>
              <a:tr h="478624">
                <a:tc>
                  <a:txBody>
                    <a:bodyPr/>
                    <a:lstStyle/>
                    <a:p>
                      <a:pPr marL="0" marR="0" algn="ctr" rtl="1">
                        <a:lnSpc>
                          <a:spcPct val="115000"/>
                        </a:lnSpc>
                        <a:spcBef>
                          <a:spcPts val="0"/>
                        </a:spcBef>
                        <a:spcAft>
                          <a:spcPts val="0"/>
                        </a:spcAft>
                      </a:pPr>
                      <a:r>
                        <a:rPr lang="fa-IR" sz="1200">
                          <a:effectLst/>
                        </a:rPr>
                        <a:t>دما سنج</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a-IR" sz="1200">
                          <a:effectLst/>
                        </a:rPr>
                        <a:t>هیدرالازین برای تزریق وریدی</a:t>
                      </a:r>
                      <a:endParaRPr lang="en-US" sz="1100">
                        <a:effectLst/>
                        <a:latin typeface="Calibri"/>
                        <a:ea typeface="Calibri"/>
                        <a:cs typeface="Arial"/>
                      </a:endParaRPr>
                    </a:p>
                  </a:txBody>
                  <a:tcPr marL="68580" marR="68580" marT="0" marB="0"/>
                </a:tc>
              </a:tr>
              <a:tr h="478624">
                <a:tc>
                  <a:txBody>
                    <a:bodyPr/>
                    <a:lstStyle/>
                    <a:p>
                      <a:pPr marL="0" marR="0" algn="ctr" rtl="1">
                        <a:lnSpc>
                          <a:spcPct val="115000"/>
                        </a:lnSpc>
                        <a:spcBef>
                          <a:spcPts val="0"/>
                        </a:spcBef>
                        <a:spcAft>
                          <a:spcPts val="0"/>
                        </a:spcAft>
                      </a:pPr>
                      <a:r>
                        <a:rPr lang="fa-IR" sz="1200">
                          <a:effectLst/>
                        </a:rPr>
                        <a:t>گلوکومتر یا توانایی اندازه گیری گلوکز سرم</a:t>
                      </a:r>
                      <a:endParaRPr lang="en-US" sz="1100">
                        <a:effectLst/>
                        <a:latin typeface="Calibri"/>
                        <a:ea typeface="Calibri"/>
                        <a:cs typeface="Arial"/>
                      </a:endParaRPr>
                    </a:p>
                  </a:txBody>
                  <a:tcPr marL="68580" marR="68580" marT="0" marB="0"/>
                </a:tc>
                <a:tc>
                  <a:txBody>
                    <a:bodyPr/>
                    <a:lstStyle/>
                    <a:p>
                      <a:pPr marL="0" marR="0" algn="ctr" rtl="1">
                        <a:lnSpc>
                          <a:spcPct val="115000"/>
                        </a:lnSpc>
                        <a:spcBef>
                          <a:spcPts val="0"/>
                        </a:spcBef>
                        <a:spcAft>
                          <a:spcPts val="0"/>
                        </a:spcAft>
                      </a:pPr>
                      <a:r>
                        <a:rPr lang="fa-IR" sz="1200" dirty="0">
                          <a:effectLst/>
                        </a:rPr>
                        <a:t>آنتی بیوتیک / آنتی مالاریا</a:t>
                      </a:r>
                      <a:endParaRPr lang="en-US" sz="11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525153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C6A51DC2-9AF6-4C93-A885-A69FE294BE98}" type="slidenum">
              <a:rPr lang="en-US"/>
              <a:pPr/>
              <a:t>14</a:t>
            </a:fld>
            <a:endParaRPr lang="en-US"/>
          </a:p>
        </p:txBody>
      </p:sp>
      <p:sp>
        <p:nvSpPr>
          <p:cNvPr id="18434" name="Rectangle 2"/>
          <p:cNvSpPr>
            <a:spLocks noGrp="1" noChangeArrowheads="1"/>
          </p:cNvSpPr>
          <p:nvPr>
            <p:ph type="title"/>
          </p:nvPr>
        </p:nvSpPr>
        <p:spPr/>
        <p:txBody>
          <a:bodyPr/>
          <a:lstStyle/>
          <a:p>
            <a:pPr eaLnBrk="1" hangingPunct="1"/>
            <a:r>
              <a:rPr lang="fa-IR" sz="3200" dirty="0"/>
              <a:t>چرا مدیریت تشنج یک اورژانس است</a:t>
            </a:r>
            <a:endParaRPr lang="en-US" sz="3200" dirty="0" smtClean="0"/>
          </a:p>
        </p:txBody>
      </p:sp>
      <p:sp>
        <p:nvSpPr>
          <p:cNvPr id="18435" name="Rectangle 3"/>
          <p:cNvSpPr>
            <a:spLocks noGrp="1" noChangeArrowheads="1"/>
          </p:cNvSpPr>
          <p:nvPr>
            <p:ph type="body" idx="1"/>
          </p:nvPr>
        </p:nvSpPr>
        <p:spPr/>
        <p:txBody>
          <a:bodyPr/>
          <a:lstStyle/>
          <a:p>
            <a:pPr marL="0" indent="0" algn="r" rtl="1" eaLnBrk="1" hangingPunct="1">
              <a:lnSpc>
                <a:spcPct val="80000"/>
              </a:lnSpc>
              <a:buSzPct val="70000"/>
              <a:buNone/>
            </a:pPr>
            <a:r>
              <a:rPr lang="fa-IR" sz="2400" dirty="0" smtClean="0">
                <a:latin typeface="Calibri" pitchFamily="34" charset="0"/>
              </a:rPr>
              <a:t> </a:t>
            </a:r>
            <a:r>
              <a:rPr lang="fa-IR" sz="2400" dirty="0">
                <a:latin typeface="Calibri" pitchFamily="34" charset="0"/>
              </a:rPr>
              <a:t>تشنج طول کشیده یا مکرر می تواند منجر به آسیب های مغزی </a:t>
            </a:r>
            <a:r>
              <a:rPr lang="fa-IR" sz="2400" dirty="0" smtClean="0">
                <a:latin typeface="Calibri" pitchFamily="34" charset="0"/>
              </a:rPr>
              <a:t>شود. </a:t>
            </a:r>
          </a:p>
          <a:p>
            <a:pPr marL="0" indent="0" algn="r" rtl="1" eaLnBrk="1" hangingPunct="1">
              <a:lnSpc>
                <a:spcPct val="80000"/>
              </a:lnSpc>
              <a:buSzPct val="70000"/>
              <a:buNone/>
            </a:pPr>
            <a:endParaRPr lang="fa-IR" sz="2400" dirty="0" smtClean="0">
              <a:latin typeface="Calibri" pitchFamily="34" charset="0"/>
            </a:endParaRPr>
          </a:p>
          <a:p>
            <a:pPr marL="0" indent="0" algn="r" rtl="1" eaLnBrk="1" hangingPunct="1">
              <a:lnSpc>
                <a:spcPct val="80000"/>
              </a:lnSpc>
              <a:buSzPct val="70000"/>
              <a:buNone/>
            </a:pPr>
            <a:r>
              <a:rPr lang="fa-IR" sz="2400" dirty="0" smtClean="0">
                <a:latin typeface="Calibri" pitchFamily="34" charset="0"/>
              </a:rPr>
              <a:t> </a:t>
            </a:r>
            <a:r>
              <a:rPr lang="fa-IR" sz="2400" dirty="0">
                <a:latin typeface="Calibri" pitchFamily="34" charset="0"/>
              </a:rPr>
              <a:t>تشنج طول کشیده یا مکرر می تواند منجر به مرگ شود اگر بلافاصله درمان </a:t>
            </a:r>
            <a:r>
              <a:rPr lang="fa-IR" sz="2400" dirty="0" smtClean="0">
                <a:latin typeface="Calibri" pitchFamily="34" charset="0"/>
              </a:rPr>
              <a:t>نشود. </a:t>
            </a:r>
          </a:p>
          <a:p>
            <a:pPr marL="0" indent="0" algn="r" rtl="1" eaLnBrk="1" hangingPunct="1">
              <a:lnSpc>
                <a:spcPct val="80000"/>
              </a:lnSpc>
              <a:buSzPct val="70000"/>
              <a:buNone/>
            </a:pPr>
            <a:endParaRPr lang="fa-IR" sz="2400" dirty="0" smtClean="0">
              <a:latin typeface="Calibri" pitchFamily="34" charset="0"/>
            </a:endParaRPr>
          </a:p>
          <a:p>
            <a:pPr marL="0" indent="0" algn="r" rtl="1" eaLnBrk="1" hangingPunct="1">
              <a:lnSpc>
                <a:spcPct val="80000"/>
              </a:lnSpc>
              <a:buSzPct val="70000"/>
              <a:buNone/>
            </a:pPr>
            <a:r>
              <a:rPr lang="fa-IR" sz="2400" dirty="0" smtClean="0">
                <a:latin typeface="Calibri" pitchFamily="34" charset="0"/>
              </a:rPr>
              <a:t> </a:t>
            </a:r>
            <a:r>
              <a:rPr lang="fa-IR" sz="2400" dirty="0">
                <a:latin typeface="Calibri" pitchFamily="34" charset="0"/>
              </a:rPr>
              <a:t>تشنج می تواند علامتی از یک مشکل تهدید کننده حیات مانند مننژیت </a:t>
            </a:r>
            <a:r>
              <a:rPr lang="fa-IR" sz="2400" dirty="0" smtClean="0">
                <a:latin typeface="Calibri" pitchFamily="34" charset="0"/>
              </a:rPr>
              <a:t>باشد. </a:t>
            </a:r>
          </a:p>
          <a:p>
            <a:pPr marL="0" indent="0" algn="r" rtl="1" eaLnBrk="1" hangingPunct="1">
              <a:lnSpc>
                <a:spcPct val="80000"/>
              </a:lnSpc>
              <a:buSzPct val="70000"/>
              <a:buNone/>
            </a:pPr>
            <a:endParaRPr lang="fa-IR" sz="2400" dirty="0" smtClean="0">
              <a:latin typeface="Calibri" pitchFamily="34" charset="0"/>
            </a:endParaRPr>
          </a:p>
          <a:p>
            <a:pPr marL="0" indent="0" algn="r" rtl="1" eaLnBrk="1" hangingPunct="1">
              <a:lnSpc>
                <a:spcPct val="80000"/>
              </a:lnSpc>
              <a:buSzPct val="70000"/>
              <a:buNone/>
            </a:pPr>
            <a:r>
              <a:rPr lang="fa-IR" sz="2400" dirty="0" smtClean="0">
                <a:latin typeface="Calibri" pitchFamily="34" charset="0"/>
              </a:rPr>
              <a:t>درمان </a:t>
            </a:r>
            <a:r>
              <a:rPr lang="fa-IR" sz="2400" dirty="0">
                <a:latin typeface="Calibri" pitchFamily="34" charset="0"/>
              </a:rPr>
              <a:t>می تواند تشنج را پایان دهد یا زمان آن را کوتاه </a:t>
            </a:r>
            <a:r>
              <a:rPr lang="fa-IR" sz="2400" dirty="0" smtClean="0">
                <a:latin typeface="Calibri" pitchFamily="34" charset="0"/>
              </a:rPr>
              <a:t>کند.</a:t>
            </a:r>
            <a:endParaRPr lang="fa-IR" sz="2400" dirty="0">
              <a:latin typeface="Calibri" pitchFamily="34" charset="0"/>
            </a:endParaRPr>
          </a:p>
        </p:txBody>
      </p:sp>
    </p:spTree>
    <p:extLst>
      <p:ext uri="{BB962C8B-B14F-4D97-AF65-F5344CB8AC3E}">
        <p14:creationId xmlns:p14="http://schemas.microsoft.com/office/powerpoint/2010/main" val="31628793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0E81EF7E-E6D3-4A50-A576-E1244F4017C6}" type="slidenum">
              <a:rPr lang="en-US"/>
              <a:pPr/>
              <a:t>15</a:t>
            </a:fld>
            <a:endParaRPr lang="en-US"/>
          </a:p>
        </p:txBody>
      </p:sp>
      <p:sp>
        <p:nvSpPr>
          <p:cNvPr id="3074" name="Title 1"/>
          <p:cNvSpPr>
            <a:spLocks noGrp="1"/>
          </p:cNvSpPr>
          <p:nvPr>
            <p:ph type="title" idx="4294967295"/>
          </p:nvPr>
        </p:nvSpPr>
        <p:spPr/>
        <p:txBody>
          <a:bodyPr/>
          <a:lstStyle/>
          <a:p>
            <a:pPr eaLnBrk="1" hangingPunct="1"/>
            <a:r>
              <a:rPr lang="fa-IR" sz="3200" dirty="0"/>
              <a:t>مطالعه نمونه: بحث </a:t>
            </a:r>
            <a:r>
              <a:rPr lang="fa-IR" sz="3200" dirty="0" smtClean="0"/>
              <a:t>گروهی</a:t>
            </a:r>
            <a:endParaRPr lang="en-US" sz="3200" dirty="0" smtClean="0"/>
          </a:p>
        </p:txBody>
      </p:sp>
      <p:sp>
        <p:nvSpPr>
          <p:cNvPr id="3" name="Content Placeholder 2"/>
          <p:cNvSpPr>
            <a:spLocks noGrp="1"/>
          </p:cNvSpPr>
          <p:nvPr>
            <p:ph idx="4294967295"/>
          </p:nvPr>
        </p:nvSpPr>
        <p:spPr>
          <a:xfrm>
            <a:off x="395536" y="1628800"/>
            <a:ext cx="8229600" cy="4525963"/>
          </a:xfrm>
        </p:spPr>
        <p:txBody>
          <a:bodyPr>
            <a:normAutofit/>
          </a:bodyPr>
          <a:lstStyle/>
          <a:p>
            <a:pPr marL="0" indent="0" algn="r" eaLnBrk="1" hangingPunct="1">
              <a:lnSpc>
                <a:spcPct val="90000"/>
              </a:lnSpc>
              <a:buNone/>
            </a:pPr>
            <a:r>
              <a:rPr lang="fa-IR" sz="2400" dirty="0" smtClean="0">
                <a:solidFill>
                  <a:schemeClr val="tx1">
                    <a:lumMod val="95000"/>
                    <a:lumOff val="5000"/>
                  </a:schemeClr>
                </a:solidFill>
                <a:latin typeface="Calibri" pitchFamily="34" charset="0"/>
              </a:rPr>
              <a:t>فردی </a:t>
            </a:r>
            <a:r>
              <a:rPr lang="fa-IR" sz="2400" dirty="0">
                <a:solidFill>
                  <a:schemeClr val="tx1">
                    <a:lumMod val="95000"/>
                    <a:lumOff val="5000"/>
                  </a:schemeClr>
                </a:solidFill>
                <a:latin typeface="Calibri" pitchFamily="34" charset="0"/>
              </a:rPr>
              <a:t>به درمانگاه آورده شده که بعد از یک تشنج غیر هوشیار </a:t>
            </a:r>
            <a:r>
              <a:rPr lang="fa-IR" sz="2400" dirty="0" smtClean="0">
                <a:solidFill>
                  <a:schemeClr val="tx1">
                    <a:lumMod val="95000"/>
                    <a:lumOff val="5000"/>
                  </a:schemeClr>
                </a:solidFill>
                <a:latin typeface="Calibri" pitchFamily="34" charset="0"/>
              </a:rPr>
              <a:t>است </a:t>
            </a:r>
            <a:endParaRPr lang="fa-IR" sz="2400" dirty="0">
              <a:solidFill>
                <a:schemeClr val="tx1">
                  <a:lumMod val="95000"/>
                  <a:lumOff val="5000"/>
                </a:schemeClr>
              </a:solidFill>
              <a:latin typeface="Calibri" pitchFamily="34" charset="0"/>
            </a:endParaRPr>
          </a:p>
          <a:p>
            <a:pPr marL="0" indent="0" algn="r" eaLnBrk="1" hangingPunct="1">
              <a:lnSpc>
                <a:spcPct val="90000"/>
              </a:lnSpc>
              <a:buNone/>
            </a:pPr>
            <a:r>
              <a:rPr lang="fa-IR" sz="2400" dirty="0">
                <a:solidFill>
                  <a:schemeClr val="tx1">
                    <a:lumMod val="95000"/>
                    <a:lumOff val="5000"/>
                  </a:schemeClr>
                </a:solidFill>
                <a:latin typeface="Calibri" pitchFamily="34" charset="0"/>
              </a:rPr>
              <a:t>.  اقدامات اولیه شما چه </a:t>
            </a:r>
            <a:r>
              <a:rPr lang="fa-IR" sz="2400" dirty="0" smtClean="0">
                <a:solidFill>
                  <a:schemeClr val="tx1">
                    <a:lumMod val="95000"/>
                    <a:lumOff val="5000"/>
                  </a:schemeClr>
                </a:solidFill>
                <a:latin typeface="Calibri" pitchFamily="34" charset="0"/>
              </a:rPr>
              <a:t>هستند.</a:t>
            </a:r>
          </a:p>
          <a:p>
            <a:pPr marL="0" indent="0" algn="r" eaLnBrk="1" hangingPunct="1">
              <a:lnSpc>
                <a:spcPct val="90000"/>
              </a:lnSpc>
              <a:buNone/>
            </a:pPr>
            <a:r>
              <a:rPr lang="fa-IR" sz="2400" dirty="0" smtClean="0">
                <a:solidFill>
                  <a:schemeClr val="tx1">
                    <a:lumMod val="95000"/>
                    <a:lumOff val="5000"/>
                  </a:schemeClr>
                </a:solidFill>
                <a:latin typeface="Calibri" pitchFamily="34" charset="0"/>
              </a:rPr>
              <a:t>  </a:t>
            </a:r>
            <a:r>
              <a:rPr lang="en-US" sz="2400" dirty="0" smtClean="0">
                <a:solidFill>
                  <a:schemeClr val="tx1">
                    <a:lumMod val="95000"/>
                    <a:lumOff val="5000"/>
                  </a:schemeClr>
                </a:solidFill>
                <a:latin typeface="Calibri" pitchFamily="34" charset="0"/>
              </a:rPr>
              <a:t>ABCs </a:t>
            </a:r>
          </a:p>
          <a:p>
            <a:pPr marL="0" indent="0" algn="r" eaLnBrk="1" hangingPunct="1">
              <a:lnSpc>
                <a:spcPct val="90000"/>
              </a:lnSpc>
              <a:buNone/>
            </a:pPr>
            <a:r>
              <a:rPr lang="fa-IR" sz="2400" dirty="0" smtClean="0">
                <a:solidFill>
                  <a:schemeClr val="tx1">
                    <a:lumMod val="95000"/>
                    <a:lumOff val="5000"/>
                  </a:schemeClr>
                </a:solidFill>
                <a:latin typeface="Calibri" pitchFamily="34" charset="0"/>
              </a:rPr>
              <a:t>چک راه هوایی</a:t>
            </a:r>
          </a:p>
          <a:p>
            <a:pPr marL="0" indent="0" algn="r" eaLnBrk="1" hangingPunct="1">
              <a:lnSpc>
                <a:spcPct val="90000"/>
              </a:lnSpc>
              <a:buNone/>
            </a:pPr>
            <a:r>
              <a:rPr lang="fa-IR" sz="2400" dirty="0" smtClean="0">
                <a:solidFill>
                  <a:schemeClr val="tx1">
                    <a:lumMod val="95000"/>
                    <a:lumOff val="5000"/>
                  </a:schemeClr>
                </a:solidFill>
                <a:latin typeface="Calibri" pitchFamily="34" charset="0"/>
              </a:rPr>
              <a:t>   </a:t>
            </a:r>
            <a:r>
              <a:rPr lang="fa-IR" sz="2400" dirty="0">
                <a:solidFill>
                  <a:schemeClr val="tx1">
                    <a:lumMod val="95000"/>
                    <a:lumOff val="5000"/>
                  </a:schemeClr>
                </a:solidFill>
                <a:latin typeface="Calibri" pitchFamily="34" charset="0"/>
              </a:rPr>
              <a:t>.  اطمینان از نفس کشیدن</a:t>
            </a:r>
          </a:p>
          <a:p>
            <a:pPr marL="0" indent="0" algn="r" eaLnBrk="1" hangingPunct="1">
              <a:lnSpc>
                <a:spcPct val="90000"/>
              </a:lnSpc>
              <a:buNone/>
            </a:pPr>
            <a:r>
              <a:rPr lang="fa-IR" sz="2400" dirty="0">
                <a:solidFill>
                  <a:schemeClr val="tx1">
                    <a:lumMod val="95000"/>
                    <a:lumOff val="5000"/>
                  </a:schemeClr>
                </a:solidFill>
                <a:latin typeface="Calibri" pitchFamily="34" charset="0"/>
              </a:rPr>
              <a:t>   .  چک نبض و خون رسانی</a:t>
            </a:r>
          </a:p>
          <a:p>
            <a:pPr marL="514350" indent="-514350" algn="r" eaLnBrk="1" hangingPunct="1">
              <a:lnSpc>
                <a:spcPct val="90000"/>
              </a:lnSpc>
              <a:buFontTx/>
              <a:buNone/>
            </a:pPr>
            <a:r>
              <a:rPr lang="fa-IR" sz="2400" dirty="0" smtClean="0">
                <a:latin typeface="Calibri" pitchFamily="34" charset="0"/>
              </a:rPr>
              <a:t>        </a:t>
            </a:r>
          </a:p>
          <a:p>
            <a:pPr marL="514350" indent="-514350" algn="r" eaLnBrk="1" hangingPunct="1">
              <a:lnSpc>
                <a:spcPct val="90000"/>
              </a:lnSpc>
              <a:buFontTx/>
              <a:buNone/>
            </a:pPr>
            <a:endParaRPr lang="fa-IR" sz="2400" dirty="0">
              <a:latin typeface="Calibri" pitchFamily="34" charset="0"/>
            </a:endParaRPr>
          </a:p>
        </p:txBody>
      </p:sp>
    </p:spTree>
    <p:extLst>
      <p:ext uri="{BB962C8B-B14F-4D97-AF65-F5344CB8AC3E}">
        <p14:creationId xmlns:p14="http://schemas.microsoft.com/office/powerpoint/2010/main" val="11737255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42FFA2A8-292E-48C2-9174-4FCE6A04D425}" type="slidenum">
              <a:rPr lang="en-US"/>
              <a:pPr/>
              <a:t>16</a:t>
            </a:fld>
            <a:endParaRPr lang="en-US"/>
          </a:p>
        </p:txBody>
      </p:sp>
      <p:sp>
        <p:nvSpPr>
          <p:cNvPr id="20482" name="Rectangle 2"/>
          <p:cNvSpPr>
            <a:spLocks noGrp="1" noChangeArrowheads="1"/>
          </p:cNvSpPr>
          <p:nvPr>
            <p:ph type="title" idx="4294967295"/>
          </p:nvPr>
        </p:nvSpPr>
        <p:spPr/>
        <p:txBody>
          <a:bodyPr/>
          <a:lstStyle/>
          <a:p>
            <a:pPr eaLnBrk="1" hangingPunct="1"/>
            <a:r>
              <a:rPr lang="fa-IR" sz="3200" dirty="0"/>
              <a:t>اقدامات اولیه در همه </a:t>
            </a:r>
            <a:r>
              <a:rPr lang="fa-IR" sz="3200" dirty="0" smtClean="0"/>
              <a:t>موارد</a:t>
            </a:r>
            <a:r>
              <a:rPr lang="en-US" sz="3200" dirty="0" smtClean="0"/>
              <a:t>ABCs</a:t>
            </a:r>
          </a:p>
        </p:txBody>
      </p:sp>
      <p:sp>
        <p:nvSpPr>
          <p:cNvPr id="20483" name="Rectangle 3"/>
          <p:cNvSpPr>
            <a:spLocks noGrp="1" noChangeArrowheads="1"/>
          </p:cNvSpPr>
          <p:nvPr>
            <p:ph type="body" idx="4294967295"/>
          </p:nvPr>
        </p:nvSpPr>
        <p:spPr/>
        <p:txBody>
          <a:bodyPr/>
          <a:lstStyle/>
          <a:p>
            <a:pPr marL="0" indent="0" algn="r" eaLnBrk="1" hangingPunct="1">
              <a:buClr>
                <a:schemeClr val="tx1"/>
              </a:buClr>
              <a:buNone/>
            </a:pPr>
            <a:r>
              <a:rPr lang="fa-IR" sz="2400" dirty="0">
                <a:latin typeface="Calibri" pitchFamily="34" charset="0"/>
              </a:rPr>
              <a:t>راه هوایی</a:t>
            </a:r>
          </a:p>
          <a:p>
            <a:pPr marL="0" indent="0" algn="r" eaLnBrk="1" hangingPunct="1">
              <a:buClr>
                <a:schemeClr val="tx1"/>
              </a:buClr>
              <a:buNone/>
            </a:pPr>
            <a:r>
              <a:rPr lang="fa-IR" sz="2400" dirty="0">
                <a:latin typeface="Calibri" pitchFamily="34" charset="0"/>
              </a:rPr>
              <a:t>                                       تنفس</a:t>
            </a:r>
          </a:p>
          <a:p>
            <a:pPr marL="0" indent="0" algn="r" eaLnBrk="1" hangingPunct="1">
              <a:buClr>
                <a:schemeClr val="tx1"/>
              </a:buClr>
              <a:buNone/>
            </a:pPr>
            <a:r>
              <a:rPr lang="fa-IR" sz="2400" dirty="0">
                <a:latin typeface="Calibri" pitchFamily="34" charset="0"/>
              </a:rPr>
              <a:t>                                       جریان خون </a:t>
            </a:r>
          </a:p>
          <a:p>
            <a:pPr marL="0" indent="0" algn="r" eaLnBrk="1" hangingPunct="1">
              <a:buClr>
                <a:schemeClr val="tx1"/>
              </a:buClr>
              <a:buNone/>
            </a:pPr>
            <a:r>
              <a:rPr lang="fa-IR" sz="2400" dirty="0">
                <a:latin typeface="Calibri" pitchFamily="34" charset="0"/>
              </a:rPr>
              <a:t>                                           فرد را به تنهایی رها نکنید.</a:t>
            </a:r>
          </a:p>
          <a:p>
            <a:pPr marL="0" indent="0" algn="r" eaLnBrk="1" hangingPunct="1">
              <a:buClr>
                <a:schemeClr val="tx1"/>
              </a:buClr>
              <a:buNone/>
            </a:pPr>
            <a:r>
              <a:rPr lang="fa-IR" sz="2400" dirty="0">
                <a:latin typeface="Calibri" pitchFamily="34" charset="0"/>
              </a:rPr>
              <a:t>                                                      در وضعیت ریکاوری قرار دهید.</a:t>
            </a:r>
          </a:p>
          <a:p>
            <a:pPr marL="0" indent="0" algn="r" eaLnBrk="1" hangingPunct="1">
              <a:buClr>
                <a:schemeClr val="tx1"/>
              </a:buClr>
              <a:buNone/>
            </a:pPr>
            <a:r>
              <a:rPr lang="fa-IR" sz="2400" dirty="0">
                <a:latin typeface="Calibri" pitchFamily="34" charset="0"/>
              </a:rPr>
              <a:t>                                                          اطمینان حاصل کنید چیزی در</a:t>
            </a:r>
          </a:p>
          <a:p>
            <a:pPr marL="0" indent="0" algn="r" eaLnBrk="1" hangingPunct="1">
              <a:buClr>
                <a:schemeClr val="tx1"/>
              </a:buClr>
              <a:buNone/>
            </a:pPr>
            <a:r>
              <a:rPr lang="fa-IR" sz="2400" dirty="0">
                <a:latin typeface="Calibri" pitchFamily="34" charset="0"/>
              </a:rPr>
              <a:t>                                                          دهان فرد نیست.</a:t>
            </a:r>
          </a:p>
          <a:p>
            <a:pPr marL="0" indent="0" algn="r" eaLnBrk="1" hangingPunct="1">
              <a:buClr>
                <a:schemeClr val="tx1"/>
              </a:buClr>
              <a:buNone/>
            </a:pPr>
            <a:endParaRPr lang="en-US" sz="2400" dirty="0" smtClean="0">
              <a:latin typeface="Calibri" pitchFamily="34" charset="0"/>
            </a:endParaRPr>
          </a:p>
        </p:txBody>
      </p:sp>
    </p:spTree>
    <p:extLst>
      <p:ext uri="{BB962C8B-B14F-4D97-AF65-F5344CB8AC3E}">
        <p14:creationId xmlns:p14="http://schemas.microsoft.com/office/powerpoint/2010/main" val="24243197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وضعیت ریکاوری </a:t>
            </a: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17</a:t>
            </a:fld>
            <a:endParaRPr lang="en-US"/>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0" y="1124744"/>
            <a:ext cx="9252520" cy="5733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30458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9A6CF4B2-B215-4B37-BE3A-0C2397B83477}" type="slidenum">
              <a:rPr lang="en-US"/>
              <a:pPr/>
              <a:t>18</a:t>
            </a:fld>
            <a:endParaRPr lang="en-US"/>
          </a:p>
        </p:txBody>
      </p:sp>
      <p:sp>
        <p:nvSpPr>
          <p:cNvPr id="24578" name="Rectangle 2"/>
          <p:cNvSpPr>
            <a:spLocks noGrp="1" noChangeArrowheads="1"/>
          </p:cNvSpPr>
          <p:nvPr>
            <p:ph type="title"/>
          </p:nvPr>
        </p:nvSpPr>
        <p:spPr/>
        <p:txBody>
          <a:bodyPr/>
          <a:lstStyle/>
          <a:p>
            <a:pPr eaLnBrk="1" hangingPunct="1"/>
            <a:r>
              <a:rPr lang="fa-IR" sz="3200" dirty="0"/>
              <a:t>اندازه گیری وثبت علائم حیاتی</a:t>
            </a:r>
            <a:endParaRPr lang="en-GB" sz="3200" dirty="0" smtClean="0"/>
          </a:p>
        </p:txBody>
      </p:sp>
      <p:sp>
        <p:nvSpPr>
          <p:cNvPr id="2" name="Content Placeholder 1"/>
          <p:cNvSpPr>
            <a:spLocks noGrp="1"/>
          </p:cNvSpPr>
          <p:nvPr>
            <p:ph idx="1"/>
          </p:nvPr>
        </p:nvSpPr>
        <p:spPr>
          <a:xfrm>
            <a:off x="457200" y="1340768"/>
            <a:ext cx="8229600" cy="4525963"/>
          </a:xfrm>
        </p:spPr>
        <p:txBody>
          <a:bodyPr/>
          <a:lstStyle/>
          <a:p>
            <a:pPr marL="0" indent="0" algn="r" eaLnBrk="1" hangingPunct="1">
              <a:buNone/>
            </a:pPr>
            <a:r>
              <a:rPr lang="fa-IR" sz="2400" dirty="0">
                <a:latin typeface="Calibri" pitchFamily="34" charset="0"/>
              </a:rPr>
              <a:t>	فشار خون</a:t>
            </a:r>
          </a:p>
          <a:p>
            <a:pPr marL="0" indent="0" algn="r" eaLnBrk="1" hangingPunct="1">
              <a:buNone/>
            </a:pPr>
            <a:r>
              <a:rPr lang="fa-IR" sz="2400" dirty="0">
                <a:latin typeface="Calibri" pitchFamily="34" charset="0"/>
              </a:rPr>
              <a:t>	</a:t>
            </a:r>
            <a:r>
              <a:rPr lang="fa-IR" sz="2400" dirty="0" smtClean="0">
                <a:latin typeface="Calibri" pitchFamily="34" charset="0"/>
              </a:rPr>
              <a:t>دما</a:t>
            </a:r>
            <a:endParaRPr lang="en-US" sz="2400" dirty="0" smtClean="0">
              <a:latin typeface="Calibri" pitchFamily="34" charset="0"/>
            </a:endParaRPr>
          </a:p>
          <a:p>
            <a:pPr marL="0" indent="0" algn="r" eaLnBrk="1" hangingPunct="1">
              <a:buNone/>
            </a:pPr>
            <a:r>
              <a:rPr lang="fa-IR" sz="2400" dirty="0">
                <a:latin typeface="Calibri" pitchFamily="34" charset="0"/>
              </a:rPr>
              <a:t>	ریت تنفس</a:t>
            </a:r>
          </a:p>
          <a:p>
            <a:pPr marL="0" indent="0" algn="r" eaLnBrk="1" hangingPunct="1">
              <a:buNone/>
            </a:pPr>
            <a:r>
              <a:rPr lang="fa-IR" sz="2400" dirty="0">
                <a:latin typeface="Calibri" pitchFamily="34" charset="0"/>
              </a:rPr>
              <a:t>.  اینها باید به دقت اندازه گیری وثبت شوند.</a:t>
            </a:r>
          </a:p>
          <a:p>
            <a:pPr marL="0" indent="0" algn="r" eaLnBrk="1" hangingPunct="1">
              <a:buNone/>
            </a:pPr>
            <a:endParaRPr lang="fa-IR" sz="2400" dirty="0" smtClean="0">
              <a:latin typeface="Calibri" pitchFamily="34" charset="0"/>
            </a:endParaRPr>
          </a:p>
          <a:p>
            <a:pPr marL="0" indent="0" algn="r" eaLnBrk="1" hangingPunct="1">
              <a:buNone/>
            </a:pPr>
            <a:r>
              <a:rPr lang="fa-IR" sz="2400" dirty="0" smtClean="0">
                <a:latin typeface="Calibri" pitchFamily="34" charset="0"/>
              </a:rPr>
              <a:t>در </a:t>
            </a:r>
            <a:r>
              <a:rPr lang="fa-IR" sz="2400" dirty="0">
                <a:latin typeface="Calibri" pitchFamily="34" charset="0"/>
              </a:rPr>
              <a:t>موارد خاص ریت تنفس باید اندازه گیری شود شما ممکن است در حال استفاده از داروهایی که باعث دپریشن تنفسی می شوند </a:t>
            </a:r>
            <a:r>
              <a:rPr lang="fa-IR" sz="2400" dirty="0" smtClean="0">
                <a:latin typeface="Calibri" pitchFamily="34" charset="0"/>
              </a:rPr>
              <a:t>باشید</a:t>
            </a:r>
            <a:endParaRPr lang="fa-IR" sz="2000" dirty="0" smtClean="0">
              <a:latin typeface="Calibri" pitchFamily="34" charset="0"/>
            </a:endParaRPr>
          </a:p>
          <a:p>
            <a:pPr marL="0" indent="0" eaLnBrk="1" hangingPunct="1"/>
            <a:endParaRPr lang="en-US" sz="2400" dirty="0" smtClean="0">
              <a:latin typeface="Calibri" pitchFamily="34" charset="0"/>
            </a:endParaRPr>
          </a:p>
        </p:txBody>
      </p:sp>
    </p:spTree>
    <p:extLst>
      <p:ext uri="{BB962C8B-B14F-4D97-AF65-F5344CB8AC3E}">
        <p14:creationId xmlns:p14="http://schemas.microsoft.com/office/powerpoint/2010/main" val="11340864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7691A4ED-2AF2-4779-BF87-A5FBEA9AC610}" type="slidenum">
              <a:rPr lang="en-US"/>
              <a:pPr/>
              <a:t>19</a:t>
            </a:fld>
            <a:endParaRPr lang="en-US"/>
          </a:p>
        </p:txBody>
      </p:sp>
      <p:sp>
        <p:nvSpPr>
          <p:cNvPr id="25602" name="Rectangle 2"/>
          <p:cNvSpPr>
            <a:spLocks noGrp="1" noChangeArrowheads="1"/>
          </p:cNvSpPr>
          <p:nvPr>
            <p:ph type="title" idx="4294967295"/>
          </p:nvPr>
        </p:nvSpPr>
        <p:spPr/>
        <p:txBody>
          <a:bodyPr/>
          <a:lstStyle/>
          <a:p>
            <a:pPr eaLnBrk="1" hangingPunct="1"/>
            <a:r>
              <a:rPr lang="fa-IR" sz="3200" dirty="0"/>
              <a:t>در معاینه فیزیکی در جستجوی چه باشیم</a:t>
            </a:r>
            <a:endParaRPr lang="en-US" sz="3200" dirty="0" smtClean="0"/>
          </a:p>
        </p:txBody>
      </p:sp>
      <p:sp>
        <p:nvSpPr>
          <p:cNvPr id="25603" name="Rectangle 3"/>
          <p:cNvSpPr>
            <a:spLocks noChangeArrowheads="1"/>
          </p:cNvSpPr>
          <p:nvPr/>
        </p:nvSpPr>
        <p:spPr bwMode="auto">
          <a:xfrm>
            <a:off x="611188" y="1412776"/>
            <a:ext cx="7931150" cy="4680049"/>
          </a:xfrm>
          <a:prstGeom prst="rect">
            <a:avLst/>
          </a:prstGeom>
          <a:noFill/>
          <a:ln w="9525">
            <a:noFill/>
            <a:miter lim="800000"/>
            <a:headEnd/>
            <a:tailEnd/>
          </a:ln>
          <a:effectLst/>
        </p:spPr>
        <p:txBody>
          <a:bodyPr/>
          <a:lstStyle/>
          <a:p>
            <a:pPr algn="r">
              <a:lnSpc>
                <a:spcPct val="80000"/>
              </a:lnSpc>
              <a:spcBef>
                <a:spcPct val="20000"/>
              </a:spcBef>
              <a:buSzPct val="70000"/>
            </a:pPr>
            <a:r>
              <a:rPr lang="fa-IR" sz="2400" b="0" dirty="0"/>
              <a:t>.  نشانهای آسیب سر یا آسیب </a:t>
            </a:r>
            <a:r>
              <a:rPr lang="fa-IR" sz="2400" b="0" dirty="0" smtClean="0"/>
              <a:t>نخاعی</a:t>
            </a:r>
            <a:endParaRPr lang="fa-IR" sz="2400" b="0" dirty="0"/>
          </a:p>
          <a:p>
            <a:pPr algn="r">
              <a:lnSpc>
                <a:spcPct val="80000"/>
              </a:lnSpc>
              <a:spcBef>
                <a:spcPct val="20000"/>
              </a:spcBef>
              <a:buSzPct val="70000"/>
            </a:pPr>
            <a:endParaRPr lang="fa-IR" sz="2400" b="0" dirty="0" smtClean="0"/>
          </a:p>
          <a:p>
            <a:pPr algn="r">
              <a:lnSpc>
                <a:spcPct val="80000"/>
              </a:lnSpc>
              <a:spcBef>
                <a:spcPct val="20000"/>
              </a:spcBef>
              <a:buSzPct val="70000"/>
            </a:pPr>
            <a:r>
              <a:rPr lang="fa-IR" sz="2400" b="0" dirty="0" smtClean="0"/>
              <a:t>مردمک </a:t>
            </a:r>
            <a:r>
              <a:rPr lang="fa-IR" sz="2400" b="0" dirty="0"/>
              <a:t>ها: متسع شده؟ سوزنی ؟ نا مساوی ؟ غیر واکنش دهنده</a:t>
            </a:r>
            <a:r>
              <a:rPr lang="fa-IR" sz="2400" b="0" dirty="0" smtClean="0"/>
              <a:t>؟</a:t>
            </a:r>
          </a:p>
          <a:p>
            <a:pPr algn="r">
              <a:lnSpc>
                <a:spcPct val="80000"/>
              </a:lnSpc>
              <a:spcBef>
                <a:spcPct val="20000"/>
              </a:spcBef>
              <a:buSzPct val="70000"/>
            </a:pPr>
            <a:endParaRPr lang="fa-IR" sz="2400" b="0" dirty="0" smtClean="0"/>
          </a:p>
          <a:p>
            <a:pPr algn="r" rtl="1">
              <a:lnSpc>
                <a:spcPct val="80000"/>
              </a:lnSpc>
              <a:spcBef>
                <a:spcPct val="20000"/>
              </a:spcBef>
              <a:buSzPct val="70000"/>
            </a:pPr>
            <a:r>
              <a:rPr lang="fa-IR" sz="2400" b="0" dirty="0" smtClean="0"/>
              <a:t> </a:t>
            </a:r>
            <a:r>
              <a:rPr lang="fa-IR" sz="2400" b="0" dirty="0"/>
              <a:t>نشان های مننزیت: سفتی گردن، </a:t>
            </a:r>
            <a:r>
              <a:rPr lang="fa-IR" sz="2400" b="0" dirty="0" smtClean="0"/>
              <a:t>تهوع. </a:t>
            </a:r>
          </a:p>
          <a:p>
            <a:pPr algn="r" rtl="1">
              <a:lnSpc>
                <a:spcPct val="80000"/>
              </a:lnSpc>
              <a:spcBef>
                <a:spcPct val="20000"/>
              </a:spcBef>
              <a:buSzPct val="70000"/>
            </a:pPr>
            <a:endParaRPr lang="fa-IR" sz="2400" b="0" dirty="0" smtClean="0"/>
          </a:p>
          <a:p>
            <a:pPr algn="r">
              <a:lnSpc>
                <a:spcPct val="80000"/>
              </a:lnSpc>
              <a:spcBef>
                <a:spcPct val="20000"/>
              </a:spcBef>
              <a:buSzPct val="70000"/>
            </a:pPr>
            <a:r>
              <a:rPr lang="fa-IR" sz="2400" b="0" dirty="0" smtClean="0"/>
              <a:t> </a:t>
            </a:r>
            <a:r>
              <a:rPr lang="fa-IR" sz="2400" b="0" dirty="0"/>
              <a:t>ضعف در یک سمت بدن یا یک </a:t>
            </a:r>
            <a:r>
              <a:rPr lang="fa-IR" sz="2400" b="0" dirty="0" smtClean="0"/>
              <a:t>عضو</a:t>
            </a:r>
          </a:p>
          <a:p>
            <a:pPr algn="r">
              <a:lnSpc>
                <a:spcPct val="80000"/>
              </a:lnSpc>
              <a:spcBef>
                <a:spcPct val="20000"/>
              </a:spcBef>
              <a:buSzPct val="70000"/>
            </a:pPr>
            <a:endParaRPr lang="fa-IR" sz="2400" b="0" dirty="0"/>
          </a:p>
          <a:p>
            <a:pPr algn="r">
              <a:lnSpc>
                <a:spcPct val="80000"/>
              </a:lnSpc>
              <a:spcBef>
                <a:spcPct val="20000"/>
              </a:spcBef>
              <a:buSzPct val="70000"/>
            </a:pPr>
            <a:r>
              <a:rPr lang="fa-IR" sz="2400" b="0" dirty="0" smtClean="0"/>
              <a:t>در </a:t>
            </a:r>
            <a:r>
              <a:rPr lang="fa-IR" sz="2400" b="0" dirty="0"/>
              <a:t>فرد غیر هوشیار، افراد غیر پاسخ دهنده به درد، شما ممکن است متوجه شوید که یک عضو یا سمت بدن در مقایسه با سمت دیگر بدن شل است</a:t>
            </a:r>
          </a:p>
        </p:txBody>
      </p:sp>
    </p:spTree>
    <p:extLst>
      <p:ext uri="{BB962C8B-B14F-4D97-AF65-F5344CB8AC3E}">
        <p14:creationId xmlns:p14="http://schemas.microsoft.com/office/powerpoint/2010/main" val="1307071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12"/>
          </p:nvPr>
        </p:nvSpPr>
        <p:spPr>
          <a:ln/>
        </p:spPr>
        <p:txBody>
          <a:bodyPr/>
          <a:lstStyle/>
          <a:p>
            <a:fld id="{0588FA15-D07D-47A3-993B-CE2874F18F7A}" type="slidenum">
              <a:rPr lang="en-US"/>
              <a:pPr/>
              <a:t>2</a:t>
            </a:fld>
            <a:endParaRPr lang="en-US"/>
          </a:p>
        </p:txBody>
      </p:sp>
      <p:sp>
        <p:nvSpPr>
          <p:cNvPr id="5122" name="Rectangle 2"/>
          <p:cNvSpPr>
            <a:spLocks noGrp="1" noChangeArrowheads="1"/>
          </p:cNvSpPr>
          <p:nvPr>
            <p:ph type="title" idx="4294967295"/>
          </p:nvPr>
        </p:nvSpPr>
        <p:spPr/>
        <p:txBody>
          <a:bodyPr/>
          <a:lstStyle/>
          <a:p>
            <a:pPr eaLnBrk="1" hangingPunct="1"/>
            <a:r>
              <a:rPr lang="fa-IR" sz="3200" dirty="0" smtClean="0"/>
              <a:t>اشتراک تجربه ها</a:t>
            </a:r>
            <a:endParaRPr lang="en-US" sz="3200" dirty="0" smtClean="0"/>
          </a:p>
        </p:txBody>
      </p:sp>
      <p:sp>
        <p:nvSpPr>
          <p:cNvPr id="5123" name="Rectangle 3"/>
          <p:cNvSpPr>
            <a:spLocks noGrp="1" noChangeArrowheads="1"/>
          </p:cNvSpPr>
          <p:nvPr>
            <p:ph type="body" idx="4294967295"/>
          </p:nvPr>
        </p:nvSpPr>
        <p:spPr>
          <a:xfrm>
            <a:off x="457200" y="1412875"/>
            <a:ext cx="8229600" cy="4525963"/>
          </a:xfrm>
        </p:spPr>
        <p:txBody>
          <a:bodyPr/>
          <a:lstStyle/>
          <a:p>
            <a:pPr marL="0" indent="0" algn="r" eaLnBrk="1" hangingPunct="1">
              <a:buNone/>
            </a:pPr>
            <a:r>
              <a:rPr lang="fa-IR" sz="2400" b="1" dirty="0" smtClean="0">
                <a:latin typeface="Calibri" pitchFamily="34" charset="0"/>
              </a:rPr>
              <a:t>  </a:t>
            </a:r>
            <a:r>
              <a:rPr lang="fa-IR" sz="2400" b="1" dirty="0">
                <a:latin typeface="Calibri" pitchFamily="34" charset="0"/>
              </a:rPr>
              <a:t>آیا هیج کس از شما شاهد یک تشنج بوده است</a:t>
            </a:r>
            <a:r>
              <a:rPr lang="fa-IR" sz="2400" b="1" dirty="0" smtClean="0">
                <a:latin typeface="Calibri" pitchFamily="34" charset="0"/>
              </a:rPr>
              <a:t>؟</a:t>
            </a:r>
          </a:p>
          <a:p>
            <a:pPr marL="0" indent="0" algn="r" eaLnBrk="1" hangingPunct="1">
              <a:buNone/>
            </a:pPr>
            <a:endParaRPr lang="fa-IR" sz="2400" b="1" dirty="0" smtClean="0">
              <a:latin typeface="Calibri" pitchFamily="34" charset="0"/>
            </a:endParaRPr>
          </a:p>
          <a:p>
            <a:pPr marL="0" indent="0" algn="r" eaLnBrk="1" hangingPunct="1">
              <a:buNone/>
            </a:pPr>
            <a:r>
              <a:rPr lang="fa-IR" sz="2400" b="1" dirty="0" smtClean="0">
                <a:latin typeface="Calibri" pitchFamily="34" charset="0"/>
              </a:rPr>
              <a:t>چه </a:t>
            </a:r>
            <a:r>
              <a:rPr lang="fa-IR" sz="2400" b="1" dirty="0">
                <a:latin typeface="Calibri" pitchFamily="34" charset="0"/>
              </a:rPr>
              <a:t>چیزی را شما </a:t>
            </a:r>
            <a:r>
              <a:rPr lang="fa-IR" sz="2400" b="1" dirty="0" smtClean="0">
                <a:latin typeface="Calibri" pitchFamily="34" charset="0"/>
              </a:rPr>
              <a:t>دیده اید؟</a:t>
            </a:r>
          </a:p>
          <a:p>
            <a:pPr marL="0" indent="0" algn="r" eaLnBrk="1" hangingPunct="1">
              <a:buNone/>
            </a:pPr>
            <a:endParaRPr lang="fa-IR" sz="2400" b="1" dirty="0" smtClean="0">
              <a:latin typeface="Calibri" pitchFamily="34" charset="0"/>
            </a:endParaRPr>
          </a:p>
          <a:p>
            <a:pPr marL="0" indent="0" algn="r" eaLnBrk="1" hangingPunct="1">
              <a:buNone/>
            </a:pPr>
            <a:r>
              <a:rPr lang="fa-IR" sz="2400" b="1" dirty="0" smtClean="0">
                <a:latin typeface="Calibri" pitchFamily="34" charset="0"/>
              </a:rPr>
              <a:t>در این </a:t>
            </a:r>
            <a:r>
              <a:rPr lang="fa-IR" sz="2400" b="1" dirty="0">
                <a:latin typeface="Calibri" pitchFamily="34" charset="0"/>
              </a:rPr>
              <a:t>دوره فقط تشنج حرکتی ژنرالیزه پوشش داده خواهد شد</a:t>
            </a:r>
            <a:r>
              <a:rPr lang="fa-IR" sz="2400" b="1" dirty="0" smtClean="0">
                <a:latin typeface="Calibri" pitchFamily="34" charset="0"/>
              </a:rPr>
              <a:t>. </a:t>
            </a:r>
          </a:p>
          <a:p>
            <a:pPr marL="0" indent="0" algn="r" eaLnBrk="1" hangingPunct="1">
              <a:buNone/>
            </a:pPr>
            <a:r>
              <a:rPr lang="fa-IR" sz="2400" b="1" dirty="0" smtClean="0">
                <a:latin typeface="Calibri" pitchFamily="34" charset="0"/>
              </a:rPr>
              <a:t> </a:t>
            </a:r>
            <a:r>
              <a:rPr lang="fa-IR" sz="2400" b="1" dirty="0">
                <a:latin typeface="Calibri" pitchFamily="34" charset="0"/>
              </a:rPr>
              <a:t>تشنج های ژنرالیزه 70% همه تشنج ها را شامل میشوند.</a:t>
            </a:r>
          </a:p>
          <a:p>
            <a:pPr algn="r" eaLnBrk="1" hangingPunct="1"/>
            <a:endParaRPr lang="en-GB" sz="2400" dirty="0" smtClean="0">
              <a:latin typeface="Calibri" pitchFamily="34" charset="0"/>
            </a:endParaRPr>
          </a:p>
        </p:txBody>
      </p:sp>
    </p:spTree>
    <p:extLst>
      <p:ext uri="{BB962C8B-B14F-4D97-AF65-F5344CB8AC3E}">
        <p14:creationId xmlns:p14="http://schemas.microsoft.com/office/powerpoint/2010/main" val="372015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12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12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8B8756D8-9785-409B-9243-DB6A8C9A2D67}" type="slidenum">
              <a:rPr lang="en-US"/>
              <a:pPr/>
              <a:t>20</a:t>
            </a:fld>
            <a:endParaRPr lang="en-US"/>
          </a:p>
        </p:txBody>
      </p:sp>
      <p:sp>
        <p:nvSpPr>
          <p:cNvPr id="26626" name="Rectangle 2"/>
          <p:cNvSpPr>
            <a:spLocks noGrp="1" noChangeArrowheads="1"/>
          </p:cNvSpPr>
          <p:nvPr>
            <p:ph type="title" idx="4294967295"/>
          </p:nvPr>
        </p:nvSpPr>
        <p:spPr/>
        <p:txBody>
          <a:bodyPr/>
          <a:lstStyle/>
          <a:p>
            <a:pPr eaLnBrk="1" hangingPunct="1"/>
            <a:r>
              <a:rPr lang="fa-IR" sz="3200" dirty="0"/>
              <a:t>چه باید بپرسیم</a:t>
            </a:r>
            <a:endParaRPr lang="en-US" sz="3200" dirty="0" smtClean="0"/>
          </a:p>
        </p:txBody>
      </p:sp>
      <p:sp>
        <p:nvSpPr>
          <p:cNvPr id="2" name="Rectangle 1"/>
          <p:cNvSpPr/>
          <p:nvPr/>
        </p:nvSpPr>
        <p:spPr>
          <a:xfrm>
            <a:off x="1619672" y="1899869"/>
            <a:ext cx="6696744" cy="2862322"/>
          </a:xfrm>
          <a:prstGeom prst="rect">
            <a:avLst/>
          </a:prstGeom>
        </p:spPr>
        <p:txBody>
          <a:bodyPr wrap="square">
            <a:spAutoFit/>
          </a:bodyPr>
          <a:lstStyle/>
          <a:p>
            <a:pPr algn="r" rtl="1"/>
            <a:r>
              <a:rPr lang="fa-IR" dirty="0"/>
              <a:t>برای ارزیابی شدت:</a:t>
            </a:r>
          </a:p>
          <a:p>
            <a:pPr algn="r" rtl="1"/>
            <a:r>
              <a:rPr lang="fa-IR" dirty="0"/>
              <a:t>	اگر فرد هوشیار نیست از همراه بپرسید:</a:t>
            </a:r>
          </a:p>
          <a:p>
            <a:pPr algn="r" rtl="1"/>
            <a:r>
              <a:rPr lang="fa-IR" dirty="0" smtClean="0"/>
              <a:t>آیا </a:t>
            </a:r>
            <a:r>
              <a:rPr lang="fa-IR" dirty="0"/>
              <a:t>اخیرا یک تشنج با جز حرکتی داشته است؟</a:t>
            </a:r>
          </a:p>
          <a:p>
            <a:pPr algn="r" rtl="1"/>
            <a:r>
              <a:rPr lang="fa-IR" dirty="0"/>
              <a:t>	چه مدت هوشیاری مختل بود./  یا حرکات تشنجی داشت؟</a:t>
            </a:r>
          </a:p>
          <a:p>
            <a:pPr algn="r" rtl="1"/>
            <a:r>
              <a:rPr lang="fa-IR" dirty="0"/>
              <a:t>	چه تعداد اپیزود حرکات تشنجی داشت.</a:t>
            </a:r>
          </a:p>
          <a:p>
            <a:pPr algn="r" rtl="1"/>
            <a:r>
              <a:rPr lang="fa-IR" dirty="0"/>
              <a:t>.  </a:t>
            </a:r>
            <a:endParaRPr lang="fa-IR" dirty="0" smtClean="0"/>
          </a:p>
          <a:p>
            <a:pPr algn="r" rtl="1"/>
            <a:r>
              <a:rPr lang="fa-IR" dirty="0" smtClean="0"/>
              <a:t>شما </a:t>
            </a:r>
            <a:r>
              <a:rPr lang="fa-IR" dirty="0"/>
              <a:t>همچنین باید بپرسید درباره:</a:t>
            </a:r>
          </a:p>
          <a:p>
            <a:pPr algn="r" rtl="1"/>
            <a:r>
              <a:rPr lang="fa-IR" dirty="0"/>
              <a:t>	</a:t>
            </a:r>
            <a:r>
              <a:rPr lang="fa-IR" dirty="0" smtClean="0"/>
              <a:t>1- ضربه </a:t>
            </a:r>
            <a:r>
              <a:rPr lang="fa-IR" dirty="0"/>
              <a:t>به سر یا آسیب های گردنی</a:t>
            </a:r>
          </a:p>
          <a:p>
            <a:pPr marL="342900" indent="-342900" algn="r" rtl="1">
              <a:buAutoNum type="arabicParenR" startAt="2"/>
            </a:pPr>
            <a:r>
              <a:rPr lang="fa-IR" dirty="0" smtClean="0"/>
              <a:t>تب</a:t>
            </a:r>
            <a:r>
              <a:rPr lang="fa-IR" dirty="0"/>
              <a:t>، تهوع، سر درد </a:t>
            </a:r>
            <a:endParaRPr lang="fa-IR" dirty="0" smtClean="0"/>
          </a:p>
          <a:p>
            <a:pPr marL="342900" indent="-342900" algn="r" rtl="1">
              <a:buAutoNum type="arabicParenR" startAt="2"/>
            </a:pPr>
            <a:r>
              <a:rPr lang="fa-IR" dirty="0" smtClean="0"/>
              <a:t>سایر </a:t>
            </a:r>
            <a:r>
              <a:rPr lang="fa-IR" dirty="0"/>
              <a:t>مشکلات پزشکی </a:t>
            </a:r>
          </a:p>
        </p:txBody>
      </p:sp>
    </p:spTree>
    <p:extLst>
      <p:ext uri="{BB962C8B-B14F-4D97-AF65-F5344CB8AC3E}">
        <p14:creationId xmlns:p14="http://schemas.microsoft.com/office/powerpoint/2010/main" val="1999057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82227E00-1F63-4868-83E0-734A3395D899}" type="slidenum">
              <a:rPr lang="en-US"/>
              <a:pPr/>
              <a:t>21</a:t>
            </a:fld>
            <a:endParaRPr lang="en-US"/>
          </a:p>
        </p:txBody>
      </p:sp>
      <p:sp>
        <p:nvSpPr>
          <p:cNvPr id="21506" name="Rectangle 2"/>
          <p:cNvSpPr>
            <a:spLocks noGrp="1" noChangeArrowheads="1"/>
          </p:cNvSpPr>
          <p:nvPr>
            <p:ph type="title" idx="4294967295"/>
          </p:nvPr>
        </p:nvSpPr>
        <p:spPr/>
        <p:txBody>
          <a:bodyPr/>
          <a:lstStyle/>
          <a:p>
            <a:pPr eaLnBrk="1" hangingPunct="1"/>
            <a:r>
              <a:rPr lang="fa-IR" sz="3200" dirty="0"/>
              <a:t>پرسش در مورد سایر شرایط پزشکی</a:t>
            </a:r>
            <a:endParaRPr lang="en-US" sz="3200" dirty="0" smtClean="0"/>
          </a:p>
        </p:txBody>
      </p:sp>
      <p:sp>
        <p:nvSpPr>
          <p:cNvPr id="21507" name="Rectangle 3"/>
          <p:cNvSpPr>
            <a:spLocks noGrp="1" noChangeArrowheads="1"/>
          </p:cNvSpPr>
          <p:nvPr>
            <p:ph type="body" idx="4294967295"/>
          </p:nvPr>
        </p:nvSpPr>
        <p:spPr/>
        <p:txBody>
          <a:bodyPr/>
          <a:lstStyle/>
          <a:p>
            <a:pPr marL="0" indent="0" algn="r" eaLnBrk="1" hangingPunct="1">
              <a:lnSpc>
                <a:spcPct val="90000"/>
              </a:lnSpc>
              <a:buNone/>
            </a:pPr>
            <a:r>
              <a:rPr lang="fa-IR" sz="2400" dirty="0">
                <a:latin typeface="Calibri" pitchFamily="34" charset="0"/>
              </a:rPr>
              <a:t>	آیا دیابتی هستند؟ آیا هیچ دارویی مصرف میکنند؟</a:t>
            </a:r>
          </a:p>
          <a:p>
            <a:pPr marL="0" indent="0" algn="r" eaLnBrk="1" hangingPunct="1">
              <a:lnSpc>
                <a:spcPct val="90000"/>
              </a:lnSpc>
              <a:buNone/>
            </a:pPr>
            <a:r>
              <a:rPr lang="fa-IR" sz="2400" dirty="0">
                <a:latin typeface="Calibri" pitchFamily="34" charset="0"/>
              </a:rPr>
              <a:t>.  آیا می تواند به دلیل قند خون پایین باشد؟</a:t>
            </a:r>
          </a:p>
          <a:p>
            <a:pPr marL="0" indent="0" algn="r" eaLnBrk="1" hangingPunct="1">
              <a:lnSpc>
                <a:spcPct val="90000"/>
              </a:lnSpc>
              <a:buNone/>
            </a:pPr>
            <a:r>
              <a:rPr lang="fa-IR" sz="2400" dirty="0">
                <a:latin typeface="Calibri" pitchFamily="34" charset="0"/>
              </a:rPr>
              <a:t>	</a:t>
            </a:r>
            <a:r>
              <a:rPr lang="fa-IR" sz="2400" dirty="0" smtClean="0">
                <a:latin typeface="Calibri" pitchFamily="34" charset="0"/>
              </a:rPr>
              <a:t> آیا سابقه بیماری ایدزدارد؟ </a:t>
            </a:r>
            <a:r>
              <a:rPr lang="fa-IR" sz="2400" dirty="0">
                <a:latin typeface="Calibri" pitchFamily="34" charset="0"/>
              </a:rPr>
              <a:t>آیا هیچ دارویی مصرف می کنند؟</a:t>
            </a:r>
          </a:p>
          <a:p>
            <a:pPr marL="0" indent="0" algn="r" eaLnBrk="1" hangingPunct="1">
              <a:lnSpc>
                <a:spcPct val="90000"/>
              </a:lnSpc>
              <a:buNone/>
            </a:pPr>
            <a:r>
              <a:rPr lang="fa-IR" sz="2400" dirty="0">
                <a:latin typeface="Calibri" pitchFamily="34" charset="0"/>
              </a:rPr>
              <a:t>.  آیا این می تواند به دلیل یک عفونت مثل مننژیت باشد؟</a:t>
            </a:r>
          </a:p>
          <a:p>
            <a:pPr marL="0" indent="0" algn="r" eaLnBrk="1" hangingPunct="1">
              <a:lnSpc>
                <a:spcPct val="90000"/>
              </a:lnSpc>
              <a:buNone/>
            </a:pPr>
            <a:r>
              <a:rPr lang="fa-IR" sz="2400" dirty="0">
                <a:latin typeface="Calibri" pitchFamily="34" charset="0"/>
              </a:rPr>
              <a:t>	آیا </a:t>
            </a:r>
            <a:r>
              <a:rPr lang="fa-IR" sz="2400" dirty="0" smtClean="0">
                <a:latin typeface="Calibri" pitchFamily="34" charset="0"/>
              </a:rPr>
              <a:t>ریسک </a:t>
            </a:r>
            <a:r>
              <a:rPr lang="fa-IR" sz="2400" dirty="0">
                <a:latin typeface="Calibri" pitchFamily="34" charset="0"/>
              </a:rPr>
              <a:t>مسمومیت وجود دارد؟</a:t>
            </a:r>
          </a:p>
          <a:p>
            <a:pPr marL="0" indent="0" algn="r" eaLnBrk="1" hangingPunct="1">
              <a:lnSpc>
                <a:spcPct val="90000"/>
              </a:lnSpc>
              <a:buNone/>
            </a:pPr>
            <a:r>
              <a:rPr lang="fa-IR" sz="2400" dirty="0">
                <a:latin typeface="Calibri" pitchFamily="34" charset="0"/>
              </a:rPr>
              <a:t>	آیا فرد مصرف کننده مواد مخدر یا الکل است؟</a:t>
            </a:r>
          </a:p>
          <a:p>
            <a:pPr marL="0" indent="0" algn="r" eaLnBrk="1" hangingPunct="1">
              <a:lnSpc>
                <a:spcPct val="90000"/>
              </a:lnSpc>
              <a:buNone/>
            </a:pPr>
            <a:r>
              <a:rPr lang="fa-IR" sz="2400" dirty="0">
                <a:latin typeface="Calibri" pitchFamily="34" charset="0"/>
              </a:rPr>
              <a:t>.  در اینصورت  علاوه بر مدیریت حاد شما باید ارزیابی بر اساس بخش مصرف الکل و مواد </a:t>
            </a:r>
            <a:r>
              <a:rPr lang="fa-IR" sz="2400" dirty="0" smtClean="0">
                <a:latin typeface="Calibri" pitchFamily="34" charset="0"/>
              </a:rPr>
              <a:t>را </a:t>
            </a:r>
            <a:r>
              <a:rPr lang="fa-IR" sz="2400" dirty="0">
                <a:latin typeface="Calibri" pitchFamily="34" charset="0"/>
              </a:rPr>
              <a:t>انجام دهید. </a:t>
            </a:r>
          </a:p>
          <a:p>
            <a:pPr marL="0" indent="0" algn="r" eaLnBrk="1" hangingPunct="1">
              <a:lnSpc>
                <a:spcPct val="90000"/>
              </a:lnSpc>
              <a:buNone/>
            </a:pPr>
            <a:endParaRPr lang="en-GB" sz="2400" dirty="0" smtClean="0">
              <a:latin typeface="Calibri" pitchFamily="34" charset="0"/>
            </a:endParaRPr>
          </a:p>
        </p:txBody>
      </p:sp>
    </p:spTree>
    <p:extLst>
      <p:ext uri="{BB962C8B-B14F-4D97-AF65-F5344CB8AC3E}">
        <p14:creationId xmlns:p14="http://schemas.microsoft.com/office/powerpoint/2010/main" val="30870371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62B70AB1-2701-403B-8DF0-7D5D5A88F627}" type="slidenum">
              <a:rPr lang="en-US"/>
              <a:pPr/>
              <a:t>22</a:t>
            </a:fld>
            <a:endParaRPr lang="en-US"/>
          </a:p>
        </p:txBody>
      </p:sp>
      <p:sp>
        <p:nvSpPr>
          <p:cNvPr id="22530" name="Rectangle 2"/>
          <p:cNvSpPr>
            <a:spLocks noGrp="1" noChangeArrowheads="1"/>
          </p:cNvSpPr>
          <p:nvPr>
            <p:ph type="title" idx="4294967295"/>
          </p:nvPr>
        </p:nvSpPr>
        <p:spPr/>
        <p:txBody>
          <a:bodyPr/>
          <a:lstStyle/>
          <a:p>
            <a:pPr eaLnBrk="1" hangingPunct="1"/>
            <a:r>
              <a:rPr lang="fa-IR" sz="3200" dirty="0"/>
              <a:t>مدیریت بیشتر تشنج حاد</a:t>
            </a:r>
            <a:endParaRPr lang="en-US" sz="3200" dirty="0" smtClean="0"/>
          </a:p>
        </p:txBody>
      </p:sp>
      <p:sp>
        <p:nvSpPr>
          <p:cNvPr id="22531" name="Rectangle 3"/>
          <p:cNvSpPr>
            <a:spLocks noGrp="1" noChangeArrowheads="1"/>
          </p:cNvSpPr>
          <p:nvPr>
            <p:ph type="body" idx="4294967295"/>
          </p:nvPr>
        </p:nvSpPr>
        <p:spPr/>
        <p:txBody>
          <a:bodyPr/>
          <a:lstStyle/>
          <a:p>
            <a:pPr marL="0" indent="0" algn="r" eaLnBrk="1" hangingPunct="1">
              <a:lnSpc>
                <a:spcPct val="90000"/>
              </a:lnSpc>
              <a:buNone/>
            </a:pPr>
            <a:r>
              <a:rPr lang="fa-IR" sz="2400" dirty="0">
                <a:latin typeface="Calibri" pitchFamily="34" charset="0"/>
              </a:rPr>
              <a:t>.  اول شروع مایعات داخل وریدی </a:t>
            </a:r>
          </a:p>
          <a:p>
            <a:pPr marL="0" indent="0" algn="r" eaLnBrk="1" hangingPunct="1">
              <a:lnSpc>
                <a:spcPct val="90000"/>
              </a:lnSpc>
              <a:buNone/>
            </a:pPr>
            <a:r>
              <a:rPr lang="fa-IR" sz="2400" dirty="0">
                <a:latin typeface="Calibri" pitchFamily="34" charset="0"/>
              </a:rPr>
              <a:t>   .  گلکوز داخل وریدی آهسته، 30 قطره/ دقیقه</a:t>
            </a:r>
          </a:p>
          <a:p>
            <a:pPr marL="0" indent="0" algn="r" eaLnBrk="1" hangingPunct="1">
              <a:lnSpc>
                <a:spcPct val="90000"/>
              </a:lnSpc>
              <a:buNone/>
            </a:pPr>
            <a:r>
              <a:rPr lang="fa-IR" sz="2400" dirty="0">
                <a:latin typeface="Calibri" pitchFamily="34" charset="0"/>
              </a:rPr>
              <a:t>. </a:t>
            </a:r>
            <a:endParaRPr lang="fa-IR" sz="2400" dirty="0" smtClean="0">
              <a:latin typeface="Calibri" pitchFamily="34" charset="0"/>
            </a:endParaRPr>
          </a:p>
          <a:p>
            <a:pPr marL="0" indent="0" algn="r" eaLnBrk="1" hangingPunct="1">
              <a:lnSpc>
                <a:spcPct val="90000"/>
              </a:lnSpc>
              <a:buNone/>
            </a:pPr>
            <a:r>
              <a:rPr lang="fa-IR" sz="2400" dirty="0" smtClean="0">
                <a:latin typeface="Calibri" pitchFamily="34" charset="0"/>
              </a:rPr>
              <a:t> </a:t>
            </a:r>
            <a:r>
              <a:rPr lang="fa-IR" sz="2400" dirty="0">
                <a:latin typeface="Calibri" pitchFamily="34" charset="0"/>
              </a:rPr>
              <a:t>بزرگسالان: 10 میلی دیازپام داخل وریدی به آهستگی بدهید یا 4 میلی لورازپام داخل وریدی به آهستگی</a:t>
            </a:r>
          </a:p>
          <a:p>
            <a:pPr marL="0" indent="0" algn="r" eaLnBrk="1" hangingPunct="1">
              <a:lnSpc>
                <a:spcPct val="90000"/>
              </a:lnSpc>
              <a:buNone/>
            </a:pPr>
            <a:r>
              <a:rPr lang="fa-IR" sz="2400" dirty="0">
                <a:latin typeface="Calibri" pitchFamily="34" charset="0"/>
              </a:rPr>
              <a:t>. </a:t>
            </a:r>
            <a:endParaRPr lang="fa-IR" sz="2400" dirty="0" smtClean="0">
              <a:latin typeface="Calibri" pitchFamily="34" charset="0"/>
            </a:endParaRPr>
          </a:p>
          <a:p>
            <a:pPr marL="0" indent="0" algn="r" eaLnBrk="1" hangingPunct="1">
              <a:lnSpc>
                <a:spcPct val="90000"/>
              </a:lnSpc>
              <a:buNone/>
            </a:pPr>
            <a:r>
              <a:rPr lang="fa-IR" sz="2400" dirty="0" smtClean="0">
                <a:latin typeface="Calibri" pitchFamily="34" charset="0"/>
              </a:rPr>
              <a:t> </a:t>
            </a:r>
            <a:r>
              <a:rPr lang="fa-IR" sz="2400" dirty="0">
                <a:latin typeface="Calibri" pitchFamily="34" charset="0"/>
              </a:rPr>
              <a:t>کودکان: 2/0 تا 5/0 میلی گرم / کیلو گرم دیازپام داخل وریدی به آهستگی بدهید (حداکثر 10 میلی گرم یا 1/0 میلی گرم/ کیلوگرم لورازپام داخل وریدی به آهستگی (حداکثر 4 میلی گرم اگر در دسترس است)</a:t>
            </a:r>
          </a:p>
          <a:p>
            <a:pPr marL="0" indent="0" eaLnBrk="1" hangingPunct="1">
              <a:lnSpc>
                <a:spcPct val="90000"/>
              </a:lnSpc>
              <a:buNone/>
            </a:pPr>
            <a:endParaRPr lang="en-GB" sz="2400" dirty="0" smtClean="0">
              <a:latin typeface="Calibri" pitchFamily="34" charset="0"/>
            </a:endParaRPr>
          </a:p>
        </p:txBody>
      </p:sp>
    </p:spTree>
    <p:extLst>
      <p:ext uri="{BB962C8B-B14F-4D97-AF65-F5344CB8AC3E}">
        <p14:creationId xmlns:p14="http://schemas.microsoft.com/office/powerpoint/2010/main" val="7778719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CA694C98-2219-4F7B-BD40-CE40FCA0248F}" type="slidenum">
              <a:rPr lang="en-US"/>
              <a:pPr/>
              <a:t>23</a:t>
            </a:fld>
            <a:endParaRPr lang="en-US"/>
          </a:p>
        </p:txBody>
      </p:sp>
      <p:sp>
        <p:nvSpPr>
          <p:cNvPr id="27650" name="Rectangle 2"/>
          <p:cNvSpPr>
            <a:spLocks noGrp="1" noChangeArrowheads="1"/>
          </p:cNvSpPr>
          <p:nvPr>
            <p:ph type="title"/>
          </p:nvPr>
        </p:nvSpPr>
        <p:spPr/>
        <p:txBody>
          <a:bodyPr/>
          <a:lstStyle/>
          <a:p>
            <a:pPr algn="r" eaLnBrk="1" hangingPunct="1"/>
            <a:r>
              <a:rPr lang="fa-IR" sz="3200" dirty="0"/>
              <a:t>من نمی توانم رگ بگیرم چه کنم</a:t>
            </a:r>
            <a:endParaRPr lang="en-US" sz="3200" dirty="0" smtClean="0"/>
          </a:p>
        </p:txBody>
      </p:sp>
      <p:sp>
        <p:nvSpPr>
          <p:cNvPr id="27651" name="Rectangle 3"/>
          <p:cNvSpPr>
            <a:spLocks noGrp="1" noChangeArrowheads="1"/>
          </p:cNvSpPr>
          <p:nvPr>
            <p:ph type="body" idx="1"/>
          </p:nvPr>
        </p:nvSpPr>
        <p:spPr>
          <a:xfrm>
            <a:off x="457200" y="1268760"/>
            <a:ext cx="8229600" cy="5039965"/>
          </a:xfrm>
        </p:spPr>
        <p:txBody>
          <a:bodyPr/>
          <a:lstStyle/>
          <a:p>
            <a:pPr algn="r" eaLnBrk="1" hangingPunct="1">
              <a:buSzPct val="70000"/>
            </a:pPr>
            <a:endParaRPr lang="fa-IR" sz="2400" b="1" dirty="0" smtClean="0">
              <a:latin typeface="Calibri" pitchFamily="34" charset="0"/>
            </a:endParaRPr>
          </a:p>
          <a:p>
            <a:pPr marL="0" indent="0" algn="r" eaLnBrk="1" hangingPunct="1">
              <a:buSzPct val="70000"/>
              <a:buNone/>
            </a:pPr>
            <a:r>
              <a:rPr lang="fa-IR" sz="2400" b="1" dirty="0">
                <a:latin typeface="Calibri" pitchFamily="34" charset="0"/>
              </a:rPr>
              <a:t>اگر شما نمی توانید رگ بگیرید</a:t>
            </a:r>
          </a:p>
          <a:p>
            <a:pPr marL="0" indent="0" algn="r" eaLnBrk="1" hangingPunct="1">
              <a:buSzPct val="70000"/>
              <a:buNone/>
            </a:pPr>
            <a:r>
              <a:rPr lang="fa-IR" sz="2400" b="1" dirty="0">
                <a:latin typeface="Calibri" pitchFamily="34" charset="0"/>
              </a:rPr>
              <a:t>   .  دیازپام داخل عضلانی ندهید بسیار ضعیف و نا منظم جذب میشود.</a:t>
            </a:r>
          </a:p>
          <a:p>
            <a:pPr marL="0" indent="0" algn="r" eaLnBrk="1" hangingPunct="1">
              <a:buSzPct val="70000"/>
              <a:buNone/>
            </a:pPr>
            <a:r>
              <a:rPr lang="fa-IR" sz="2400" b="1" dirty="0">
                <a:latin typeface="Calibri" pitchFamily="34" charset="0"/>
              </a:rPr>
              <a:t>   . دیازپام رکتال بدهید</a:t>
            </a:r>
          </a:p>
          <a:p>
            <a:pPr marL="0" indent="0" algn="r" eaLnBrk="1" hangingPunct="1">
              <a:buSzPct val="70000"/>
              <a:buNone/>
            </a:pPr>
            <a:r>
              <a:rPr lang="fa-IR" sz="2400" b="1" dirty="0">
                <a:latin typeface="Calibri" pitchFamily="34" charset="0"/>
              </a:rPr>
              <a:t>      .  اگر در دسترس است از فرمولیشن رکتال استفاده کنید</a:t>
            </a:r>
          </a:p>
          <a:p>
            <a:pPr marL="0" indent="0" algn="r" eaLnBrk="1" hangingPunct="1">
              <a:buSzPct val="70000"/>
              <a:buNone/>
            </a:pPr>
            <a:r>
              <a:rPr lang="fa-IR" sz="2400" b="1" dirty="0">
                <a:latin typeface="Calibri" pitchFamily="34" charset="0"/>
              </a:rPr>
              <a:t>      .  اگر در دسترس نیست از فرمولیشن </a:t>
            </a:r>
            <a:r>
              <a:rPr lang="fa-IR" sz="2400" b="1" dirty="0" smtClean="0">
                <a:latin typeface="Calibri" pitchFamily="34" charset="0"/>
              </a:rPr>
              <a:t>وریدی استفاده </a:t>
            </a:r>
            <a:r>
              <a:rPr lang="fa-IR" sz="2400" b="1" dirty="0">
                <a:latin typeface="Calibri" pitchFamily="34" charset="0"/>
              </a:rPr>
              <a:t>کنید.</a:t>
            </a:r>
          </a:p>
          <a:p>
            <a:pPr marL="0" indent="0" algn="r" eaLnBrk="1" hangingPunct="1">
              <a:buSzPct val="70000"/>
              <a:buNone/>
            </a:pPr>
            <a:r>
              <a:rPr lang="fa-IR" sz="2400" b="1" dirty="0">
                <a:latin typeface="Calibri" pitchFamily="34" charset="0"/>
              </a:rPr>
              <a:t>.  بزرگسالان: 10 میلی گرم</a:t>
            </a:r>
          </a:p>
          <a:p>
            <a:pPr marL="0" indent="0" algn="r" eaLnBrk="1" hangingPunct="1">
              <a:buSzPct val="70000"/>
              <a:buNone/>
            </a:pPr>
            <a:r>
              <a:rPr lang="fa-IR" sz="2400" b="1" dirty="0">
                <a:latin typeface="Calibri" pitchFamily="34" charset="0"/>
              </a:rPr>
              <a:t>.  کودکان: 2/0 تا 5/0 میلی گرم/ کیلوگرم (حداکثر 10 میلی گرم)</a:t>
            </a:r>
          </a:p>
          <a:p>
            <a:pPr marL="0" indent="0" algn="r" eaLnBrk="1" hangingPunct="1">
              <a:buSzPct val="70000"/>
              <a:buNone/>
            </a:pPr>
            <a:r>
              <a:rPr lang="fa-IR" sz="2400" b="1" dirty="0">
                <a:latin typeface="Calibri" pitchFamily="34" charset="0"/>
              </a:rPr>
              <a:t>.  گرفتن رگ را بعد از توقف تشنج فراموش نکنید</a:t>
            </a:r>
          </a:p>
          <a:p>
            <a:pPr algn="r" eaLnBrk="1" hangingPunct="1">
              <a:buSzPct val="70000"/>
            </a:pPr>
            <a:endParaRPr lang="fa-IR" sz="2400" b="1" dirty="0" smtClean="0">
              <a:latin typeface="Calibri" pitchFamily="34" charset="0"/>
            </a:endParaRPr>
          </a:p>
          <a:p>
            <a:pPr algn="r" eaLnBrk="1" hangingPunct="1">
              <a:buSzPct val="70000"/>
            </a:pPr>
            <a:endParaRPr lang="fa-IR" sz="2400" dirty="0">
              <a:latin typeface="Calibri" pitchFamily="34" charset="0"/>
            </a:endParaRPr>
          </a:p>
        </p:txBody>
      </p:sp>
    </p:spTree>
    <p:extLst>
      <p:ext uri="{BB962C8B-B14F-4D97-AF65-F5344CB8AC3E}">
        <p14:creationId xmlns:p14="http://schemas.microsoft.com/office/powerpoint/2010/main" val="80932813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دیازپام رکتال</a:t>
            </a:r>
            <a:endParaRPr lang="en-US" dirty="0"/>
          </a:p>
        </p:txBody>
      </p:sp>
      <p:sp>
        <p:nvSpPr>
          <p:cNvPr id="3" name="Content Placeholder 2"/>
          <p:cNvSpPr>
            <a:spLocks noGrp="1"/>
          </p:cNvSpPr>
          <p:nvPr>
            <p:ph idx="1"/>
          </p:nvPr>
        </p:nvSpPr>
        <p:spPr/>
        <p:txBody>
          <a:bodyPr/>
          <a:lstStyle/>
          <a:p>
            <a:pPr marL="0" indent="0" algn="r">
              <a:buNone/>
            </a:pPr>
            <a:r>
              <a:rPr lang="fa-IR" dirty="0"/>
              <a:t>دوز مشخص را از یک آمپول دیازپام به سرنگ توبرکولین (یک میلی لیتر) بکشید</a:t>
            </a:r>
          </a:p>
          <a:p>
            <a:pPr marL="0" indent="0" algn="r">
              <a:buNone/>
            </a:pPr>
            <a:r>
              <a:rPr lang="fa-IR" dirty="0"/>
              <a:t>در جایی که ممکن است بر پایه وزن کودک حساب کنید.</a:t>
            </a:r>
          </a:p>
          <a:p>
            <a:pPr marL="0" indent="0" algn="r">
              <a:buNone/>
            </a:pPr>
            <a:r>
              <a:rPr lang="fa-IR" dirty="0"/>
              <a:t>سوزن را حدف کنید.</a:t>
            </a:r>
          </a:p>
          <a:p>
            <a:pPr marL="0" indent="0" algn="r">
              <a:buNone/>
            </a:pPr>
            <a:r>
              <a:rPr lang="fa-IR" dirty="0"/>
              <a:t>سرنگ را 4 تا 5 سانتی متر داخل رکتوم وارد کنید و</a:t>
            </a:r>
          </a:p>
          <a:p>
            <a:pPr marL="0" indent="0" algn="r">
              <a:buNone/>
            </a:pPr>
            <a:r>
              <a:rPr lang="fa-IR" dirty="0"/>
              <a:t> محلول دیازپام را تزریق کنید.</a:t>
            </a:r>
          </a:p>
          <a:p>
            <a:pPr marL="0" indent="0" algn="r">
              <a:buNone/>
            </a:pPr>
            <a:r>
              <a:rPr lang="fa-IR" dirty="0"/>
              <a:t>باتک ها را با هم برای چند دقیقه نگه دارید</a:t>
            </a:r>
          </a:p>
        </p:txBody>
      </p:sp>
      <p:sp>
        <p:nvSpPr>
          <p:cNvPr id="5" name="Slide Number Placeholder 4"/>
          <p:cNvSpPr>
            <a:spLocks noGrp="1"/>
          </p:cNvSpPr>
          <p:nvPr>
            <p:ph type="sldNum" sz="quarter" idx="12"/>
          </p:nvPr>
        </p:nvSpPr>
        <p:spPr/>
        <p:txBody>
          <a:bodyPr/>
          <a:lstStyle/>
          <a:p>
            <a:fld id="{E26D9F18-9D84-4DA5-AD8E-8F5D4B289400}" type="slidenum">
              <a:rPr lang="en-US" smtClean="0"/>
              <a:pPr/>
              <a:t>24</a:t>
            </a:fld>
            <a:endParaRPr lang="en-US"/>
          </a:p>
        </p:txBody>
      </p:sp>
    </p:spTree>
    <p:extLst>
      <p:ext uri="{BB962C8B-B14F-4D97-AF65-F5344CB8AC3E}">
        <p14:creationId xmlns:p14="http://schemas.microsoft.com/office/powerpoint/2010/main" val="3553239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556E3FFE-437E-4682-BD40-334A7E55CDA7}" type="slidenum">
              <a:rPr lang="en-US"/>
              <a:pPr/>
              <a:t>25</a:t>
            </a:fld>
            <a:endParaRPr lang="en-US"/>
          </a:p>
        </p:txBody>
      </p:sp>
      <p:sp>
        <p:nvSpPr>
          <p:cNvPr id="28674" name="Rectangle 2"/>
          <p:cNvSpPr>
            <a:spLocks noGrp="1" noChangeArrowheads="1"/>
          </p:cNvSpPr>
          <p:nvPr>
            <p:ph type="title" idx="4294967295"/>
          </p:nvPr>
        </p:nvSpPr>
        <p:spPr/>
        <p:txBody>
          <a:bodyPr/>
          <a:lstStyle/>
          <a:p>
            <a:pPr eaLnBrk="1" hangingPunct="1"/>
            <a:r>
              <a:rPr lang="fa-IR" sz="3200" dirty="0"/>
              <a:t>دیازپام رکتال</a:t>
            </a:r>
            <a:endParaRPr lang="en-US" sz="3200" dirty="0" smtClean="0"/>
          </a:p>
        </p:txBody>
      </p:sp>
      <p:sp>
        <p:nvSpPr>
          <p:cNvPr id="28675" name="Rectangle 3"/>
          <p:cNvSpPr>
            <a:spLocks noGrp="1" noChangeArrowheads="1"/>
          </p:cNvSpPr>
          <p:nvPr>
            <p:ph type="body" idx="4294967295"/>
          </p:nvPr>
        </p:nvSpPr>
        <p:spPr/>
        <p:txBody>
          <a:bodyPr/>
          <a:lstStyle/>
          <a:p>
            <a:pPr algn="r" eaLnBrk="1" hangingPunct="1">
              <a:buSzPct val="70000"/>
            </a:pPr>
            <a:r>
              <a:rPr lang="fa-IR" sz="2400" dirty="0" smtClean="0">
                <a:latin typeface="Calibri" pitchFamily="34" charset="0"/>
              </a:rPr>
              <a:t>.</a:t>
            </a:r>
            <a:endParaRPr lang="en-GB" sz="2400" dirty="0" smtClean="0">
              <a:latin typeface="Calibri" pitchFamily="34" charset="0"/>
            </a:endParaRPr>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03648" y="1484784"/>
            <a:ext cx="6480720" cy="3600400"/>
          </a:xfrm>
          <a:prstGeom prst="rect">
            <a:avLst/>
          </a:prstGeom>
          <a:noFill/>
          <a:ln w="6350" cmpd="sng">
            <a:solidFill>
              <a:srgbClr val="0000FF"/>
            </a:solidFill>
            <a:miter lim="800000"/>
            <a:headEnd/>
            <a:tailEnd/>
          </a:ln>
          <a:effectLst>
            <a:outerShdw dist="35921" dir="2700000" algn="ctr" rotWithShape="0">
              <a:srgbClr val="808080"/>
            </a:outerShdw>
          </a:effectLst>
        </p:spPr>
      </p:pic>
    </p:spTree>
    <p:extLst>
      <p:ext uri="{BB962C8B-B14F-4D97-AF65-F5344CB8AC3E}">
        <p14:creationId xmlns:p14="http://schemas.microsoft.com/office/powerpoint/2010/main" val="26730231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5A6835B9-670E-4565-87B0-98C8BD2E97FA}" type="slidenum">
              <a:rPr lang="en-US"/>
              <a:pPr/>
              <a:t>26</a:t>
            </a:fld>
            <a:endParaRPr lang="en-US"/>
          </a:p>
        </p:txBody>
      </p:sp>
      <p:sp>
        <p:nvSpPr>
          <p:cNvPr id="30722" name="Rectangle 2"/>
          <p:cNvSpPr>
            <a:spLocks noGrp="1" noChangeArrowheads="1"/>
          </p:cNvSpPr>
          <p:nvPr>
            <p:ph type="title" idx="4294967295"/>
          </p:nvPr>
        </p:nvSpPr>
        <p:spPr/>
        <p:txBody>
          <a:bodyPr/>
          <a:lstStyle/>
          <a:p>
            <a:pPr eaLnBrk="1" hangingPunct="1"/>
            <a:r>
              <a:rPr lang="fa-IR" sz="3200" dirty="0" smtClean="0"/>
              <a:t>مواردی که باید ارزیابی شود</a:t>
            </a:r>
            <a:endParaRPr lang="en-US" sz="3200" dirty="0" smtClean="0"/>
          </a:p>
        </p:txBody>
      </p:sp>
      <p:sp>
        <p:nvSpPr>
          <p:cNvPr id="30723" name="Rectangle 3"/>
          <p:cNvSpPr>
            <a:spLocks noGrp="1" noChangeArrowheads="1"/>
          </p:cNvSpPr>
          <p:nvPr>
            <p:ph type="body" idx="4294967295"/>
          </p:nvPr>
        </p:nvSpPr>
        <p:spPr/>
        <p:txBody>
          <a:bodyPr/>
          <a:lstStyle/>
          <a:p>
            <a:pPr marL="0" indent="0" algn="r" rtl="1" eaLnBrk="1" hangingPunct="1">
              <a:lnSpc>
                <a:spcPct val="90000"/>
              </a:lnSpc>
              <a:buSzPct val="70000"/>
              <a:buNone/>
            </a:pPr>
            <a:r>
              <a:rPr lang="fa-IR" sz="2400" dirty="0" smtClean="0">
                <a:latin typeface="Calibri" pitchFamily="34" charset="0"/>
              </a:rPr>
              <a:t>موارد خطرساز برای بیماررا ارزیابی کنید</a:t>
            </a:r>
            <a:endParaRPr lang="en-GB" sz="2400" dirty="0" smtClean="0">
              <a:latin typeface="Calibri" pitchFamily="34" charset="0"/>
            </a:endParaRPr>
          </a:p>
          <a:p>
            <a:pPr marL="0" indent="0" algn="r" rtl="1" eaLnBrk="1" hangingPunct="1">
              <a:lnSpc>
                <a:spcPct val="90000"/>
              </a:lnSpc>
              <a:buSzPct val="70000"/>
              <a:buNone/>
            </a:pPr>
            <a:r>
              <a:rPr lang="fa-IR" sz="2400" dirty="0" smtClean="0">
                <a:latin typeface="Calibri" pitchFamily="34" charset="0"/>
              </a:rPr>
              <a:t>بعضی از علایم برای خود بیمار خطرسازند مثلا سرگردانی میتواند منجر به   . گم شدن بیمار گردد</a:t>
            </a:r>
          </a:p>
          <a:p>
            <a:pPr marL="0" indent="0" algn="r" rtl="1" eaLnBrk="1" hangingPunct="1">
              <a:lnSpc>
                <a:spcPct val="90000"/>
              </a:lnSpc>
              <a:buSzPct val="70000"/>
              <a:buNone/>
            </a:pPr>
            <a:endParaRPr lang="fa-IR" sz="2400" dirty="0" smtClean="0">
              <a:latin typeface="Calibri" pitchFamily="34" charset="0"/>
            </a:endParaRPr>
          </a:p>
          <a:p>
            <a:pPr marL="0" indent="0" algn="r" rtl="1" eaLnBrk="1" hangingPunct="1">
              <a:lnSpc>
                <a:spcPct val="90000"/>
              </a:lnSpc>
              <a:buSzPct val="70000"/>
              <a:buNone/>
            </a:pPr>
            <a:r>
              <a:rPr lang="fa-IR" sz="2400" dirty="0" smtClean="0">
                <a:latin typeface="Calibri" pitchFamily="34" charset="0"/>
              </a:rPr>
              <a:t>مراقبین ممکن است خسته و دلزده شوند. </a:t>
            </a:r>
          </a:p>
          <a:p>
            <a:pPr marL="0" indent="0" algn="r" rtl="1" eaLnBrk="1" hangingPunct="1">
              <a:lnSpc>
                <a:spcPct val="90000"/>
              </a:lnSpc>
              <a:buSzPct val="70000"/>
              <a:buNone/>
            </a:pPr>
            <a:endParaRPr lang="fa-IR" sz="2400" dirty="0" smtClean="0">
              <a:latin typeface="Calibri" pitchFamily="34" charset="0"/>
            </a:endParaRPr>
          </a:p>
          <a:p>
            <a:pPr marL="0" indent="0" algn="r" rtl="1" eaLnBrk="1" hangingPunct="1">
              <a:lnSpc>
                <a:spcPct val="90000"/>
              </a:lnSpc>
              <a:buSzPct val="70000"/>
              <a:buNone/>
            </a:pPr>
            <a:r>
              <a:rPr lang="fa-IR" sz="2400" dirty="0" smtClean="0">
                <a:latin typeface="Calibri" pitchFamily="34" charset="0"/>
              </a:rPr>
              <a:t>بیماران دمانس در معرض خطر سوء استفاده و بی توجهی هستند و همواره باید ازین نظر ارزیابی گردند.</a:t>
            </a:r>
          </a:p>
        </p:txBody>
      </p:sp>
    </p:spTree>
    <p:extLst>
      <p:ext uri="{BB962C8B-B14F-4D97-AF65-F5344CB8AC3E}">
        <p14:creationId xmlns:p14="http://schemas.microsoft.com/office/powerpoint/2010/main" val="33661572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چه کنیم اگر تشنج متوقف نشد</a:t>
            </a:r>
            <a:endParaRPr lang="en-US" dirty="0"/>
          </a:p>
        </p:txBody>
      </p:sp>
      <p:sp>
        <p:nvSpPr>
          <p:cNvPr id="3" name="Content Placeholder 2"/>
          <p:cNvSpPr>
            <a:spLocks noGrp="1"/>
          </p:cNvSpPr>
          <p:nvPr>
            <p:ph idx="1"/>
          </p:nvPr>
        </p:nvSpPr>
        <p:spPr/>
        <p:txBody>
          <a:bodyPr/>
          <a:lstStyle/>
          <a:p>
            <a:pPr marL="0" indent="0" algn="r">
              <a:buNone/>
            </a:pPr>
            <a:r>
              <a:rPr lang="fa-IR" sz="2400" dirty="0"/>
              <a:t>می تواند استاتوس اپی لپتیکوس باشد.</a:t>
            </a:r>
          </a:p>
          <a:p>
            <a:pPr marL="0" indent="0" algn="r">
              <a:buNone/>
            </a:pPr>
            <a:r>
              <a:rPr lang="fa-IR" sz="2400" dirty="0"/>
              <a:t>.  استاتوس اپی لپتیکوس تعریف می شود به صورت :</a:t>
            </a:r>
          </a:p>
          <a:p>
            <a:pPr marL="0" indent="0" algn="r">
              <a:buNone/>
            </a:pPr>
            <a:r>
              <a:rPr lang="fa-IR" sz="2400" dirty="0"/>
              <a:t>	بیشتر از 30 دقیقه فعالیت تشنجی ادامه دار یا </a:t>
            </a:r>
          </a:p>
          <a:p>
            <a:pPr marL="0" indent="0" algn="r">
              <a:buNone/>
            </a:pPr>
            <a:r>
              <a:rPr lang="fa-IR" sz="2400" dirty="0"/>
              <a:t>	2 یا بیشتر تشنج پی در پی بدون برگشت کامل هوشیاری در حین تشنج </a:t>
            </a:r>
            <a:r>
              <a:rPr lang="fa-IR" sz="2400" dirty="0" smtClean="0"/>
              <a:t>ها چه </a:t>
            </a:r>
            <a:r>
              <a:rPr lang="fa-IR" sz="2400" dirty="0"/>
              <a:t>کاری انجام میدهید</a:t>
            </a:r>
            <a:r>
              <a:rPr lang="fa-IR" sz="2400" dirty="0" smtClean="0"/>
              <a:t>؟.</a:t>
            </a:r>
            <a:endParaRPr lang="fa-IR" sz="2400" dirty="0"/>
          </a:p>
          <a:p>
            <a:pPr marL="0" indent="0" algn="r">
              <a:buNone/>
            </a:pPr>
            <a:r>
              <a:rPr lang="fa-IR" sz="2400" dirty="0"/>
              <a:t>.  اگر تشنج 10 دقیقه بعد از دوز دیازپام متوقف نشد </a:t>
            </a:r>
            <a:r>
              <a:rPr lang="fa-IR" sz="2400" dirty="0" smtClean="0"/>
              <a:t>دوز </a:t>
            </a:r>
            <a:r>
              <a:rPr lang="fa-IR" sz="2400" dirty="0"/>
              <a:t>دوم را با همان مقدار را بدهید.</a:t>
            </a:r>
          </a:p>
          <a:p>
            <a:pPr marL="0" indent="0" algn="r">
              <a:buNone/>
            </a:pPr>
            <a:r>
              <a:rPr lang="fa-IR" sz="2400" dirty="0"/>
              <a:t>.  فرد را به بیمارستان ارجاع دهید زیرا این یک اورژانس است.</a:t>
            </a:r>
          </a:p>
          <a:p>
            <a:pPr marL="0" indent="0" algn="r">
              <a:buNone/>
            </a:pPr>
            <a:r>
              <a:rPr lang="fa-IR" sz="2400" dirty="0"/>
              <a:t>.  بیشتر از دو دوز از دیازپام را ندهید.</a:t>
            </a:r>
          </a:p>
          <a:p>
            <a:pPr algn="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27</a:t>
            </a:fld>
            <a:endParaRPr lang="en-US"/>
          </a:p>
        </p:txBody>
      </p:sp>
    </p:spTree>
    <p:extLst>
      <p:ext uri="{BB962C8B-B14F-4D97-AF65-F5344CB8AC3E}">
        <p14:creationId xmlns:p14="http://schemas.microsoft.com/office/powerpoint/2010/main" val="35246775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EFE69BEC-02F0-4CB5-91A0-227767C9693E}" type="slidenum">
              <a:rPr lang="en-US"/>
              <a:pPr/>
              <a:t>28</a:t>
            </a:fld>
            <a:endParaRPr lang="en-US"/>
          </a:p>
        </p:txBody>
      </p:sp>
      <p:sp>
        <p:nvSpPr>
          <p:cNvPr id="31746" name="Rectangle 2"/>
          <p:cNvSpPr>
            <a:spLocks noGrp="1" noChangeArrowheads="1"/>
          </p:cNvSpPr>
          <p:nvPr>
            <p:ph type="title" idx="4294967295"/>
          </p:nvPr>
        </p:nvSpPr>
        <p:spPr/>
        <p:txBody>
          <a:bodyPr/>
          <a:lstStyle/>
          <a:p>
            <a:pPr eaLnBrk="1" hangingPunct="1"/>
            <a:r>
              <a:rPr lang="fa-IR" sz="3200" dirty="0" smtClean="0"/>
              <a:t> </a:t>
            </a:r>
            <a:r>
              <a:rPr lang="fa-IR" sz="3200" dirty="0"/>
              <a:t>اگر به عفونت مغزی مشکوک شدید چه انجام میدهید</a:t>
            </a:r>
            <a:endParaRPr lang="en-US" sz="3200" dirty="0" smtClean="0"/>
          </a:p>
        </p:txBody>
      </p:sp>
      <p:sp>
        <p:nvSpPr>
          <p:cNvPr id="31747" name="Rectangle 3"/>
          <p:cNvSpPr>
            <a:spLocks noGrp="1" noChangeArrowheads="1"/>
          </p:cNvSpPr>
          <p:nvPr>
            <p:ph type="body" idx="4294967295"/>
          </p:nvPr>
        </p:nvSpPr>
        <p:spPr>
          <a:xfrm>
            <a:off x="468313" y="1844825"/>
            <a:ext cx="8229600" cy="3776514"/>
          </a:xfrm>
        </p:spPr>
        <p:txBody>
          <a:bodyPr/>
          <a:lstStyle/>
          <a:p>
            <a:pPr marL="0" indent="0" algn="r">
              <a:buNone/>
            </a:pPr>
            <a:r>
              <a:rPr lang="fa-IR" sz="2400" dirty="0"/>
              <a:t>.  اگر علائم ونشانه ها وجود دارند (به عنوان مثال تب، تهوع، راش)</a:t>
            </a:r>
          </a:p>
          <a:p>
            <a:pPr marL="0" indent="0" algn="r">
              <a:buNone/>
            </a:pPr>
            <a:r>
              <a:rPr lang="fa-IR" sz="2400" dirty="0"/>
              <a:t>	تشنج را به همان صورت که بحث کردیم مدیریت کنید</a:t>
            </a:r>
            <a:r>
              <a:rPr lang="fa-IR" sz="2400" dirty="0" smtClean="0"/>
              <a:t>.</a:t>
            </a:r>
          </a:p>
          <a:p>
            <a:pPr marL="0" indent="0" algn="r">
              <a:buNone/>
            </a:pPr>
            <a:endParaRPr lang="fa-IR" sz="2400" dirty="0"/>
          </a:p>
          <a:p>
            <a:pPr marL="0" indent="0" algn="r">
              <a:buNone/>
            </a:pPr>
            <a:r>
              <a:rPr lang="fa-IR" sz="2400" dirty="0" smtClean="0"/>
              <a:t>درمان </a:t>
            </a:r>
            <a:r>
              <a:rPr lang="fa-IR" sz="2400" dirty="0"/>
              <a:t>برای عفونت مغزی زمینه ای را شروع کنید (نظیر آنتی بیوتیک وریدی برای </a:t>
            </a:r>
            <a:r>
              <a:rPr lang="fa-IR" sz="2400" dirty="0" smtClean="0"/>
              <a:t>مننژیت</a:t>
            </a:r>
          </a:p>
          <a:p>
            <a:pPr marL="0" indent="0" algn="r">
              <a:buNone/>
            </a:pPr>
            <a:r>
              <a:rPr lang="fa-IR" sz="2400" dirty="0"/>
              <a:t>	</a:t>
            </a:r>
            <a:endParaRPr lang="fa-IR" sz="2400" dirty="0" smtClean="0"/>
          </a:p>
          <a:p>
            <a:pPr marL="0" indent="0" algn="r">
              <a:buNone/>
            </a:pPr>
            <a:r>
              <a:rPr lang="fa-IR" sz="2400" dirty="0" smtClean="0"/>
              <a:t>ارجاع </a:t>
            </a:r>
            <a:r>
              <a:rPr lang="fa-IR" sz="2400" dirty="0"/>
              <a:t>به بیمارستان زیرا این یک اورژانس است</a:t>
            </a:r>
          </a:p>
          <a:p>
            <a:pPr marL="0" indent="0" algn="r">
              <a:buNone/>
            </a:pPr>
            <a:endParaRPr lang="fa-IR" sz="2400" dirty="0"/>
          </a:p>
        </p:txBody>
      </p:sp>
    </p:spTree>
    <p:extLst>
      <p:ext uri="{BB962C8B-B14F-4D97-AF65-F5344CB8AC3E}">
        <p14:creationId xmlns:p14="http://schemas.microsoft.com/office/powerpoint/2010/main" val="37662008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7984AB58-38B4-4136-A1DA-6D4B6EC03396}" type="slidenum">
              <a:rPr lang="en-US"/>
              <a:pPr/>
              <a:t>29</a:t>
            </a:fld>
            <a:endParaRPr lang="en-US"/>
          </a:p>
        </p:txBody>
      </p:sp>
      <p:sp>
        <p:nvSpPr>
          <p:cNvPr id="32770" name="Rectangle 4"/>
          <p:cNvSpPr>
            <a:spLocks noGrp="1" noChangeArrowheads="1"/>
          </p:cNvSpPr>
          <p:nvPr>
            <p:ph type="title" idx="4294967295"/>
          </p:nvPr>
        </p:nvSpPr>
        <p:spPr/>
        <p:txBody>
          <a:bodyPr/>
          <a:lstStyle/>
          <a:p>
            <a:pPr eaLnBrk="1" hangingPunct="1"/>
            <a:r>
              <a:rPr lang="fa-IR" sz="3200" dirty="0"/>
              <a:t>اگر به تروما مشکوک شدید چه می کنید</a:t>
            </a:r>
            <a:endParaRPr lang="en-US" sz="3200" dirty="0" smtClean="0"/>
          </a:p>
        </p:txBody>
      </p:sp>
      <p:sp>
        <p:nvSpPr>
          <p:cNvPr id="32771" name="Rectangle 6"/>
          <p:cNvSpPr>
            <a:spLocks noGrp="1" noChangeArrowheads="1"/>
          </p:cNvSpPr>
          <p:nvPr>
            <p:ph type="body" sz="half" idx="4294967295"/>
          </p:nvPr>
        </p:nvSpPr>
        <p:spPr>
          <a:xfrm>
            <a:off x="395288" y="1412874"/>
            <a:ext cx="8291512" cy="4073526"/>
          </a:xfrm>
        </p:spPr>
        <p:txBody>
          <a:bodyPr>
            <a:normAutofit/>
          </a:bodyPr>
          <a:lstStyle/>
          <a:p>
            <a:pPr algn="r" eaLnBrk="1" hangingPunct="1">
              <a:buFontTx/>
              <a:buNone/>
            </a:pPr>
            <a:r>
              <a:rPr lang="fa-IR" sz="2400" dirty="0" smtClean="0">
                <a:latin typeface="Calibri" pitchFamily="34" charset="0"/>
              </a:rPr>
              <a:t>تشنج </a:t>
            </a:r>
            <a:r>
              <a:rPr lang="fa-IR" sz="2400" dirty="0">
                <a:latin typeface="Calibri" pitchFamily="34" charset="0"/>
              </a:rPr>
              <a:t>را به همان صورت که بحث کردیم مدیریت </a:t>
            </a:r>
            <a:r>
              <a:rPr lang="fa-IR" sz="2400" dirty="0" smtClean="0">
                <a:latin typeface="Calibri" pitchFamily="34" charset="0"/>
              </a:rPr>
              <a:t>کنیم.</a:t>
            </a:r>
          </a:p>
          <a:p>
            <a:pPr algn="r" eaLnBrk="1" hangingPunct="1">
              <a:buFontTx/>
              <a:buNone/>
            </a:pPr>
            <a:r>
              <a:rPr lang="fa-IR" sz="2400" dirty="0">
                <a:latin typeface="Calibri" pitchFamily="34" charset="0"/>
              </a:rPr>
              <a:t>	گردن را ثابت کنید.</a:t>
            </a:r>
          </a:p>
          <a:p>
            <a:pPr algn="r" eaLnBrk="1" hangingPunct="1">
              <a:buFontTx/>
              <a:buNone/>
            </a:pPr>
            <a:r>
              <a:rPr lang="fa-IR" sz="2400" dirty="0">
                <a:latin typeface="Calibri" pitchFamily="34" charset="0"/>
              </a:rPr>
              <a:t>.  گردن را حرکت ندهید.</a:t>
            </a:r>
          </a:p>
          <a:p>
            <a:pPr algn="r" eaLnBrk="1" hangingPunct="1">
              <a:buFontTx/>
              <a:buNone/>
            </a:pPr>
            <a:r>
              <a:rPr lang="fa-IR" sz="2400" dirty="0">
                <a:latin typeface="Calibri" pitchFamily="34" charset="0"/>
              </a:rPr>
              <a:t>.  ممکن است یک آسیب نخاع گردنی وجود داشته باشد.</a:t>
            </a:r>
          </a:p>
          <a:p>
            <a:pPr algn="r" eaLnBrk="1" hangingPunct="1">
              <a:buFontTx/>
              <a:buNone/>
            </a:pPr>
            <a:r>
              <a:rPr lang="fa-IR" sz="2400" dirty="0">
                <a:latin typeface="Calibri" pitchFamily="34" charset="0"/>
              </a:rPr>
              <a:t>.  در هنگام جابچایی همه قسمت ها را با هم حرکت دهید</a:t>
            </a:r>
          </a:p>
          <a:p>
            <a:pPr algn="r" eaLnBrk="1" hangingPunct="1">
              <a:buFontTx/>
              <a:buNone/>
            </a:pPr>
            <a:r>
              <a:rPr lang="fa-IR" sz="2400" dirty="0">
                <a:latin typeface="Calibri" pitchFamily="34" charset="0"/>
              </a:rPr>
              <a:t>	برای سایر شواهد تروما ارزیابی کنید.</a:t>
            </a:r>
          </a:p>
          <a:p>
            <a:pPr algn="r" eaLnBrk="1" hangingPunct="1">
              <a:buFontTx/>
              <a:buNone/>
            </a:pPr>
            <a:r>
              <a:rPr lang="fa-IR" sz="2400" dirty="0">
                <a:latin typeface="Calibri" pitchFamily="34" charset="0"/>
              </a:rPr>
              <a:t>	ارجاع به بیمارستان زیرا این یک اورژانس است </a:t>
            </a:r>
          </a:p>
        </p:txBody>
      </p:sp>
    </p:spTree>
    <p:extLst>
      <p:ext uri="{BB962C8B-B14F-4D97-AF65-F5344CB8AC3E}">
        <p14:creationId xmlns:p14="http://schemas.microsoft.com/office/powerpoint/2010/main" val="25377402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B327DEE3-2626-4877-A15C-1D794A526D43}" type="slidenum">
              <a:rPr lang="en-US"/>
              <a:pPr/>
              <a:t>3</a:t>
            </a:fld>
            <a:endParaRPr lang="en-US"/>
          </a:p>
        </p:txBody>
      </p:sp>
      <p:sp>
        <p:nvSpPr>
          <p:cNvPr id="7170" name="Rectangle 2"/>
          <p:cNvSpPr>
            <a:spLocks noGrp="1" noChangeArrowheads="1"/>
          </p:cNvSpPr>
          <p:nvPr>
            <p:ph type="title"/>
          </p:nvPr>
        </p:nvSpPr>
        <p:spPr/>
        <p:txBody>
          <a:bodyPr/>
          <a:lstStyle/>
          <a:p>
            <a:pPr eaLnBrk="1" hangingPunct="1"/>
            <a:r>
              <a:rPr lang="fa-IR" sz="3200" dirty="0" smtClean="0"/>
              <a:t>صحیح/غلط</a:t>
            </a:r>
            <a:endParaRPr lang="en-US" sz="3200" dirty="0" smtClean="0"/>
          </a:p>
        </p:txBody>
      </p:sp>
      <p:sp>
        <p:nvSpPr>
          <p:cNvPr id="7171" name="Rectangle 3"/>
          <p:cNvSpPr>
            <a:spLocks noGrp="1" noChangeArrowheads="1"/>
          </p:cNvSpPr>
          <p:nvPr>
            <p:ph type="body" idx="1"/>
          </p:nvPr>
        </p:nvSpPr>
        <p:spPr>
          <a:ln>
            <a:noFill/>
          </a:ln>
        </p:spPr>
        <p:txBody>
          <a:bodyPr/>
          <a:lstStyle/>
          <a:p>
            <a:pPr marL="0" indent="0" algn="r" eaLnBrk="1" hangingPunct="1">
              <a:buNone/>
            </a:pPr>
            <a:r>
              <a:rPr lang="fa-IR" sz="1800" b="1" u="sng" dirty="0" smtClean="0">
                <a:solidFill>
                  <a:schemeClr val="tx1">
                    <a:lumMod val="95000"/>
                    <a:lumOff val="5000"/>
                  </a:schemeClr>
                </a:solidFill>
                <a:latin typeface="Calibri" pitchFamily="34" charset="0"/>
              </a:rPr>
              <a:t>    تشنج </a:t>
            </a:r>
            <a:r>
              <a:rPr lang="fa-IR" sz="1800" b="1" u="sng" dirty="0">
                <a:solidFill>
                  <a:schemeClr val="tx1">
                    <a:lumMod val="95000"/>
                    <a:lumOff val="5000"/>
                  </a:schemeClr>
                </a:solidFill>
                <a:latin typeface="Calibri" pitchFamily="34" charset="0"/>
              </a:rPr>
              <a:t>ها مسری هستند</a:t>
            </a:r>
            <a:r>
              <a:rPr lang="fa-IR" sz="1800" b="1" u="sng" dirty="0" smtClean="0">
                <a:solidFill>
                  <a:schemeClr val="tx1">
                    <a:lumMod val="95000"/>
                    <a:lumOff val="5000"/>
                  </a:schemeClr>
                </a:solidFill>
                <a:latin typeface="Calibri" pitchFamily="34" charset="0"/>
              </a:rPr>
              <a:t>. </a:t>
            </a:r>
            <a:r>
              <a:rPr lang="fa-IR" sz="1800" b="1" u="sng" dirty="0" smtClean="0">
                <a:solidFill>
                  <a:srgbClr val="FF0000"/>
                </a:solidFill>
                <a:latin typeface="Calibri" pitchFamily="34" charset="0"/>
              </a:rPr>
              <a:t>غلط. </a:t>
            </a:r>
          </a:p>
          <a:p>
            <a:pPr marL="0" indent="0" algn="r" eaLnBrk="1" hangingPunct="1">
              <a:buNone/>
            </a:pPr>
            <a:r>
              <a:rPr lang="fa-IR" sz="1800" b="1" u="sng" dirty="0" smtClean="0">
                <a:solidFill>
                  <a:schemeClr val="tx1">
                    <a:lumMod val="95000"/>
                    <a:lumOff val="5000"/>
                  </a:schemeClr>
                </a:solidFill>
                <a:latin typeface="Calibri" pitchFamily="34" charset="0"/>
              </a:rPr>
              <a:t>  </a:t>
            </a:r>
            <a:r>
              <a:rPr lang="fa-IR" sz="1800" b="1" u="sng" dirty="0">
                <a:solidFill>
                  <a:schemeClr val="tx1">
                    <a:lumMod val="95000"/>
                    <a:lumOff val="5000"/>
                  </a:schemeClr>
                </a:solidFill>
                <a:latin typeface="Calibri" pitchFamily="34" charset="0"/>
              </a:rPr>
              <a:t>صرع به علت سحر،تسخیر یا ارواح شیطانی </a:t>
            </a:r>
            <a:r>
              <a:rPr lang="fa-IR" sz="1800" b="1" u="sng" dirty="0" smtClean="0">
                <a:solidFill>
                  <a:schemeClr val="tx1">
                    <a:lumMod val="95000"/>
                    <a:lumOff val="5000"/>
                  </a:schemeClr>
                </a:solidFill>
                <a:latin typeface="Calibri" pitchFamily="34" charset="0"/>
              </a:rPr>
              <a:t>است </a:t>
            </a:r>
            <a:r>
              <a:rPr lang="fa-IR" sz="1800" b="1" u="sng" dirty="0" smtClean="0">
                <a:solidFill>
                  <a:srgbClr val="FF0000"/>
                </a:solidFill>
                <a:latin typeface="Calibri" pitchFamily="34" charset="0"/>
              </a:rPr>
              <a:t>غلط</a:t>
            </a:r>
            <a:r>
              <a:rPr lang="fa-IR" sz="1800" b="1" u="sng" dirty="0" smtClean="0">
                <a:solidFill>
                  <a:schemeClr val="tx1">
                    <a:lumMod val="95000"/>
                    <a:lumOff val="5000"/>
                  </a:schemeClr>
                </a:solidFill>
                <a:latin typeface="Calibri" pitchFamily="34" charset="0"/>
              </a:rPr>
              <a:t>. </a:t>
            </a:r>
          </a:p>
          <a:p>
            <a:pPr marL="0" indent="0" algn="r" eaLnBrk="1" hangingPunct="1">
              <a:buNone/>
            </a:pPr>
            <a:r>
              <a:rPr lang="fa-IR" sz="1800" b="1" u="sng" dirty="0" smtClean="0">
                <a:solidFill>
                  <a:schemeClr val="tx1">
                    <a:lumMod val="95000"/>
                    <a:lumOff val="5000"/>
                  </a:schemeClr>
                </a:solidFill>
                <a:latin typeface="Calibri" pitchFamily="34" charset="0"/>
              </a:rPr>
              <a:t> </a:t>
            </a:r>
            <a:r>
              <a:rPr lang="fa-IR" sz="1800" b="1" u="sng" dirty="0">
                <a:solidFill>
                  <a:schemeClr val="tx1">
                    <a:lumMod val="95000"/>
                    <a:lumOff val="5000"/>
                  </a:schemeClr>
                </a:solidFill>
                <a:latin typeface="Calibri" pitchFamily="34" charset="0"/>
              </a:rPr>
              <a:t>تشنج ها تخلیه الکتریکی غیر طبیعی از نورون ها </a:t>
            </a:r>
            <a:r>
              <a:rPr lang="fa-IR" sz="1800" b="1" u="sng" dirty="0" smtClean="0">
                <a:solidFill>
                  <a:schemeClr val="tx1">
                    <a:lumMod val="95000"/>
                    <a:lumOff val="5000"/>
                  </a:schemeClr>
                </a:solidFill>
                <a:latin typeface="Calibri" pitchFamily="34" charset="0"/>
              </a:rPr>
              <a:t>هستند.</a:t>
            </a:r>
            <a:r>
              <a:rPr lang="fa-IR" sz="1800" b="1" u="sng" dirty="0" smtClean="0">
                <a:solidFill>
                  <a:srgbClr val="FF0000"/>
                </a:solidFill>
                <a:latin typeface="Calibri" pitchFamily="34" charset="0"/>
              </a:rPr>
              <a:t>صحیح</a:t>
            </a:r>
            <a:r>
              <a:rPr lang="fa-IR" sz="1800" b="1" u="sng" dirty="0" smtClean="0">
                <a:solidFill>
                  <a:schemeClr val="tx1">
                    <a:lumMod val="95000"/>
                    <a:lumOff val="5000"/>
                  </a:schemeClr>
                </a:solidFill>
                <a:latin typeface="Calibri" pitchFamily="34" charset="0"/>
              </a:rPr>
              <a:t>.  </a:t>
            </a:r>
          </a:p>
          <a:p>
            <a:pPr marL="0" indent="0" algn="r" eaLnBrk="1" hangingPunct="1">
              <a:buNone/>
            </a:pPr>
            <a:r>
              <a:rPr lang="fa-IR" sz="1800" b="1" u="sng" dirty="0" smtClean="0">
                <a:solidFill>
                  <a:schemeClr val="tx1">
                    <a:lumMod val="95000"/>
                    <a:lumOff val="5000"/>
                  </a:schemeClr>
                </a:solidFill>
                <a:latin typeface="Calibri" pitchFamily="34" charset="0"/>
              </a:rPr>
              <a:t>افراد </a:t>
            </a:r>
            <a:r>
              <a:rPr lang="fa-IR" sz="1800" b="1" u="sng" dirty="0">
                <a:solidFill>
                  <a:schemeClr val="tx1">
                    <a:lumMod val="95000"/>
                    <a:lumOff val="5000"/>
                  </a:schemeClr>
                </a:solidFill>
                <a:latin typeface="Calibri" pitchFamily="34" charset="0"/>
              </a:rPr>
              <a:t>میتلا به صرع باید مهار </a:t>
            </a:r>
            <a:r>
              <a:rPr lang="fa-IR" sz="1800" b="1" u="sng" dirty="0" smtClean="0">
                <a:solidFill>
                  <a:schemeClr val="tx1">
                    <a:lumMod val="95000"/>
                    <a:lumOff val="5000"/>
                  </a:schemeClr>
                </a:solidFill>
                <a:latin typeface="Calibri" pitchFamily="34" charset="0"/>
              </a:rPr>
              <a:t>شوند.</a:t>
            </a:r>
            <a:r>
              <a:rPr lang="fa-IR" sz="1800" b="1" u="sng" dirty="0" smtClean="0">
                <a:solidFill>
                  <a:srgbClr val="FF0000"/>
                </a:solidFill>
                <a:latin typeface="Calibri" pitchFamily="34" charset="0"/>
              </a:rPr>
              <a:t>غلط</a:t>
            </a:r>
          </a:p>
          <a:p>
            <a:pPr marL="0" indent="0" algn="r" eaLnBrk="1" hangingPunct="1">
              <a:buNone/>
            </a:pPr>
            <a:r>
              <a:rPr lang="fa-IR" sz="1800" b="1" u="sng" dirty="0" smtClean="0">
                <a:solidFill>
                  <a:schemeClr val="tx1">
                    <a:lumMod val="95000"/>
                    <a:lumOff val="5000"/>
                  </a:schemeClr>
                </a:solidFill>
                <a:latin typeface="Calibri" pitchFamily="34" charset="0"/>
              </a:rPr>
              <a:t>بچه </a:t>
            </a:r>
            <a:r>
              <a:rPr lang="fa-IR" sz="1800" b="1" u="sng" dirty="0">
                <a:solidFill>
                  <a:schemeClr val="tx1">
                    <a:lumMod val="95000"/>
                    <a:lumOff val="5000"/>
                  </a:schemeClr>
                </a:solidFill>
                <a:latin typeface="Calibri" pitchFamily="34" charset="0"/>
              </a:rPr>
              <a:t>های افراد مبتلا به صرع ، همچنین به صرع مبتلا </a:t>
            </a:r>
            <a:r>
              <a:rPr lang="fa-IR" sz="1800" b="1" u="sng" dirty="0" smtClean="0">
                <a:solidFill>
                  <a:schemeClr val="tx1">
                    <a:lumMod val="95000"/>
                    <a:lumOff val="5000"/>
                  </a:schemeClr>
                </a:solidFill>
                <a:latin typeface="Calibri" pitchFamily="34" charset="0"/>
              </a:rPr>
              <a:t>میشوند </a:t>
            </a:r>
            <a:r>
              <a:rPr lang="fa-IR" sz="1800" b="1" u="sng" dirty="0" smtClean="0">
                <a:solidFill>
                  <a:srgbClr val="FF0000"/>
                </a:solidFill>
                <a:latin typeface="Calibri" pitchFamily="34" charset="0"/>
              </a:rPr>
              <a:t>غلط</a:t>
            </a:r>
            <a:r>
              <a:rPr lang="fa-IR" sz="1800" b="1" u="sng" dirty="0" smtClean="0">
                <a:solidFill>
                  <a:schemeClr val="tx1">
                    <a:lumMod val="95000"/>
                    <a:lumOff val="5000"/>
                  </a:schemeClr>
                </a:solidFill>
                <a:latin typeface="Calibri" pitchFamily="34" charset="0"/>
              </a:rPr>
              <a:t>ا</a:t>
            </a:r>
          </a:p>
          <a:p>
            <a:pPr marL="0" indent="0" algn="r" eaLnBrk="1" hangingPunct="1">
              <a:buNone/>
            </a:pPr>
            <a:r>
              <a:rPr lang="fa-IR" sz="1800" b="1" u="sng" dirty="0" smtClean="0">
                <a:solidFill>
                  <a:schemeClr val="tx1">
                    <a:lumMod val="95000"/>
                    <a:lumOff val="5000"/>
                  </a:schemeClr>
                </a:solidFill>
                <a:latin typeface="Calibri" pitchFamily="34" charset="0"/>
              </a:rPr>
              <a:t> افراد </a:t>
            </a:r>
            <a:r>
              <a:rPr lang="fa-IR" sz="1800" b="1" u="sng" dirty="0">
                <a:solidFill>
                  <a:schemeClr val="tx1">
                    <a:lumMod val="95000"/>
                    <a:lumOff val="5000"/>
                  </a:schemeClr>
                </a:solidFill>
                <a:latin typeface="Calibri" pitchFamily="34" charset="0"/>
              </a:rPr>
              <a:t>مبتلا به صرع می توانند به وسیله پزشکان و پرستاران مراقبت های اولیه بهداشتی درمان شوند</a:t>
            </a:r>
            <a:r>
              <a:rPr lang="fa-IR" sz="1800" b="1" u="sng" dirty="0" smtClean="0">
                <a:solidFill>
                  <a:schemeClr val="tx1">
                    <a:lumMod val="95000"/>
                    <a:lumOff val="5000"/>
                  </a:schemeClr>
                </a:solidFill>
                <a:latin typeface="Calibri" pitchFamily="34" charset="0"/>
              </a:rPr>
              <a:t>. </a:t>
            </a:r>
            <a:r>
              <a:rPr lang="fa-IR" sz="1800" b="1" u="sng" dirty="0" smtClean="0">
                <a:solidFill>
                  <a:srgbClr val="FF0000"/>
                </a:solidFill>
                <a:latin typeface="Calibri" pitchFamily="34" charset="0"/>
              </a:rPr>
              <a:t>صحیح</a:t>
            </a:r>
            <a:r>
              <a:rPr lang="fa-IR" sz="1800" b="1" u="sng" dirty="0" smtClean="0">
                <a:solidFill>
                  <a:schemeClr val="tx1">
                    <a:lumMod val="95000"/>
                    <a:lumOff val="5000"/>
                  </a:schemeClr>
                </a:solidFill>
                <a:latin typeface="Calibri" pitchFamily="34" charset="0"/>
              </a:rPr>
              <a:t>.  </a:t>
            </a:r>
          </a:p>
          <a:p>
            <a:pPr marL="0" indent="0" algn="r" eaLnBrk="1" hangingPunct="1">
              <a:buNone/>
            </a:pPr>
            <a:r>
              <a:rPr lang="fa-IR" sz="1800" b="1" u="sng" dirty="0" smtClean="0">
                <a:solidFill>
                  <a:schemeClr val="tx1">
                    <a:lumMod val="95000"/>
                    <a:lumOff val="5000"/>
                  </a:schemeClr>
                </a:solidFill>
                <a:latin typeface="Calibri" pitchFamily="34" charset="0"/>
              </a:rPr>
              <a:t>70</a:t>
            </a:r>
            <a:r>
              <a:rPr lang="fa-IR" sz="1800" b="1" u="sng" dirty="0">
                <a:solidFill>
                  <a:schemeClr val="tx1">
                    <a:lumMod val="95000"/>
                    <a:lumOff val="5000"/>
                  </a:schemeClr>
                </a:solidFill>
                <a:latin typeface="Calibri" pitchFamily="34" charset="0"/>
              </a:rPr>
              <a:t>% آنها با  درمان داروهای ضد صرع در سیستم مراقبت های اولیه</a:t>
            </a:r>
            <a:r>
              <a:rPr lang="fa-IR" sz="1400" b="1" u="sng" dirty="0">
                <a:solidFill>
                  <a:schemeClr val="tx1">
                    <a:lumMod val="95000"/>
                    <a:lumOff val="5000"/>
                  </a:schemeClr>
                </a:solidFill>
                <a:latin typeface="Calibri" pitchFamily="34" charset="0"/>
              </a:rPr>
              <a:t> </a:t>
            </a:r>
            <a:r>
              <a:rPr lang="fa-IR" sz="1800" b="1" u="sng" dirty="0">
                <a:solidFill>
                  <a:schemeClr val="tx1">
                    <a:lumMod val="95000"/>
                    <a:lumOff val="5000"/>
                  </a:schemeClr>
                </a:solidFill>
                <a:latin typeface="Calibri" pitchFamily="34" charset="0"/>
              </a:rPr>
              <a:t>بهداشتی میتوانند بدون تشنج </a:t>
            </a:r>
            <a:r>
              <a:rPr lang="fa-IR" sz="1800" b="1" u="sng" dirty="0" smtClean="0">
                <a:solidFill>
                  <a:schemeClr val="tx1">
                    <a:lumMod val="95000"/>
                    <a:lumOff val="5000"/>
                  </a:schemeClr>
                </a:solidFill>
                <a:latin typeface="Calibri" pitchFamily="34" charset="0"/>
              </a:rPr>
              <a:t> </a:t>
            </a:r>
            <a:r>
              <a:rPr lang="fa-IR" sz="1800" u="sng" dirty="0" smtClean="0">
                <a:latin typeface="Calibri" pitchFamily="34" charset="0"/>
              </a:rPr>
              <a:t>شوند</a:t>
            </a:r>
            <a:r>
              <a:rPr lang="fa-IR" sz="2400" u="sng" dirty="0" smtClean="0">
                <a:latin typeface="Calibri" pitchFamily="34" charset="0"/>
              </a:rPr>
              <a:t>.</a:t>
            </a:r>
            <a:r>
              <a:rPr lang="fa-IR" sz="2400" u="sng" dirty="0" smtClean="0">
                <a:solidFill>
                  <a:srgbClr val="FF0000"/>
                </a:solidFill>
                <a:latin typeface="Calibri" pitchFamily="34" charset="0"/>
              </a:rPr>
              <a:t>صحیح</a:t>
            </a:r>
            <a:endParaRPr lang="fa-IR" sz="2400" u="sng" dirty="0">
              <a:solidFill>
                <a:srgbClr val="FF0000"/>
              </a:solidFill>
              <a:latin typeface="Calibri" pitchFamily="34" charset="0"/>
            </a:endParaRPr>
          </a:p>
        </p:txBody>
      </p:sp>
    </p:spTree>
    <p:extLst>
      <p:ext uri="{BB962C8B-B14F-4D97-AF65-F5344CB8AC3E}">
        <p14:creationId xmlns:p14="http://schemas.microsoft.com/office/powerpoint/2010/main" val="22917636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DD053E4F-993B-4A42-A095-C4A030F4B155}" type="slidenum">
              <a:rPr lang="en-US"/>
              <a:pPr/>
              <a:t>30</a:t>
            </a:fld>
            <a:endParaRPr lang="en-US"/>
          </a:p>
        </p:txBody>
      </p:sp>
      <p:sp>
        <p:nvSpPr>
          <p:cNvPr id="33794" name="Rectangle 2"/>
          <p:cNvSpPr>
            <a:spLocks noGrp="1" noChangeArrowheads="1"/>
          </p:cNvSpPr>
          <p:nvPr>
            <p:ph type="title" idx="4294967295"/>
          </p:nvPr>
        </p:nvSpPr>
        <p:spPr/>
        <p:txBody>
          <a:bodyPr/>
          <a:lstStyle/>
          <a:p>
            <a:pPr eaLnBrk="1" hangingPunct="1"/>
            <a:r>
              <a:rPr lang="fa-IR" sz="3200" dirty="0"/>
              <a:t>چگونه سایر شواهد تروما را چک کنیم</a:t>
            </a:r>
            <a:endParaRPr lang="en-US" sz="3200" dirty="0" smtClean="0"/>
          </a:p>
        </p:txBody>
      </p:sp>
      <p:sp>
        <p:nvSpPr>
          <p:cNvPr id="33795" name="Rectangle 3"/>
          <p:cNvSpPr>
            <a:spLocks noGrp="1" noChangeArrowheads="1"/>
          </p:cNvSpPr>
          <p:nvPr>
            <p:ph type="body" idx="4294967295"/>
          </p:nvPr>
        </p:nvSpPr>
        <p:spPr>
          <a:xfrm>
            <a:off x="468313" y="1628775"/>
            <a:ext cx="8218487" cy="4497388"/>
          </a:xfrm>
        </p:spPr>
        <p:txBody>
          <a:bodyPr/>
          <a:lstStyle/>
          <a:p>
            <a:pPr marL="0" indent="0" algn="r" eaLnBrk="1" hangingPunct="1">
              <a:buSzPct val="70000"/>
              <a:buNone/>
            </a:pPr>
            <a:r>
              <a:rPr lang="fa-IR" sz="2400" dirty="0">
                <a:latin typeface="Calibri" pitchFamily="34" charset="0"/>
              </a:rPr>
              <a:t>	همه لباس ها را خارج کنید و کل بدن را برای شواهد تروما چک کنید.</a:t>
            </a:r>
          </a:p>
          <a:p>
            <a:pPr marL="0" indent="0" algn="r" eaLnBrk="1" hangingPunct="1">
              <a:buSzPct val="70000"/>
              <a:buNone/>
            </a:pPr>
            <a:r>
              <a:rPr lang="fa-IR" sz="2400" dirty="0">
                <a:latin typeface="Calibri" pitchFamily="34" charset="0"/>
              </a:rPr>
              <a:t>	برای دفرمیتی های جمجمه جستجو کنیم.</a:t>
            </a:r>
          </a:p>
          <a:p>
            <a:pPr marL="0" indent="0" algn="r" eaLnBrk="1" hangingPunct="1">
              <a:buSzPct val="70000"/>
              <a:buNone/>
            </a:pPr>
            <a:r>
              <a:rPr lang="fa-IR" sz="2400" dirty="0">
                <a:latin typeface="Calibri" pitchFamily="34" charset="0"/>
              </a:rPr>
              <a:t>	مردمک ها را از جهت نامساوی بودن و غیر پاسخ دهنده بودن به نور چک کنید</a:t>
            </a:r>
          </a:p>
          <a:p>
            <a:pPr marL="0" indent="0" algn="r" eaLnBrk="1" hangingPunct="1">
              <a:buSzPct val="70000"/>
              <a:buNone/>
            </a:pPr>
            <a:r>
              <a:rPr lang="fa-IR" sz="2400" dirty="0">
                <a:latin typeface="Calibri" pitchFamily="34" charset="0"/>
              </a:rPr>
              <a:t>	خونریزی یا مایعات از گوش یا بینی را چک کنید</a:t>
            </a:r>
          </a:p>
          <a:p>
            <a:pPr marL="0" indent="0" algn="r" eaLnBrk="1" hangingPunct="1">
              <a:buSzPct val="70000"/>
              <a:buNone/>
            </a:pPr>
            <a:r>
              <a:rPr lang="fa-IR" sz="2400" dirty="0" smtClean="0">
                <a:latin typeface="Calibri" pitchFamily="34" charset="0"/>
              </a:rPr>
              <a:t>جراحات </a:t>
            </a:r>
            <a:r>
              <a:rPr lang="fa-IR" sz="2400" dirty="0">
                <a:latin typeface="Calibri" pitchFamily="34" charset="0"/>
              </a:rPr>
              <a:t>تروماتیک مرتبط را جستجو کنید(نخاع، قفسه سینه، لگن</a:t>
            </a:r>
            <a:r>
              <a:rPr lang="fa-IR" sz="2400" dirty="0" smtClean="0">
                <a:latin typeface="Calibri" pitchFamily="34" charset="0"/>
              </a:rPr>
              <a:t>)</a:t>
            </a:r>
          </a:p>
        </p:txBody>
      </p:sp>
    </p:spTree>
    <p:extLst>
      <p:ext uri="{BB962C8B-B14F-4D97-AF65-F5344CB8AC3E}">
        <p14:creationId xmlns:p14="http://schemas.microsoft.com/office/powerpoint/2010/main" val="30551081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6F2DD8D7-C6DB-407F-BE83-7DE66AE0E7D3}" type="slidenum">
              <a:rPr lang="en-US"/>
              <a:pPr/>
              <a:t>31</a:t>
            </a:fld>
            <a:endParaRPr lang="en-US"/>
          </a:p>
        </p:txBody>
      </p:sp>
      <p:sp>
        <p:nvSpPr>
          <p:cNvPr id="34818" name="Rectangle 2"/>
          <p:cNvSpPr>
            <a:spLocks noGrp="1" noChangeArrowheads="1"/>
          </p:cNvSpPr>
          <p:nvPr>
            <p:ph type="title" idx="4294967295"/>
          </p:nvPr>
        </p:nvSpPr>
        <p:spPr/>
        <p:txBody>
          <a:bodyPr/>
          <a:lstStyle/>
          <a:p>
            <a:pPr eaLnBrk="1" hangingPunct="1"/>
            <a:r>
              <a:rPr lang="fa-IR" sz="3200" dirty="0"/>
              <a:t>اگر شخص حامله تشنج داشت چه کنیم</a:t>
            </a:r>
            <a:endParaRPr lang="en-US" sz="3200" b="0" dirty="0" smtClean="0"/>
          </a:p>
        </p:txBody>
      </p:sp>
      <p:sp>
        <p:nvSpPr>
          <p:cNvPr id="45061" name="Rectangle 3"/>
          <p:cNvSpPr>
            <a:spLocks noGrp="1" noChangeArrowheads="1"/>
          </p:cNvSpPr>
          <p:nvPr>
            <p:ph type="body" idx="4294967295"/>
          </p:nvPr>
        </p:nvSpPr>
        <p:spPr>
          <a:xfrm>
            <a:off x="457200" y="1412875"/>
            <a:ext cx="8229600" cy="4713288"/>
          </a:xfrm>
        </p:spPr>
        <p:txBody>
          <a:bodyPr/>
          <a:lstStyle/>
          <a:p>
            <a:pPr marL="0" indent="0" algn="r" eaLnBrk="1" hangingPunct="1">
              <a:buSzPct val="70000"/>
              <a:buFontTx/>
              <a:buNone/>
              <a:defRPr/>
            </a:pPr>
            <a:r>
              <a:rPr lang="fa-IR" sz="2400" dirty="0">
                <a:latin typeface="Calibri" pitchFamily="34" charset="0"/>
              </a:rPr>
              <a:t>یک زن حامله بدون شرح حال صرع که در حال حاضر با تشنج آمده است ممکن است اکلامپسی باشد.</a:t>
            </a:r>
          </a:p>
          <a:p>
            <a:pPr marL="0" indent="0" algn="r" eaLnBrk="1" hangingPunct="1">
              <a:buSzPct val="70000"/>
              <a:buFontTx/>
              <a:buNone/>
              <a:defRPr/>
            </a:pPr>
            <a:r>
              <a:rPr lang="fa-IR" sz="2400" dirty="0">
                <a:latin typeface="Calibri" pitchFamily="34" charset="0"/>
              </a:rPr>
              <a:t>. </a:t>
            </a:r>
            <a:endParaRPr lang="fa-IR" sz="2400" dirty="0" smtClean="0">
              <a:latin typeface="Calibri" pitchFamily="34" charset="0"/>
            </a:endParaRPr>
          </a:p>
          <a:p>
            <a:pPr marL="0" indent="0" algn="r" eaLnBrk="1" hangingPunct="1">
              <a:buSzPct val="70000"/>
              <a:buFontTx/>
              <a:buNone/>
              <a:defRPr/>
            </a:pPr>
            <a:r>
              <a:rPr lang="fa-IR" sz="2400" dirty="0" smtClean="0">
                <a:latin typeface="Calibri" pitchFamily="34" charset="0"/>
              </a:rPr>
              <a:t> </a:t>
            </a:r>
            <a:r>
              <a:rPr lang="fa-IR" sz="2400" dirty="0">
                <a:latin typeface="Calibri" pitchFamily="34" charset="0"/>
              </a:rPr>
              <a:t>اکلامپسی یک شرایطی است که در آن یک یا بیشتر تشنج در زن حامله که از فشار خون بالا رنج میبرد رخ میدهد این شرایط یک تهدید برای سلامتی مادر و فرزند به حساب می آید.</a:t>
            </a:r>
          </a:p>
          <a:p>
            <a:pPr marL="0" indent="0" algn="r" eaLnBrk="1" hangingPunct="1">
              <a:buSzPct val="70000"/>
              <a:buFontTx/>
              <a:buNone/>
              <a:defRPr/>
            </a:pPr>
            <a:r>
              <a:rPr lang="fa-IR" sz="2400" dirty="0" smtClean="0">
                <a:latin typeface="Calibri" pitchFamily="34" charset="0"/>
              </a:rPr>
              <a:t>.</a:t>
            </a:r>
            <a:endParaRPr lang="fa-IR" sz="2400" dirty="0">
              <a:latin typeface="Calibri" pitchFamily="34" charset="0"/>
            </a:endParaRPr>
          </a:p>
          <a:p>
            <a:pPr marL="0" indent="0" algn="r" eaLnBrk="1" hangingPunct="1">
              <a:buSzPct val="70000"/>
              <a:buFontTx/>
              <a:buNone/>
              <a:defRPr/>
            </a:pPr>
            <a:r>
              <a:rPr lang="fa-IR" sz="2400" dirty="0">
                <a:latin typeface="Calibri" pitchFamily="34" charset="0"/>
              </a:rPr>
              <a:t>.  ارجاع به بیمارستان زیرا این یک اورژانس است</a:t>
            </a:r>
            <a:r>
              <a:rPr lang="fa-IR" sz="2400" dirty="0" smtClean="0">
                <a:latin typeface="Calibri" pitchFamily="34" charset="0"/>
              </a:rPr>
              <a:t>.</a:t>
            </a:r>
            <a:endParaRPr lang="fa-IR" sz="2400" dirty="0">
              <a:latin typeface="Calibri" pitchFamily="34" charset="0"/>
            </a:endParaRPr>
          </a:p>
        </p:txBody>
      </p:sp>
    </p:spTree>
    <p:extLst>
      <p:ext uri="{BB962C8B-B14F-4D97-AF65-F5344CB8AC3E}">
        <p14:creationId xmlns:p14="http://schemas.microsoft.com/office/powerpoint/2010/main" val="30913286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a-IR" sz="3600" dirty="0"/>
              <a:t>در مورد کودک با تب چه کنیم</a:t>
            </a:r>
            <a:endParaRPr lang="en-US" sz="3600" dirty="0"/>
          </a:p>
        </p:txBody>
      </p:sp>
      <p:sp>
        <p:nvSpPr>
          <p:cNvPr id="5" name="Content Placeholder 4"/>
          <p:cNvSpPr>
            <a:spLocks noGrp="1"/>
          </p:cNvSpPr>
          <p:nvPr>
            <p:ph idx="1"/>
          </p:nvPr>
        </p:nvSpPr>
        <p:spPr/>
        <p:txBody>
          <a:bodyPr/>
          <a:lstStyle/>
          <a:p>
            <a:pPr marL="0" indent="0" algn="r">
              <a:buNone/>
            </a:pPr>
            <a:r>
              <a:rPr lang="fa-IR" sz="2400" dirty="0">
                <a:latin typeface="Calibri" pitchFamily="34" charset="0"/>
                <a:cs typeface="Calibri" pitchFamily="34" charset="0"/>
              </a:rPr>
              <a:t>آن می تواند یک تشنج با تب باشد.</a:t>
            </a:r>
          </a:p>
          <a:p>
            <a:pPr marL="0" indent="0" algn="r">
              <a:buNone/>
            </a:pPr>
            <a:r>
              <a:rPr lang="fa-IR" sz="2400" dirty="0">
                <a:latin typeface="Calibri" pitchFamily="34" charset="0"/>
                <a:cs typeface="Calibri" pitchFamily="34" charset="0"/>
              </a:rPr>
              <a:t>.  تشنج با تب در کودکان (سه ماه تا پنج سال که از تب رنج می برند و هیچ بیماری نورولوژیک و عفونت مغزی ندارند رخ میدهد)</a:t>
            </a:r>
          </a:p>
          <a:p>
            <a:pPr marL="0" indent="0" algn="r">
              <a:buNone/>
            </a:pPr>
            <a:r>
              <a:rPr lang="fa-IR" sz="2400" dirty="0" smtClean="0">
                <a:latin typeface="Calibri" pitchFamily="34" charset="0"/>
                <a:cs typeface="Calibri" pitchFamily="34" charset="0"/>
              </a:rPr>
              <a:t>. </a:t>
            </a:r>
          </a:p>
          <a:p>
            <a:pPr marL="0" indent="0" algn="r">
              <a:buNone/>
            </a:pPr>
            <a:r>
              <a:rPr lang="fa-IR" sz="2400" dirty="0" smtClean="0">
                <a:latin typeface="Calibri" pitchFamily="34" charset="0"/>
                <a:cs typeface="Calibri" pitchFamily="34" charset="0"/>
              </a:rPr>
              <a:t> </a:t>
            </a:r>
            <a:r>
              <a:rPr lang="fa-IR" sz="2400" dirty="0">
                <a:latin typeface="Calibri" pitchFamily="34" charset="0"/>
                <a:cs typeface="Calibri" pitchFamily="34" charset="0"/>
              </a:rPr>
              <a:t>دو نوع تشنج با </a:t>
            </a:r>
            <a:r>
              <a:rPr lang="fa-IR" sz="2400" dirty="0" smtClean="0">
                <a:latin typeface="Calibri" pitchFamily="34" charset="0"/>
                <a:cs typeface="Calibri" pitchFamily="34" charset="0"/>
              </a:rPr>
              <a:t>تب:</a:t>
            </a:r>
            <a:endParaRPr lang="fa-IR" sz="2400" dirty="0">
              <a:latin typeface="Calibri" pitchFamily="34" charset="0"/>
              <a:cs typeface="Calibri" pitchFamily="34" charset="0"/>
            </a:endParaRPr>
          </a:p>
          <a:p>
            <a:pPr marL="0" indent="0" algn="r">
              <a:buNone/>
            </a:pPr>
            <a:r>
              <a:rPr lang="fa-IR" sz="2400" dirty="0">
                <a:latin typeface="Calibri" pitchFamily="34" charset="0"/>
                <a:cs typeface="Calibri" pitchFamily="34" charset="0"/>
              </a:rPr>
              <a:t>	</a:t>
            </a:r>
            <a:r>
              <a:rPr lang="fa-IR" sz="2400" dirty="0" smtClean="0">
                <a:latin typeface="Calibri" pitchFamily="34" charset="0"/>
                <a:cs typeface="Calibri" pitchFamily="34" charset="0"/>
              </a:rPr>
              <a:t>1- کمپلکس </a:t>
            </a:r>
            <a:r>
              <a:rPr lang="fa-IR" sz="2400" dirty="0">
                <a:latin typeface="Calibri" pitchFamily="34" charset="0"/>
                <a:cs typeface="Calibri" pitchFamily="34" charset="0"/>
              </a:rPr>
              <a:t>، باید رد </a:t>
            </a:r>
            <a:r>
              <a:rPr lang="fa-IR" sz="2400" dirty="0" smtClean="0">
                <a:latin typeface="Calibri" pitchFamily="34" charset="0"/>
                <a:cs typeface="Calibri" pitchFamily="34" charset="0"/>
              </a:rPr>
              <a:t>شود.</a:t>
            </a:r>
            <a:endParaRPr lang="fa-IR" sz="2400" dirty="0">
              <a:latin typeface="Calibri" pitchFamily="34" charset="0"/>
              <a:cs typeface="Calibri" pitchFamily="34" charset="0"/>
            </a:endParaRPr>
          </a:p>
          <a:p>
            <a:pPr marL="0" indent="0" algn="r">
              <a:buNone/>
            </a:pPr>
            <a:r>
              <a:rPr lang="fa-IR" sz="2400" dirty="0">
                <a:latin typeface="Calibri" pitchFamily="34" charset="0"/>
                <a:cs typeface="Calibri" pitchFamily="34" charset="0"/>
              </a:rPr>
              <a:t>	</a:t>
            </a:r>
            <a:r>
              <a:rPr lang="fa-IR" sz="2400" dirty="0" smtClean="0">
                <a:latin typeface="Calibri" pitchFamily="34" charset="0"/>
                <a:cs typeface="Calibri" pitchFamily="34" charset="0"/>
              </a:rPr>
              <a:t>2- تشنج </a:t>
            </a:r>
            <a:r>
              <a:rPr lang="fa-IR" sz="2400" dirty="0">
                <a:latin typeface="Calibri" pitchFamily="34" charset="0"/>
                <a:cs typeface="Calibri" pitchFamily="34" charset="0"/>
              </a:rPr>
              <a:t>با تب </a:t>
            </a:r>
            <a:r>
              <a:rPr lang="fa-IR" sz="2400" dirty="0" smtClean="0">
                <a:latin typeface="Calibri" pitchFamily="34" charset="0"/>
                <a:cs typeface="Calibri" pitchFamily="34" charset="0"/>
              </a:rPr>
              <a:t>ساده</a:t>
            </a:r>
            <a:endParaRPr lang="fa-IR" sz="2400" dirty="0">
              <a:latin typeface="Calibri" pitchFamily="34" charset="0"/>
              <a:cs typeface="Calibri" pitchFamily="34" charset="0"/>
            </a:endParaRPr>
          </a:p>
        </p:txBody>
      </p:sp>
      <p:sp>
        <p:nvSpPr>
          <p:cNvPr id="3" name="Slide Number Placeholder 2"/>
          <p:cNvSpPr>
            <a:spLocks noGrp="1"/>
          </p:cNvSpPr>
          <p:nvPr>
            <p:ph type="sldNum" sz="quarter" idx="12"/>
          </p:nvPr>
        </p:nvSpPr>
        <p:spPr/>
        <p:txBody>
          <a:bodyPr/>
          <a:lstStyle/>
          <a:p>
            <a:fld id="{4FCF79F5-EE95-43F8-B11A-FA114F61338F}" type="slidenum">
              <a:rPr lang="en-US" smtClean="0"/>
              <a:pPr/>
              <a:t>32</a:t>
            </a:fld>
            <a:endParaRPr lang="en-US"/>
          </a:p>
        </p:txBody>
      </p:sp>
    </p:spTree>
    <p:extLst>
      <p:ext uri="{BB962C8B-B14F-4D97-AF65-F5344CB8AC3E}">
        <p14:creationId xmlns:p14="http://schemas.microsoft.com/office/powerpoint/2010/main" val="27383976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4ADB5657-74F3-4A1C-8EDC-CBD3A52C19BE}" type="slidenum">
              <a:rPr lang="en-US"/>
              <a:pPr/>
              <a:t>33</a:t>
            </a:fld>
            <a:endParaRPr lang="en-US"/>
          </a:p>
        </p:txBody>
      </p:sp>
      <p:sp>
        <p:nvSpPr>
          <p:cNvPr id="35842" name="Rectangle 2"/>
          <p:cNvSpPr>
            <a:spLocks noGrp="1" noChangeArrowheads="1"/>
          </p:cNvSpPr>
          <p:nvPr>
            <p:ph type="title"/>
          </p:nvPr>
        </p:nvSpPr>
        <p:spPr/>
        <p:txBody>
          <a:bodyPr/>
          <a:lstStyle/>
          <a:p>
            <a:pPr eaLnBrk="1" hangingPunct="1"/>
            <a:r>
              <a:rPr lang="fa-IR" sz="3200" dirty="0"/>
              <a:t>تب و تشنج کمپلکس چیست</a:t>
            </a:r>
            <a:endParaRPr lang="en-US" sz="3200" dirty="0" smtClean="0"/>
          </a:p>
        </p:txBody>
      </p:sp>
      <p:sp>
        <p:nvSpPr>
          <p:cNvPr id="35843" name="Rectangle 3"/>
          <p:cNvSpPr>
            <a:spLocks noGrp="1" noChangeArrowheads="1"/>
          </p:cNvSpPr>
          <p:nvPr>
            <p:ph type="body" idx="1"/>
          </p:nvPr>
        </p:nvSpPr>
        <p:spPr>
          <a:xfrm>
            <a:off x="457200" y="1196752"/>
            <a:ext cx="8229600" cy="5111973"/>
          </a:xfrm>
        </p:spPr>
        <p:txBody>
          <a:bodyPr/>
          <a:lstStyle/>
          <a:p>
            <a:pPr marL="0" indent="0" algn="r" eaLnBrk="1" hangingPunct="1">
              <a:lnSpc>
                <a:spcPct val="90000"/>
              </a:lnSpc>
              <a:buSzPct val="70000"/>
              <a:buNone/>
            </a:pPr>
            <a:r>
              <a:rPr lang="fa-IR" sz="2400" dirty="0">
                <a:latin typeface="Calibri" pitchFamily="34" charset="0"/>
              </a:rPr>
              <a:t>اگر یکی از این کرایتری ها وجود داشت آن تب وتشنج کمپلکس است.</a:t>
            </a:r>
          </a:p>
          <a:p>
            <a:pPr marL="0" indent="0" algn="r" eaLnBrk="1" hangingPunct="1">
              <a:lnSpc>
                <a:spcPct val="90000"/>
              </a:lnSpc>
              <a:buSzPct val="70000"/>
              <a:buNone/>
            </a:pPr>
            <a:r>
              <a:rPr lang="fa-IR" sz="2400" dirty="0" smtClean="0">
                <a:latin typeface="Calibri" pitchFamily="34" charset="0"/>
              </a:rPr>
              <a:t>  </a:t>
            </a:r>
            <a:endParaRPr lang="fa-IR" sz="2400" dirty="0" smtClean="0">
              <a:latin typeface="Calibri" pitchFamily="34" charset="0"/>
            </a:endParaRPr>
          </a:p>
          <a:p>
            <a:pPr marL="0" indent="0" algn="r" eaLnBrk="1" hangingPunct="1">
              <a:lnSpc>
                <a:spcPct val="90000"/>
              </a:lnSpc>
              <a:buSzPct val="70000"/>
              <a:buNone/>
            </a:pPr>
            <a:r>
              <a:rPr lang="fa-IR" sz="2400" dirty="0" smtClean="0">
                <a:latin typeface="Calibri" pitchFamily="34" charset="0"/>
              </a:rPr>
              <a:t>کانونی- </a:t>
            </a:r>
            <a:r>
              <a:rPr lang="fa-IR" sz="2400" dirty="0">
                <a:latin typeface="Calibri" pitchFamily="34" charset="0"/>
              </a:rPr>
              <a:t>در یک قسمت از بدن شروع شود</a:t>
            </a:r>
          </a:p>
          <a:p>
            <a:pPr marL="0" indent="0" algn="r" eaLnBrk="1" hangingPunct="1">
              <a:lnSpc>
                <a:spcPct val="90000"/>
              </a:lnSpc>
              <a:buSzPct val="70000"/>
              <a:buNone/>
            </a:pPr>
            <a:r>
              <a:rPr lang="fa-IR" sz="2400" dirty="0">
                <a:latin typeface="Calibri" pitchFamily="34" charset="0"/>
              </a:rPr>
              <a:t>   </a:t>
            </a:r>
            <a:r>
              <a:rPr lang="fa-IR" sz="2400" dirty="0" smtClean="0">
                <a:latin typeface="Calibri" pitchFamily="34" charset="0"/>
              </a:rPr>
              <a:t> </a:t>
            </a:r>
            <a:endParaRPr lang="fa-IR" sz="2400" dirty="0" smtClean="0">
              <a:latin typeface="Calibri" pitchFamily="34" charset="0"/>
            </a:endParaRPr>
          </a:p>
          <a:p>
            <a:pPr marL="0" indent="0" algn="r" eaLnBrk="1" hangingPunct="1">
              <a:lnSpc>
                <a:spcPct val="90000"/>
              </a:lnSpc>
              <a:buSzPct val="70000"/>
              <a:buNone/>
            </a:pPr>
            <a:r>
              <a:rPr lang="fa-IR" sz="2400" dirty="0" smtClean="0">
                <a:latin typeface="Calibri" pitchFamily="34" charset="0"/>
              </a:rPr>
              <a:t>طول </a:t>
            </a:r>
            <a:r>
              <a:rPr lang="fa-IR" sz="2400" dirty="0">
                <a:latin typeface="Calibri" pitchFamily="34" charset="0"/>
              </a:rPr>
              <a:t>کشیده – بیشتر از 15 دقیقه</a:t>
            </a:r>
          </a:p>
          <a:p>
            <a:pPr marL="0" indent="0" algn="r" eaLnBrk="1" hangingPunct="1">
              <a:lnSpc>
                <a:spcPct val="90000"/>
              </a:lnSpc>
              <a:buSzPct val="70000"/>
              <a:buNone/>
            </a:pPr>
            <a:r>
              <a:rPr lang="fa-IR" sz="2400" dirty="0">
                <a:latin typeface="Calibri" pitchFamily="34" charset="0"/>
              </a:rPr>
              <a:t>   </a:t>
            </a:r>
            <a:endParaRPr lang="fa-IR" sz="2400" dirty="0" smtClean="0">
              <a:latin typeface="Calibri" pitchFamily="34" charset="0"/>
            </a:endParaRPr>
          </a:p>
          <a:p>
            <a:pPr marL="0" indent="0" algn="r" eaLnBrk="1" hangingPunct="1">
              <a:lnSpc>
                <a:spcPct val="90000"/>
              </a:lnSpc>
              <a:buSzPct val="70000"/>
              <a:buNone/>
            </a:pPr>
            <a:r>
              <a:rPr lang="fa-IR" sz="2400" dirty="0" smtClean="0">
                <a:latin typeface="Calibri" pitchFamily="34" charset="0"/>
              </a:rPr>
              <a:t>تکراری </a:t>
            </a:r>
            <a:r>
              <a:rPr lang="fa-IR" sz="2400" dirty="0">
                <a:latin typeface="Calibri" pitchFamily="34" charset="0"/>
              </a:rPr>
              <a:t>– بیشتر از یک اپیزد در طی بیماری اخیر</a:t>
            </a:r>
          </a:p>
          <a:p>
            <a:pPr marL="0" indent="0" algn="r" eaLnBrk="1" hangingPunct="1">
              <a:lnSpc>
                <a:spcPct val="90000"/>
              </a:lnSpc>
              <a:buSzPct val="70000"/>
              <a:buNone/>
            </a:pPr>
            <a:endParaRPr lang="en-US" sz="2400" dirty="0" smtClean="0">
              <a:latin typeface="Calibri" pitchFamily="34" charset="0"/>
            </a:endParaRPr>
          </a:p>
          <a:p>
            <a:pPr marL="0" indent="0" algn="r" eaLnBrk="1" hangingPunct="1">
              <a:lnSpc>
                <a:spcPct val="90000"/>
              </a:lnSpc>
              <a:buSzPct val="70000"/>
              <a:buNone/>
            </a:pPr>
            <a:r>
              <a:rPr lang="fa-IR" sz="2400" dirty="0" smtClean="0">
                <a:latin typeface="Calibri" pitchFamily="34" charset="0"/>
              </a:rPr>
              <a:t>تب </a:t>
            </a:r>
            <a:r>
              <a:rPr lang="fa-IR" sz="2400" dirty="0">
                <a:latin typeface="Calibri" pitchFamily="34" charset="0"/>
              </a:rPr>
              <a:t>و تشنج پیچیده نیاز به ارجاع به بیمارستان دارد </a:t>
            </a:r>
          </a:p>
          <a:p>
            <a:pPr marL="0" indent="0" algn="r" eaLnBrk="1" hangingPunct="1">
              <a:lnSpc>
                <a:spcPct val="90000"/>
              </a:lnSpc>
              <a:buSzPct val="70000"/>
              <a:buNone/>
            </a:pPr>
            <a:endParaRPr lang="fa-IR" sz="2400" dirty="0">
              <a:latin typeface="Calibri" pitchFamily="34" charset="0"/>
            </a:endParaRPr>
          </a:p>
        </p:txBody>
      </p:sp>
    </p:spTree>
    <p:extLst>
      <p:ext uri="{BB962C8B-B14F-4D97-AF65-F5344CB8AC3E}">
        <p14:creationId xmlns:p14="http://schemas.microsoft.com/office/powerpoint/2010/main" val="25719000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9DBE5BE9-3F1E-4FD4-8ED9-9E5F60A38734}" type="slidenum">
              <a:rPr lang="en-US"/>
              <a:pPr/>
              <a:t>34</a:t>
            </a:fld>
            <a:endParaRPr lang="en-US"/>
          </a:p>
        </p:txBody>
      </p:sp>
      <p:sp>
        <p:nvSpPr>
          <p:cNvPr id="36866" name="Rectangle 6"/>
          <p:cNvSpPr>
            <a:spLocks noGrp="1" noChangeArrowheads="1"/>
          </p:cNvSpPr>
          <p:nvPr>
            <p:ph type="title"/>
          </p:nvPr>
        </p:nvSpPr>
        <p:spPr/>
        <p:txBody>
          <a:bodyPr/>
          <a:lstStyle/>
          <a:p>
            <a:pPr eaLnBrk="1" hangingPunct="1"/>
            <a:r>
              <a:rPr lang="fa-IR" sz="3200" dirty="0"/>
              <a:t>مدیریت تب وتشنج </a:t>
            </a:r>
            <a:r>
              <a:rPr lang="fa-IR" sz="3200" dirty="0" smtClean="0"/>
              <a:t>ساده</a:t>
            </a:r>
            <a:endParaRPr lang="en-US" sz="3200" dirty="0" smtClean="0"/>
          </a:p>
        </p:txBody>
      </p:sp>
      <p:sp>
        <p:nvSpPr>
          <p:cNvPr id="36867" name="Rectangle 3"/>
          <p:cNvSpPr>
            <a:spLocks noGrp="1" noChangeArrowheads="1"/>
          </p:cNvSpPr>
          <p:nvPr>
            <p:ph type="body" idx="1"/>
          </p:nvPr>
        </p:nvSpPr>
        <p:spPr>
          <a:xfrm>
            <a:off x="457200" y="1268760"/>
            <a:ext cx="8229600" cy="4857403"/>
          </a:xfrm>
        </p:spPr>
        <p:txBody>
          <a:bodyPr/>
          <a:lstStyle/>
          <a:p>
            <a:pPr marL="0" indent="0" algn="r" eaLnBrk="1" hangingPunct="1">
              <a:lnSpc>
                <a:spcPct val="80000"/>
              </a:lnSpc>
              <a:buSzPct val="70000"/>
              <a:buNone/>
            </a:pPr>
            <a:r>
              <a:rPr lang="fa-IR" sz="2800" dirty="0">
                <a:latin typeface="Calibri" pitchFamily="34" charset="0"/>
              </a:rPr>
              <a:t>	برای علل احتمالی جستجو کنید و تب را </a:t>
            </a:r>
            <a:r>
              <a:rPr lang="fa-IR" sz="2800" dirty="0" smtClean="0">
                <a:latin typeface="Calibri" pitchFamily="34" charset="0"/>
              </a:rPr>
              <a:t>مدیریت </a:t>
            </a:r>
            <a:r>
              <a:rPr lang="fa-IR" sz="2800" dirty="0">
                <a:latin typeface="Calibri" pitchFamily="34" charset="0"/>
              </a:rPr>
              <a:t>کنید.</a:t>
            </a:r>
          </a:p>
          <a:p>
            <a:pPr marL="0" indent="0" algn="r" eaLnBrk="1" hangingPunct="1">
              <a:lnSpc>
                <a:spcPct val="80000"/>
              </a:lnSpc>
              <a:buSzPct val="70000"/>
              <a:buNone/>
            </a:pPr>
            <a:r>
              <a:rPr lang="fa-IR" sz="2800" dirty="0">
                <a:latin typeface="Calibri" pitchFamily="34" charset="0"/>
              </a:rPr>
              <a:t>	</a:t>
            </a:r>
            <a:r>
              <a:rPr lang="fa-IR" sz="2800" dirty="0" smtClean="0">
                <a:latin typeface="Calibri" pitchFamily="34" charset="0"/>
              </a:rPr>
              <a:t>24  </a:t>
            </a:r>
            <a:r>
              <a:rPr lang="fa-IR" sz="2800" dirty="0">
                <a:latin typeface="Calibri" pitchFamily="34" charset="0"/>
              </a:rPr>
              <a:t>ساعت تحت نظر </a:t>
            </a:r>
            <a:r>
              <a:rPr lang="fa-IR" sz="2800" dirty="0" smtClean="0">
                <a:latin typeface="Calibri" pitchFamily="34" charset="0"/>
              </a:rPr>
              <a:t>بگیرید</a:t>
            </a:r>
          </a:p>
          <a:p>
            <a:pPr marL="0" indent="0" algn="r" eaLnBrk="1" hangingPunct="1">
              <a:lnSpc>
                <a:spcPct val="80000"/>
              </a:lnSpc>
              <a:buSzPct val="70000"/>
              <a:buNone/>
            </a:pPr>
            <a:endParaRPr lang="fa-IR" sz="2800" dirty="0">
              <a:latin typeface="Calibri" pitchFamily="34" charset="0"/>
            </a:endParaRPr>
          </a:p>
          <a:p>
            <a:pPr marL="0" indent="0" algn="r" eaLnBrk="1" hangingPunct="1">
              <a:lnSpc>
                <a:spcPct val="80000"/>
              </a:lnSpc>
              <a:buSzPct val="70000"/>
              <a:buNone/>
            </a:pPr>
            <a:r>
              <a:rPr lang="fa-IR" sz="2800" dirty="0">
                <a:latin typeface="Calibri" pitchFamily="34" charset="0"/>
              </a:rPr>
              <a:t>	</a:t>
            </a:r>
            <a:r>
              <a:rPr lang="fa-IR" sz="2800" dirty="0" smtClean="0">
                <a:latin typeface="Calibri" pitchFamily="34" charset="0"/>
              </a:rPr>
              <a:t>به </a:t>
            </a:r>
            <a:r>
              <a:rPr lang="fa-IR" sz="2800" dirty="0">
                <a:latin typeface="Calibri" pitchFamily="34" charset="0"/>
              </a:rPr>
              <a:t>مدت 1 یا 2 ماه برای اطمینان از عدم تشنج در آینده پیگیری نمایید</a:t>
            </a:r>
          </a:p>
          <a:p>
            <a:pPr algn="r" eaLnBrk="1" hangingPunct="1">
              <a:lnSpc>
                <a:spcPct val="80000"/>
              </a:lnSpc>
              <a:buSzPct val="70000"/>
            </a:pPr>
            <a:r>
              <a:rPr lang="fa-IR" sz="2800" dirty="0" smtClean="0">
                <a:latin typeface="Calibri" pitchFamily="34" charset="0"/>
              </a:rPr>
              <a:t> </a:t>
            </a:r>
          </a:p>
        </p:txBody>
      </p:sp>
    </p:spTree>
    <p:extLst>
      <p:ext uri="{BB962C8B-B14F-4D97-AF65-F5344CB8AC3E}">
        <p14:creationId xmlns:p14="http://schemas.microsoft.com/office/powerpoint/2010/main" val="24956260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AC2CDE74-20F9-4932-B3D5-0E0EA67084A2}" type="slidenum">
              <a:rPr lang="en-US"/>
              <a:pPr/>
              <a:t>35</a:t>
            </a:fld>
            <a:endParaRPr lang="en-US"/>
          </a:p>
        </p:txBody>
      </p:sp>
      <p:sp>
        <p:nvSpPr>
          <p:cNvPr id="37890" name="Rectangle 2"/>
          <p:cNvSpPr>
            <a:spLocks noGrp="1" noChangeArrowheads="1"/>
          </p:cNvSpPr>
          <p:nvPr>
            <p:ph type="title" idx="4294967295"/>
          </p:nvPr>
        </p:nvSpPr>
        <p:spPr/>
        <p:txBody>
          <a:bodyPr/>
          <a:lstStyle/>
          <a:p>
            <a:pPr eaLnBrk="1" hangingPunct="1"/>
            <a:r>
              <a:rPr lang="fa-IR" sz="3200" dirty="0"/>
              <a:t>نمونه یک </a:t>
            </a:r>
            <a:endParaRPr lang="en-US" sz="3200" dirty="0" smtClean="0"/>
          </a:p>
        </p:txBody>
      </p:sp>
      <p:sp>
        <p:nvSpPr>
          <p:cNvPr id="37891" name="Rectangle 3"/>
          <p:cNvSpPr>
            <a:spLocks noGrp="1" noChangeArrowheads="1"/>
          </p:cNvSpPr>
          <p:nvPr>
            <p:ph type="body" idx="4294967295"/>
          </p:nvPr>
        </p:nvSpPr>
        <p:spPr/>
        <p:txBody>
          <a:bodyPr/>
          <a:lstStyle/>
          <a:p>
            <a:pPr marL="0" indent="0" algn="r" eaLnBrk="1" hangingPunct="1">
              <a:buSzPct val="70000"/>
              <a:buNone/>
            </a:pPr>
            <a:r>
              <a:rPr lang="fa-IR" sz="2400" dirty="0">
                <a:latin typeface="Calibri" pitchFamily="34" charset="0"/>
              </a:rPr>
              <a:t>شما در یک درمانگاه با یک صف طولانی ازبیماران سرپایی هستید کسی با یک بچه در حال تشنج همه را هل میدهد</a:t>
            </a:r>
          </a:p>
          <a:p>
            <a:pPr marL="0" indent="0" algn="r" eaLnBrk="1" hangingPunct="1">
              <a:buSzPct val="70000"/>
              <a:buNone/>
            </a:pPr>
            <a:r>
              <a:rPr lang="fa-IR" sz="2400" dirty="0">
                <a:latin typeface="Calibri" pitchFamily="34" charset="0"/>
              </a:rPr>
              <a:t>.  چه انجام میدهید؟</a:t>
            </a:r>
          </a:p>
          <a:p>
            <a:pPr marL="0" indent="0" algn="r" eaLnBrk="1" hangingPunct="1">
              <a:buSzPct val="70000"/>
              <a:buNone/>
            </a:pPr>
            <a:r>
              <a:rPr lang="fa-IR" sz="2400" dirty="0">
                <a:latin typeface="Calibri" pitchFamily="34" charset="0"/>
              </a:rPr>
              <a:t>   .  اندازه گیری ...</a:t>
            </a:r>
          </a:p>
          <a:p>
            <a:pPr marL="0" indent="0" algn="r" eaLnBrk="1" hangingPunct="1">
              <a:buSzPct val="70000"/>
              <a:buNone/>
            </a:pPr>
            <a:r>
              <a:rPr lang="fa-IR" sz="2400" dirty="0">
                <a:latin typeface="Calibri" pitchFamily="34" charset="0"/>
              </a:rPr>
              <a:t>   .  جستجو برای ...</a:t>
            </a:r>
          </a:p>
          <a:p>
            <a:pPr marL="0" indent="0" algn="r" eaLnBrk="1" hangingPunct="1">
              <a:buSzPct val="70000"/>
              <a:buNone/>
            </a:pPr>
            <a:r>
              <a:rPr lang="fa-IR" sz="2400" dirty="0">
                <a:latin typeface="Calibri" pitchFamily="34" charset="0"/>
              </a:rPr>
              <a:t>   .  پرسیدن در مورد ...</a:t>
            </a:r>
          </a:p>
        </p:txBody>
      </p:sp>
      <p:pic>
        <p:nvPicPr>
          <p:cNvPr id="6" name="Picture 4"/>
          <p:cNvPicPr>
            <a:picLocks noChangeAspect="1" noChangeArrowheads="1"/>
          </p:cNvPicPr>
          <p:nvPr/>
        </p:nvPicPr>
        <p:blipFill>
          <a:blip r:embed="rId3"/>
          <a:srcRect/>
          <a:stretch>
            <a:fillRect/>
          </a:stretch>
        </p:blipFill>
        <p:spPr bwMode="auto">
          <a:xfrm>
            <a:off x="0" y="5988962"/>
            <a:ext cx="792163" cy="652462"/>
          </a:xfrm>
          <a:prstGeom prst="rect">
            <a:avLst/>
          </a:prstGeom>
          <a:noFill/>
          <a:ln w="9525">
            <a:noFill/>
            <a:miter lim="800000"/>
            <a:headEnd/>
            <a:tailEnd/>
          </a:ln>
        </p:spPr>
      </p:pic>
    </p:spTree>
    <p:extLst>
      <p:ext uri="{BB962C8B-B14F-4D97-AF65-F5344CB8AC3E}">
        <p14:creationId xmlns:p14="http://schemas.microsoft.com/office/powerpoint/2010/main" val="3118675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0E81EF7E-E6D3-4A50-A576-E1244F4017C6}" type="slidenum">
              <a:rPr lang="en-US"/>
              <a:pPr/>
              <a:t>36</a:t>
            </a:fld>
            <a:endParaRPr lang="en-US"/>
          </a:p>
        </p:txBody>
      </p:sp>
      <p:sp>
        <p:nvSpPr>
          <p:cNvPr id="3074" name="Title 1"/>
          <p:cNvSpPr>
            <a:spLocks noGrp="1"/>
          </p:cNvSpPr>
          <p:nvPr>
            <p:ph type="title" idx="4294967295"/>
          </p:nvPr>
        </p:nvSpPr>
        <p:spPr/>
        <p:txBody>
          <a:bodyPr/>
          <a:lstStyle/>
          <a:p>
            <a:pPr eaLnBrk="1" hangingPunct="1"/>
            <a:endParaRPr lang="en-US" sz="3200" dirty="0" smtClean="0"/>
          </a:p>
        </p:txBody>
      </p:sp>
      <p:sp>
        <p:nvSpPr>
          <p:cNvPr id="3" name="Content Placeholder 2"/>
          <p:cNvSpPr>
            <a:spLocks noGrp="1"/>
          </p:cNvSpPr>
          <p:nvPr>
            <p:ph idx="4294967295"/>
          </p:nvPr>
        </p:nvSpPr>
        <p:spPr/>
        <p:txBody>
          <a:bodyPr>
            <a:normAutofit/>
          </a:bodyPr>
          <a:lstStyle/>
          <a:p>
            <a:pPr marL="0" indent="0" algn="r" eaLnBrk="1" hangingPunct="1">
              <a:lnSpc>
                <a:spcPct val="90000"/>
              </a:lnSpc>
              <a:buNone/>
            </a:pPr>
            <a:r>
              <a:rPr lang="fa-IR" sz="2400" dirty="0">
                <a:solidFill>
                  <a:schemeClr val="tx1">
                    <a:lumMod val="95000"/>
                    <a:lumOff val="5000"/>
                  </a:schemeClr>
                </a:solidFill>
                <a:latin typeface="Calibri" pitchFamily="34" charset="0"/>
              </a:rPr>
              <a:t>یک بچه سه ساله با دمای 39.5 درجه سلسیوس می باشد.</a:t>
            </a:r>
          </a:p>
          <a:p>
            <a:pPr marL="0" indent="0" algn="r" eaLnBrk="1" hangingPunct="1">
              <a:lnSpc>
                <a:spcPct val="90000"/>
              </a:lnSpc>
              <a:buNone/>
            </a:pPr>
            <a:r>
              <a:rPr lang="fa-IR" sz="2400" dirty="0">
                <a:solidFill>
                  <a:schemeClr val="tx1">
                    <a:lumMod val="95000"/>
                    <a:lumOff val="5000"/>
                  </a:schemeClr>
                </a:solidFill>
                <a:latin typeface="Calibri" pitchFamily="34" charset="0"/>
              </a:rPr>
              <a:t>.  کودک شب گذشته تب دار و بی حال بوده است.</a:t>
            </a:r>
          </a:p>
          <a:p>
            <a:pPr marL="0" indent="0" algn="r" eaLnBrk="1" hangingPunct="1">
              <a:lnSpc>
                <a:spcPct val="90000"/>
              </a:lnSpc>
              <a:buNone/>
            </a:pPr>
            <a:r>
              <a:rPr lang="fa-IR" sz="2400" dirty="0">
                <a:solidFill>
                  <a:schemeClr val="tx1">
                    <a:lumMod val="95000"/>
                    <a:lumOff val="5000"/>
                  </a:schemeClr>
                </a:solidFill>
                <a:latin typeface="Calibri" pitchFamily="34" charset="0"/>
              </a:rPr>
              <a:t>.  او سابقه ای از تشنج در گذشته ندارد.</a:t>
            </a:r>
          </a:p>
          <a:p>
            <a:pPr marL="0" indent="0" algn="r" eaLnBrk="1" hangingPunct="1">
              <a:lnSpc>
                <a:spcPct val="90000"/>
              </a:lnSpc>
              <a:buNone/>
            </a:pPr>
            <a:r>
              <a:rPr lang="fa-IR" sz="2400" dirty="0">
                <a:solidFill>
                  <a:schemeClr val="tx1">
                    <a:lumMod val="95000"/>
                    <a:lumOff val="5000"/>
                  </a:schemeClr>
                </a:solidFill>
                <a:latin typeface="Calibri" pitchFamily="34" charset="0"/>
              </a:rPr>
              <a:t>.  الان در فصل بارانی هستیم و </a:t>
            </a:r>
            <a:r>
              <a:rPr lang="fa-IR" sz="2400" dirty="0" smtClean="0">
                <a:solidFill>
                  <a:schemeClr val="tx1">
                    <a:lumMod val="95000"/>
                    <a:lumOff val="5000"/>
                  </a:schemeClr>
                </a:solidFill>
                <a:latin typeface="Calibri" pitchFamily="34" charset="0"/>
              </a:rPr>
              <a:t>چند مورد از </a:t>
            </a:r>
            <a:r>
              <a:rPr lang="fa-IR" sz="2400" dirty="0">
                <a:solidFill>
                  <a:schemeClr val="tx1">
                    <a:lumMod val="95000"/>
                    <a:lumOff val="5000"/>
                  </a:schemeClr>
                </a:solidFill>
                <a:latin typeface="Calibri" pitchFamily="34" charset="0"/>
              </a:rPr>
              <a:t>موارد </a:t>
            </a:r>
            <a:r>
              <a:rPr lang="fa-IR" sz="2400" dirty="0" smtClean="0">
                <a:solidFill>
                  <a:schemeClr val="tx1">
                    <a:lumMod val="95000"/>
                    <a:lumOff val="5000"/>
                  </a:schemeClr>
                </a:solidFill>
                <a:latin typeface="Calibri" pitchFamily="34" charset="0"/>
              </a:rPr>
              <a:t>مننگوانسفالیت ویرال به </a:t>
            </a:r>
            <a:r>
              <a:rPr lang="fa-IR" sz="2400" dirty="0">
                <a:solidFill>
                  <a:schemeClr val="tx1">
                    <a:lumMod val="95000"/>
                    <a:lumOff val="5000"/>
                  </a:schemeClr>
                </a:solidFill>
                <a:latin typeface="Calibri" pitchFamily="34" charset="0"/>
              </a:rPr>
              <a:t>شما مراجعه </a:t>
            </a:r>
            <a:r>
              <a:rPr lang="fa-IR" sz="2400" dirty="0" smtClean="0">
                <a:solidFill>
                  <a:schemeClr val="tx1">
                    <a:lumMod val="95000"/>
                    <a:lumOff val="5000"/>
                  </a:schemeClr>
                </a:solidFill>
                <a:latin typeface="Calibri" pitchFamily="34" charset="0"/>
              </a:rPr>
              <a:t>کرده اند.</a:t>
            </a:r>
            <a:endParaRPr lang="fa-IR" sz="2400" dirty="0">
              <a:solidFill>
                <a:schemeClr val="tx1">
                  <a:lumMod val="95000"/>
                  <a:lumOff val="5000"/>
                </a:schemeClr>
              </a:solidFill>
              <a:latin typeface="Calibri" pitchFamily="34" charset="0"/>
            </a:endParaRPr>
          </a:p>
          <a:p>
            <a:pPr marL="0" indent="0" algn="r" eaLnBrk="1" hangingPunct="1">
              <a:lnSpc>
                <a:spcPct val="90000"/>
              </a:lnSpc>
              <a:buNone/>
            </a:pPr>
            <a:r>
              <a:rPr lang="fa-IR" sz="2400" dirty="0">
                <a:solidFill>
                  <a:schemeClr val="tx1">
                    <a:lumMod val="95000"/>
                    <a:lumOff val="5000"/>
                  </a:schemeClr>
                </a:solidFill>
                <a:latin typeface="Calibri" pitchFamily="34" charset="0"/>
              </a:rPr>
              <a:t>.  تشنج تمام شده است اما کودک هنوز بیدار نشده است.</a:t>
            </a:r>
          </a:p>
          <a:p>
            <a:pPr marL="0" indent="0" algn="r" eaLnBrk="1" hangingPunct="1">
              <a:lnSpc>
                <a:spcPct val="90000"/>
              </a:lnSpc>
              <a:buNone/>
            </a:pPr>
            <a:r>
              <a:rPr lang="fa-IR" sz="2400" dirty="0">
                <a:solidFill>
                  <a:schemeClr val="tx1">
                    <a:lumMod val="95000"/>
                    <a:lumOff val="5000"/>
                  </a:schemeClr>
                </a:solidFill>
                <a:latin typeface="Calibri" pitchFamily="34" charset="0"/>
              </a:rPr>
              <a:t>.  مادر میگوید کودک در زمان انتقال از خانه در حال تشنج بوده است نزدیک به یک ساعت تا در مانگاه فاصله است</a:t>
            </a:r>
          </a:p>
          <a:p>
            <a:pPr marL="0" indent="0" algn="r" eaLnBrk="1" hangingPunct="1">
              <a:lnSpc>
                <a:spcPct val="90000"/>
              </a:lnSpc>
              <a:buNone/>
            </a:pPr>
            <a:r>
              <a:rPr lang="fa-IR" sz="2400" dirty="0">
                <a:solidFill>
                  <a:schemeClr val="tx1">
                    <a:lumMod val="95000"/>
                    <a:lumOff val="5000"/>
                  </a:schemeClr>
                </a:solidFill>
                <a:latin typeface="Calibri" pitchFamily="34" charset="0"/>
              </a:rPr>
              <a:t>.  چه کار میکنید</a:t>
            </a:r>
            <a:r>
              <a:rPr lang="fa-IR" sz="2400" dirty="0" smtClean="0">
                <a:solidFill>
                  <a:schemeClr val="tx1">
                    <a:lumMod val="95000"/>
                    <a:lumOff val="5000"/>
                  </a:schemeClr>
                </a:solidFill>
                <a:latin typeface="Calibri" pitchFamily="34" charset="0"/>
              </a:rPr>
              <a:t>؟</a:t>
            </a:r>
            <a:endParaRPr lang="fa-IR" sz="2400" dirty="0">
              <a:solidFill>
                <a:schemeClr val="tx1">
                  <a:lumMod val="95000"/>
                  <a:lumOff val="5000"/>
                </a:schemeClr>
              </a:solidFill>
              <a:latin typeface="Calibri" pitchFamily="34" charset="0"/>
            </a:endParaRPr>
          </a:p>
        </p:txBody>
      </p:sp>
    </p:spTree>
    <p:extLst>
      <p:ext uri="{BB962C8B-B14F-4D97-AF65-F5344CB8AC3E}">
        <p14:creationId xmlns:p14="http://schemas.microsoft.com/office/powerpoint/2010/main" val="34535673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4E2F1892-2FA7-4571-9971-A1267017F569}" type="slidenum">
              <a:rPr lang="en-US"/>
              <a:pPr/>
              <a:t>37</a:t>
            </a:fld>
            <a:endParaRPr lang="en-US"/>
          </a:p>
        </p:txBody>
      </p:sp>
      <p:sp>
        <p:nvSpPr>
          <p:cNvPr id="39938" name="Rectangle 2"/>
          <p:cNvSpPr>
            <a:spLocks noGrp="1" noChangeArrowheads="1"/>
          </p:cNvSpPr>
          <p:nvPr>
            <p:ph type="title" idx="4294967295"/>
          </p:nvPr>
        </p:nvSpPr>
        <p:spPr/>
        <p:txBody>
          <a:bodyPr/>
          <a:lstStyle/>
          <a:p>
            <a:pPr eaLnBrk="1" hangingPunct="1"/>
            <a:r>
              <a:rPr lang="fa-IR" sz="3200" dirty="0"/>
              <a:t>نمونه یک : مدیریت</a:t>
            </a:r>
            <a:endParaRPr lang="en-US" sz="3200" dirty="0" smtClean="0"/>
          </a:p>
        </p:txBody>
      </p:sp>
      <p:sp>
        <p:nvSpPr>
          <p:cNvPr id="39939" name="Rectangle 3"/>
          <p:cNvSpPr>
            <a:spLocks noGrp="1" noChangeArrowheads="1"/>
          </p:cNvSpPr>
          <p:nvPr>
            <p:ph type="body" idx="4294967295"/>
          </p:nvPr>
        </p:nvSpPr>
        <p:spPr>
          <a:xfrm>
            <a:off x="457200" y="1557338"/>
            <a:ext cx="8229600" cy="4237037"/>
          </a:xfrm>
        </p:spPr>
        <p:txBody>
          <a:bodyPr/>
          <a:lstStyle/>
          <a:p>
            <a:pPr marL="0" indent="0" algn="r" eaLnBrk="1" hangingPunct="1">
              <a:buSzPct val="70000"/>
              <a:buNone/>
            </a:pPr>
            <a:r>
              <a:rPr lang="fa-IR" sz="2400" dirty="0">
                <a:latin typeface="Calibri" pitchFamily="34" charset="0"/>
              </a:rPr>
              <a:t>	مدیریت تشنج</a:t>
            </a:r>
          </a:p>
          <a:p>
            <a:pPr marL="0" indent="0" algn="r" eaLnBrk="1" hangingPunct="1">
              <a:buSzPct val="70000"/>
              <a:buNone/>
            </a:pPr>
            <a:r>
              <a:rPr lang="fa-IR" sz="2400" dirty="0">
                <a:latin typeface="Calibri" pitchFamily="34" charset="0"/>
              </a:rPr>
              <a:t>.  چه نوع از تشنج بوده است؟</a:t>
            </a:r>
          </a:p>
          <a:p>
            <a:pPr marL="0" indent="0" algn="r" eaLnBrk="1" hangingPunct="1">
              <a:buSzPct val="70000"/>
              <a:buNone/>
            </a:pPr>
            <a:r>
              <a:rPr lang="fa-IR" sz="2400" dirty="0">
                <a:latin typeface="Calibri" pitchFamily="34" charset="0"/>
              </a:rPr>
              <a:t>.  ساده یا کمپلکس؟ شما چه میدانید؟</a:t>
            </a:r>
          </a:p>
          <a:p>
            <a:pPr marL="0" indent="0" algn="r" eaLnBrk="1" hangingPunct="1">
              <a:buSzPct val="70000"/>
              <a:buNone/>
            </a:pPr>
            <a:r>
              <a:rPr lang="fa-IR" sz="2400" dirty="0">
                <a:latin typeface="Calibri" pitchFamily="34" charset="0"/>
              </a:rPr>
              <a:t>	آن میتواند </a:t>
            </a:r>
            <a:r>
              <a:rPr lang="fa-IR" sz="2400" dirty="0" smtClean="0">
                <a:latin typeface="Calibri" pitchFamily="34" charset="0"/>
              </a:rPr>
              <a:t>عفونت </a:t>
            </a:r>
            <a:r>
              <a:rPr lang="fa-IR" sz="2400" dirty="0">
                <a:latin typeface="Calibri" pitchFamily="34" charset="0"/>
              </a:rPr>
              <a:t>مغزی باشد؟</a:t>
            </a:r>
          </a:p>
          <a:p>
            <a:pPr marL="0" indent="0" algn="r" eaLnBrk="1" hangingPunct="1">
              <a:buSzPct val="70000"/>
              <a:buNone/>
            </a:pPr>
            <a:r>
              <a:rPr lang="fa-IR" sz="2400" dirty="0">
                <a:latin typeface="Calibri" pitchFamily="34" charset="0"/>
              </a:rPr>
              <a:t>.  برای هر دو شرایط تحقیق کنید؟</a:t>
            </a:r>
          </a:p>
          <a:p>
            <a:pPr marL="0" indent="0" algn="r" eaLnBrk="1" hangingPunct="1">
              <a:buSzPct val="70000"/>
              <a:buNone/>
            </a:pPr>
            <a:r>
              <a:rPr lang="fa-IR" sz="2400" dirty="0">
                <a:latin typeface="Calibri" pitchFamily="34" charset="0"/>
              </a:rPr>
              <a:t>	به بیمارستان ارجاع دهید زیرا یک اورژانس است.</a:t>
            </a:r>
          </a:p>
          <a:p>
            <a:pPr marL="0" indent="0" algn="r" eaLnBrk="1" hangingPunct="1">
              <a:buSzPct val="70000"/>
              <a:buNone/>
            </a:pPr>
            <a:r>
              <a:rPr lang="fa-IR" sz="2400" dirty="0">
                <a:latin typeface="Calibri" pitchFamily="34" charset="0"/>
              </a:rPr>
              <a:t>.  در یک یاداشت آنچه که اتفاق افتاد و داروهایی که شما دادید به همراه آن بفرستید.</a:t>
            </a:r>
          </a:p>
          <a:p>
            <a:pPr marL="0" indent="0" eaLnBrk="1" hangingPunct="1">
              <a:buSzPct val="70000"/>
              <a:buNone/>
            </a:pPr>
            <a:endParaRPr lang="en-US" sz="2400" dirty="0" smtClean="0">
              <a:latin typeface="Calibri" pitchFamily="34" charset="0"/>
            </a:endParaRPr>
          </a:p>
        </p:txBody>
      </p:sp>
    </p:spTree>
    <p:extLst>
      <p:ext uri="{BB962C8B-B14F-4D97-AF65-F5344CB8AC3E}">
        <p14:creationId xmlns:p14="http://schemas.microsoft.com/office/powerpoint/2010/main" val="13570973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D0479AAD-CA0F-4701-9007-08B023BCA022}" type="slidenum">
              <a:rPr lang="en-US"/>
              <a:pPr/>
              <a:t>38</a:t>
            </a:fld>
            <a:endParaRPr lang="en-US"/>
          </a:p>
        </p:txBody>
      </p:sp>
      <p:sp>
        <p:nvSpPr>
          <p:cNvPr id="40962" name="Rectangle 2"/>
          <p:cNvSpPr>
            <a:spLocks noGrp="1" noChangeArrowheads="1"/>
          </p:cNvSpPr>
          <p:nvPr>
            <p:ph type="title" idx="4294967295"/>
          </p:nvPr>
        </p:nvSpPr>
        <p:spPr/>
        <p:txBody>
          <a:bodyPr/>
          <a:lstStyle/>
          <a:p>
            <a:pPr eaLnBrk="1" hangingPunct="1"/>
            <a:r>
              <a:rPr lang="fa-IR" sz="3200" dirty="0"/>
              <a:t>نمونه دو</a:t>
            </a:r>
            <a:endParaRPr lang="en-US" sz="3200" dirty="0" smtClean="0"/>
          </a:p>
        </p:txBody>
      </p:sp>
      <p:sp>
        <p:nvSpPr>
          <p:cNvPr id="40963" name="Rectangle 3"/>
          <p:cNvSpPr>
            <a:spLocks noGrp="1" noChangeArrowheads="1"/>
          </p:cNvSpPr>
          <p:nvPr>
            <p:ph type="body" idx="4294967295"/>
          </p:nvPr>
        </p:nvSpPr>
        <p:spPr>
          <a:xfrm>
            <a:off x="457200" y="1412875"/>
            <a:ext cx="8229600" cy="4525963"/>
          </a:xfrm>
        </p:spPr>
        <p:txBody>
          <a:bodyPr/>
          <a:lstStyle/>
          <a:p>
            <a:pPr marL="0" indent="0" algn="r" rtl="1" eaLnBrk="1" hangingPunct="1">
              <a:buSzPct val="70000"/>
              <a:buNone/>
            </a:pPr>
            <a:r>
              <a:rPr lang="fa-IR" sz="2400" dirty="0">
                <a:latin typeface="Calibri" pitchFamily="34" charset="0"/>
              </a:rPr>
              <a:t>.  شما در یک درمانگاه با صف طولانی از بیماران سر پایی هستید که شما به اتاق انتظار فرا میخوانند با این گزارش که یک نفر در حال تشنج است.</a:t>
            </a:r>
          </a:p>
          <a:p>
            <a:pPr marL="0" indent="0" algn="r" rtl="1" eaLnBrk="1" hangingPunct="1">
              <a:buSzPct val="70000"/>
              <a:buNone/>
            </a:pPr>
            <a:r>
              <a:rPr lang="fa-IR" sz="2400" dirty="0">
                <a:latin typeface="Calibri" pitchFamily="34" charset="0"/>
              </a:rPr>
              <a:t>. </a:t>
            </a:r>
            <a:endParaRPr lang="fa-IR" sz="2400" dirty="0" smtClean="0">
              <a:latin typeface="Calibri" pitchFamily="34" charset="0"/>
            </a:endParaRPr>
          </a:p>
          <a:p>
            <a:pPr marL="0" indent="0" algn="r" rtl="1" eaLnBrk="1" hangingPunct="1">
              <a:buSzPct val="70000"/>
              <a:buNone/>
            </a:pPr>
            <a:r>
              <a:rPr lang="fa-IR" sz="2400" dirty="0" smtClean="0">
                <a:latin typeface="Calibri" pitchFamily="34" charset="0"/>
              </a:rPr>
              <a:t> </a:t>
            </a:r>
            <a:r>
              <a:rPr lang="fa-IR" sz="2400" dirty="0">
                <a:latin typeface="Calibri" pitchFamily="34" charset="0"/>
              </a:rPr>
              <a:t>شما یک مرد با اضافه وزن در روی زمین پیدا میکنید.</a:t>
            </a:r>
          </a:p>
          <a:p>
            <a:pPr marL="0" indent="0" algn="r" rtl="1" eaLnBrk="1" hangingPunct="1">
              <a:buSzPct val="70000"/>
              <a:buNone/>
            </a:pPr>
            <a:r>
              <a:rPr lang="fa-IR" sz="2400" dirty="0">
                <a:latin typeface="Calibri" pitchFamily="34" charset="0"/>
              </a:rPr>
              <a:t>. </a:t>
            </a:r>
            <a:endParaRPr lang="fa-IR" sz="2400" dirty="0" smtClean="0">
              <a:latin typeface="Calibri" pitchFamily="34" charset="0"/>
            </a:endParaRPr>
          </a:p>
          <a:p>
            <a:pPr marL="0" indent="0" algn="r" rtl="1" eaLnBrk="1" hangingPunct="1">
              <a:buSzPct val="70000"/>
              <a:buNone/>
            </a:pPr>
            <a:r>
              <a:rPr lang="fa-IR" sz="2400" dirty="0" smtClean="0">
                <a:latin typeface="Calibri" pitchFamily="34" charset="0"/>
              </a:rPr>
              <a:t> </a:t>
            </a:r>
            <a:r>
              <a:rPr lang="fa-IR" sz="2400" dirty="0">
                <a:latin typeface="Calibri" pitchFamily="34" charset="0"/>
              </a:rPr>
              <a:t>او در حال حرکات تشنجی نیست اما ادرار کرده است وغیر هوشیار است.</a:t>
            </a:r>
          </a:p>
          <a:p>
            <a:pPr marL="0" indent="0" algn="r" rtl="1" eaLnBrk="1" hangingPunct="1">
              <a:buSzPct val="70000"/>
              <a:buNone/>
            </a:pPr>
            <a:r>
              <a:rPr lang="fa-IR" sz="2400" dirty="0">
                <a:latin typeface="Calibri" pitchFamily="34" charset="0"/>
              </a:rPr>
              <a:t>.  چه انجام میدهید</a:t>
            </a:r>
            <a:r>
              <a:rPr lang="fa-IR" sz="2400" dirty="0" smtClean="0">
                <a:latin typeface="Calibri" pitchFamily="34" charset="0"/>
              </a:rPr>
              <a:t>؟</a:t>
            </a:r>
          </a:p>
        </p:txBody>
      </p:sp>
    </p:spTree>
    <p:extLst>
      <p:ext uri="{BB962C8B-B14F-4D97-AF65-F5344CB8AC3E}">
        <p14:creationId xmlns:p14="http://schemas.microsoft.com/office/powerpoint/2010/main" val="4186799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7267AAA3-FF8D-410C-A01E-BEA65B2041D8}" type="slidenum">
              <a:rPr lang="en-US"/>
              <a:pPr/>
              <a:t>39</a:t>
            </a:fld>
            <a:endParaRPr lang="en-US"/>
          </a:p>
        </p:txBody>
      </p:sp>
      <p:sp>
        <p:nvSpPr>
          <p:cNvPr id="41986" name="Rectangle 2"/>
          <p:cNvSpPr>
            <a:spLocks noGrp="1" noChangeArrowheads="1"/>
          </p:cNvSpPr>
          <p:nvPr>
            <p:ph type="title" idx="4294967295"/>
          </p:nvPr>
        </p:nvSpPr>
        <p:spPr/>
        <p:txBody>
          <a:bodyPr/>
          <a:lstStyle/>
          <a:p>
            <a:pPr eaLnBrk="1" hangingPunct="1"/>
            <a:r>
              <a:rPr lang="fa-IR" sz="3200" dirty="0"/>
              <a:t>نمونه دو</a:t>
            </a:r>
            <a:endParaRPr lang="en-US" sz="3200" dirty="0" smtClean="0"/>
          </a:p>
        </p:txBody>
      </p:sp>
      <p:sp>
        <p:nvSpPr>
          <p:cNvPr id="41987" name="Rectangle 3"/>
          <p:cNvSpPr>
            <a:spLocks noGrp="1" noChangeArrowheads="1"/>
          </p:cNvSpPr>
          <p:nvPr>
            <p:ph type="body" idx="4294967295"/>
          </p:nvPr>
        </p:nvSpPr>
        <p:spPr>
          <a:xfrm>
            <a:off x="467544" y="1772816"/>
            <a:ext cx="8229600" cy="4525963"/>
          </a:xfrm>
        </p:spPr>
        <p:txBody>
          <a:bodyPr/>
          <a:lstStyle/>
          <a:p>
            <a:pPr marL="0" indent="0" eaLnBrk="1" hangingPunct="1">
              <a:buSzPct val="70000"/>
              <a:buNone/>
            </a:pPr>
            <a:endParaRPr lang="en-GB" sz="2400" dirty="0" smtClean="0">
              <a:latin typeface="Calibri" pitchFamily="34" charset="0"/>
            </a:endParaRPr>
          </a:p>
          <a:p>
            <a:pPr marL="0" indent="0" algn="r" eaLnBrk="1" hangingPunct="1">
              <a:buSzPct val="70000"/>
              <a:buNone/>
            </a:pPr>
            <a:r>
              <a:rPr lang="fa-IR" sz="2400" dirty="0">
                <a:latin typeface="Calibri" pitchFamily="34" charset="0"/>
              </a:rPr>
              <a:t>فرد همراهی ندارد اما در بررسی پرونده سرپایی شما یاداشت کردید که او دیابت دارد و یک قند خون ناشتا که امروز صبح گرفته شده است.</a:t>
            </a:r>
          </a:p>
          <a:p>
            <a:pPr marL="0" indent="0" algn="r" eaLnBrk="1" hangingPunct="1">
              <a:buSzPct val="70000"/>
              <a:buNone/>
            </a:pPr>
            <a:r>
              <a:rPr lang="fa-IR" sz="2400" dirty="0">
                <a:latin typeface="Calibri" pitchFamily="34" charset="0"/>
              </a:rPr>
              <a:t>.  او هیچ شواهدی از فعالیت تشنجی ندارد اما بیدار نشده است</a:t>
            </a:r>
          </a:p>
          <a:p>
            <a:pPr marL="0" indent="0" algn="r" eaLnBrk="1" hangingPunct="1">
              <a:buSzPct val="70000"/>
              <a:buNone/>
            </a:pPr>
            <a:r>
              <a:rPr lang="fa-IR" sz="2400" dirty="0">
                <a:latin typeface="Calibri" pitchFamily="34" charset="0"/>
              </a:rPr>
              <a:t>.  چه انجام میدهید؟</a:t>
            </a:r>
          </a:p>
          <a:p>
            <a:pPr marL="0" indent="0" algn="r" eaLnBrk="1" hangingPunct="1">
              <a:buSzPct val="70000"/>
              <a:buNone/>
            </a:pPr>
            <a:endParaRPr lang="en-US" sz="2400" dirty="0" smtClean="0">
              <a:latin typeface="Calibri" pitchFamily="34" charset="0"/>
            </a:endParaRPr>
          </a:p>
        </p:txBody>
      </p:sp>
    </p:spTree>
    <p:extLst>
      <p:ext uri="{BB962C8B-B14F-4D97-AF65-F5344CB8AC3E}">
        <p14:creationId xmlns:p14="http://schemas.microsoft.com/office/powerpoint/2010/main" val="127397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F6CC40C9-1FD8-4473-9E88-548E047B9582}" type="slidenum">
              <a:rPr lang="en-US"/>
              <a:pPr/>
              <a:t>4</a:t>
            </a:fld>
            <a:endParaRPr lang="en-US"/>
          </a:p>
        </p:txBody>
      </p:sp>
      <p:sp>
        <p:nvSpPr>
          <p:cNvPr id="8194" name="Rectangle 2"/>
          <p:cNvSpPr>
            <a:spLocks noGrp="1" noChangeArrowheads="1"/>
          </p:cNvSpPr>
          <p:nvPr>
            <p:ph type="title"/>
          </p:nvPr>
        </p:nvSpPr>
        <p:spPr/>
        <p:txBody>
          <a:bodyPr/>
          <a:lstStyle/>
          <a:p>
            <a:pPr eaLnBrk="1" hangingPunct="1"/>
            <a:r>
              <a:rPr lang="fa-IR" sz="3200" dirty="0"/>
              <a:t>تشنج ها چه هستند؟</a:t>
            </a:r>
            <a:endParaRPr lang="en-US" sz="3200" dirty="0" smtClean="0"/>
          </a:p>
        </p:txBody>
      </p:sp>
      <p:sp>
        <p:nvSpPr>
          <p:cNvPr id="8197" name="Rectangle 5"/>
          <p:cNvSpPr>
            <a:spLocks noGrp="1" noChangeArrowheads="1"/>
          </p:cNvSpPr>
          <p:nvPr>
            <p:ph type="body" idx="4294967295"/>
          </p:nvPr>
        </p:nvSpPr>
        <p:spPr/>
        <p:txBody>
          <a:bodyPr/>
          <a:lstStyle/>
          <a:p>
            <a:pPr algn="r" rtl="1"/>
            <a:r>
              <a:rPr lang="fa-IR" sz="2400" dirty="0">
                <a:latin typeface="Calibri" pitchFamily="34" charset="0"/>
              </a:rPr>
              <a:t>تشنج ها دوره هایی از بد عملکردی مغز در نتیجه تخلیه غیر الکتریکی غیر طبیعی هستند.</a:t>
            </a:r>
          </a:p>
          <a:p>
            <a:pPr algn="r" rtl="1"/>
            <a:r>
              <a:rPr lang="fa-IR" sz="2400" dirty="0" smtClean="0">
                <a:latin typeface="Calibri" pitchFamily="34" charset="0"/>
              </a:rPr>
              <a:t>تشنج </a:t>
            </a:r>
            <a:r>
              <a:rPr lang="fa-IR" sz="2400" dirty="0">
                <a:latin typeface="Calibri" pitchFamily="34" charset="0"/>
              </a:rPr>
              <a:t>ها بر اساس تظاهر بالینی به دو دسته ژنرالیزه وپارشیال تقسیم می شوند</a:t>
            </a:r>
          </a:p>
          <a:p>
            <a:pPr algn="r" rtl="1"/>
            <a:r>
              <a:rPr lang="fa-IR" sz="2400" dirty="0" smtClean="0">
                <a:latin typeface="Calibri" pitchFamily="34" charset="0"/>
              </a:rPr>
              <a:t>ما </a:t>
            </a:r>
            <a:r>
              <a:rPr lang="fa-IR" sz="2400" dirty="0">
                <a:latin typeface="Calibri" pitchFamily="34" charset="0"/>
              </a:rPr>
              <a:t>امروز فقط درباره تشنج های ژنرالیزه بحث خواهیم کرد.</a:t>
            </a:r>
          </a:p>
          <a:p>
            <a:pPr algn="r" rtl="1"/>
            <a:r>
              <a:rPr lang="fa-IR" sz="2400" dirty="0" smtClean="0">
                <a:latin typeface="Calibri" pitchFamily="34" charset="0"/>
              </a:rPr>
              <a:t>تشنج </a:t>
            </a:r>
            <a:r>
              <a:rPr lang="fa-IR" sz="2400" dirty="0">
                <a:latin typeface="Calibri" pitchFamily="34" charset="0"/>
              </a:rPr>
              <a:t>ها می توانند باعث </a:t>
            </a:r>
            <a:r>
              <a:rPr lang="fa-IR" sz="2400" dirty="0" smtClean="0">
                <a:latin typeface="Calibri" pitchFamily="34" charset="0"/>
              </a:rPr>
              <a:t>کاهش </a:t>
            </a:r>
            <a:r>
              <a:rPr lang="fa-IR" sz="2400" dirty="0">
                <a:latin typeface="Calibri" pitchFamily="34" charset="0"/>
              </a:rPr>
              <a:t>سطح هوشیاری</a:t>
            </a:r>
          </a:p>
          <a:p>
            <a:pPr algn="r" rtl="1"/>
            <a:r>
              <a:rPr lang="fa-IR" sz="2400" dirty="0" smtClean="0">
                <a:latin typeface="Calibri" pitchFamily="34" charset="0"/>
              </a:rPr>
              <a:t>حرکات </a:t>
            </a:r>
            <a:r>
              <a:rPr lang="fa-IR" sz="2400" dirty="0">
                <a:latin typeface="Calibri" pitchFamily="34" charset="0"/>
              </a:rPr>
              <a:t>تشنجی (لرزش غیر ارادی بدن)</a:t>
            </a:r>
          </a:p>
          <a:p>
            <a:pPr algn="r" rtl="1"/>
            <a:r>
              <a:rPr lang="fa-IR" sz="2400" dirty="0" smtClean="0">
                <a:latin typeface="Calibri" pitchFamily="34" charset="0"/>
              </a:rPr>
              <a:t>بی </a:t>
            </a:r>
            <a:r>
              <a:rPr lang="fa-IR" sz="2400" dirty="0">
                <a:latin typeface="Calibri" pitchFamily="34" charset="0"/>
              </a:rPr>
              <a:t>اختیاری ادرار یا مدفوع</a:t>
            </a:r>
          </a:p>
          <a:p>
            <a:pPr algn="r" rtl="1"/>
            <a:r>
              <a:rPr lang="fa-IR" sz="2400" dirty="0" smtClean="0">
                <a:latin typeface="Calibri" pitchFamily="34" charset="0"/>
              </a:rPr>
              <a:t>گاز </a:t>
            </a:r>
            <a:r>
              <a:rPr lang="fa-IR" sz="2400" dirty="0">
                <a:latin typeface="Calibri" pitchFamily="34" charset="0"/>
              </a:rPr>
              <a:t>گرفتگی زبان</a:t>
            </a:r>
          </a:p>
          <a:p>
            <a:pPr algn="r" rtl="1"/>
            <a:endParaRPr lang="en-GB" sz="2400" dirty="0" smtClean="0">
              <a:latin typeface="Calibri" pitchFamily="34" charset="0"/>
            </a:endParaRPr>
          </a:p>
          <a:p>
            <a:pPr algn="r" rtl="1"/>
            <a:endParaRPr lang="en-US" sz="2400" dirty="0" smtClean="0">
              <a:latin typeface="Calibri" pitchFamily="34" charset="0"/>
            </a:endParaRPr>
          </a:p>
        </p:txBody>
      </p:sp>
    </p:spTree>
    <p:extLst>
      <p:ext uri="{BB962C8B-B14F-4D97-AF65-F5344CB8AC3E}">
        <p14:creationId xmlns:p14="http://schemas.microsoft.com/office/powerpoint/2010/main" val="260588545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EFB216E7-6987-40B0-A4ED-4AD63125810B}" type="slidenum">
              <a:rPr lang="en-US"/>
              <a:pPr/>
              <a:t>40</a:t>
            </a:fld>
            <a:endParaRPr lang="en-US"/>
          </a:p>
        </p:txBody>
      </p:sp>
      <p:sp>
        <p:nvSpPr>
          <p:cNvPr id="43010" name="Rectangle 2"/>
          <p:cNvSpPr>
            <a:spLocks noGrp="1" noChangeArrowheads="1"/>
          </p:cNvSpPr>
          <p:nvPr>
            <p:ph type="title" idx="4294967295"/>
          </p:nvPr>
        </p:nvSpPr>
        <p:spPr/>
        <p:txBody>
          <a:bodyPr/>
          <a:lstStyle/>
          <a:p>
            <a:pPr eaLnBrk="1" hangingPunct="1"/>
            <a:r>
              <a:rPr lang="fa-IR" sz="3200" dirty="0"/>
              <a:t>نمونه سه</a:t>
            </a:r>
            <a:endParaRPr lang="en-US" sz="3200" dirty="0" smtClean="0"/>
          </a:p>
        </p:txBody>
      </p:sp>
      <p:sp>
        <p:nvSpPr>
          <p:cNvPr id="43011" name="Rectangle 3"/>
          <p:cNvSpPr>
            <a:spLocks noGrp="1" noChangeArrowheads="1"/>
          </p:cNvSpPr>
          <p:nvPr>
            <p:ph type="body" idx="4294967295"/>
          </p:nvPr>
        </p:nvSpPr>
        <p:spPr>
          <a:xfrm>
            <a:off x="457200" y="1484313"/>
            <a:ext cx="8229600" cy="4525962"/>
          </a:xfrm>
        </p:spPr>
        <p:txBody>
          <a:bodyPr>
            <a:normAutofit lnSpcReduction="10000"/>
          </a:bodyPr>
          <a:lstStyle/>
          <a:p>
            <a:pPr marL="0" indent="0" algn="r" eaLnBrk="1" hangingPunct="1">
              <a:lnSpc>
                <a:spcPct val="90000"/>
              </a:lnSpc>
              <a:buSzPct val="70000"/>
              <a:buNone/>
            </a:pPr>
            <a:r>
              <a:rPr lang="fa-IR" sz="2400" dirty="0" smtClean="0">
                <a:latin typeface="Calibri" pitchFamily="34" charset="0"/>
              </a:rPr>
              <a:t>.  </a:t>
            </a:r>
            <a:r>
              <a:rPr lang="fa-IR" sz="2400" dirty="0">
                <a:latin typeface="Calibri" pitchFamily="34" charset="0"/>
              </a:rPr>
              <a:t>شما در شب برای دیدن یک کودک که بعد از یک تشنج در خانه آورده شده است فراخوانده می شوید در هنگام رسیدن شما کودک بیدار، بسیار تحریک پذیر و در حال گریه کردن است.</a:t>
            </a:r>
          </a:p>
          <a:p>
            <a:pPr marL="0" indent="0" algn="r" eaLnBrk="1" hangingPunct="1">
              <a:lnSpc>
                <a:spcPct val="90000"/>
              </a:lnSpc>
              <a:buSzPct val="70000"/>
              <a:buNone/>
            </a:pPr>
            <a:r>
              <a:rPr lang="fa-IR" sz="2400" dirty="0">
                <a:latin typeface="Calibri" pitchFamily="34" charset="0"/>
              </a:rPr>
              <a:t>.  کودک به خوبی در حال تغذیه کردن است و به خوبی ارتباط برقرار میکند</a:t>
            </a:r>
          </a:p>
          <a:p>
            <a:pPr marL="0" indent="0" algn="r" eaLnBrk="1" hangingPunct="1">
              <a:lnSpc>
                <a:spcPct val="90000"/>
              </a:lnSpc>
              <a:buSzPct val="70000"/>
              <a:buNone/>
            </a:pPr>
            <a:r>
              <a:rPr lang="fa-IR" sz="2400" dirty="0">
                <a:latin typeface="Calibri" pitchFamily="34" charset="0"/>
              </a:rPr>
              <a:t>.  او سه ساله است و دمای بدنش 39.7 سلسیوس است.</a:t>
            </a:r>
          </a:p>
          <a:p>
            <a:pPr marL="0" indent="0" algn="r" eaLnBrk="1" hangingPunct="1">
              <a:lnSpc>
                <a:spcPct val="90000"/>
              </a:lnSpc>
              <a:buSzPct val="70000"/>
              <a:buNone/>
            </a:pPr>
            <a:r>
              <a:rPr lang="fa-IR" sz="2400" dirty="0">
                <a:latin typeface="Calibri" pitchFamily="34" charset="0"/>
              </a:rPr>
              <a:t>.  او قبلا تشنج نداشته است.</a:t>
            </a:r>
          </a:p>
          <a:p>
            <a:pPr marL="0" indent="0" algn="r" eaLnBrk="1" hangingPunct="1">
              <a:lnSpc>
                <a:spcPct val="90000"/>
              </a:lnSpc>
              <a:buSzPct val="70000"/>
              <a:buNone/>
            </a:pPr>
            <a:r>
              <a:rPr lang="fa-IR" sz="2400" dirty="0">
                <a:latin typeface="Calibri" pitchFamily="34" charset="0"/>
              </a:rPr>
              <a:t>.  او یک اپیزود مختصر تشنج امروز داشته است.</a:t>
            </a:r>
          </a:p>
          <a:p>
            <a:pPr marL="0" indent="0" algn="r" eaLnBrk="1" hangingPunct="1">
              <a:lnSpc>
                <a:spcPct val="90000"/>
              </a:lnSpc>
              <a:buSzPct val="70000"/>
              <a:buNone/>
            </a:pPr>
            <a:r>
              <a:rPr lang="fa-IR" sz="2400" dirty="0">
                <a:latin typeface="Calibri" pitchFamily="34" charset="0"/>
              </a:rPr>
              <a:t>.  شما موارد سرخک بسیاری دیده اید و وقتی از نزدیک نگاه میکنید شواهدی از راش را میبینید.</a:t>
            </a:r>
          </a:p>
          <a:p>
            <a:pPr marL="0" indent="0" algn="r" eaLnBrk="1" hangingPunct="1">
              <a:lnSpc>
                <a:spcPct val="90000"/>
              </a:lnSpc>
              <a:buSzPct val="70000"/>
              <a:buNone/>
            </a:pPr>
            <a:r>
              <a:rPr lang="fa-IR" sz="2400" dirty="0">
                <a:latin typeface="Calibri" pitchFamily="34" charset="0"/>
              </a:rPr>
              <a:t>.  چه باید انجام دهید؟</a:t>
            </a:r>
          </a:p>
          <a:p>
            <a:pPr marL="0" indent="0" eaLnBrk="1" hangingPunct="1">
              <a:lnSpc>
                <a:spcPct val="90000"/>
              </a:lnSpc>
              <a:buSzPct val="70000"/>
              <a:buNone/>
            </a:pPr>
            <a:endParaRPr lang="fa-IR" sz="2400" dirty="0">
              <a:latin typeface="Calibri" pitchFamily="34" charset="0"/>
            </a:endParaRPr>
          </a:p>
          <a:p>
            <a:pPr marL="0" indent="0" eaLnBrk="1" hangingPunct="1">
              <a:lnSpc>
                <a:spcPct val="90000"/>
              </a:lnSpc>
              <a:buSzPct val="70000"/>
              <a:buNone/>
            </a:pPr>
            <a:r>
              <a:rPr lang="en-GB" sz="2800" dirty="0" smtClean="0">
                <a:latin typeface="Calibri" pitchFamily="34" charset="0"/>
              </a:rPr>
              <a:t> </a:t>
            </a:r>
          </a:p>
          <a:p>
            <a:pPr eaLnBrk="1" hangingPunct="1">
              <a:lnSpc>
                <a:spcPct val="90000"/>
              </a:lnSpc>
              <a:buSzPct val="70000"/>
            </a:pPr>
            <a:endParaRPr lang="en-US" sz="2400" dirty="0" smtClean="0"/>
          </a:p>
        </p:txBody>
      </p:sp>
    </p:spTree>
    <p:extLst>
      <p:ext uri="{BB962C8B-B14F-4D97-AF65-F5344CB8AC3E}">
        <p14:creationId xmlns:p14="http://schemas.microsoft.com/office/powerpoint/2010/main" val="23062467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EFB216E7-6987-40B0-A4ED-4AD63125810B}" type="slidenum">
              <a:rPr lang="en-US"/>
              <a:pPr/>
              <a:t>41</a:t>
            </a:fld>
            <a:endParaRPr lang="en-US"/>
          </a:p>
        </p:txBody>
      </p:sp>
      <p:sp>
        <p:nvSpPr>
          <p:cNvPr id="43010" name="Rectangle 2"/>
          <p:cNvSpPr>
            <a:spLocks noGrp="1" noChangeArrowheads="1"/>
          </p:cNvSpPr>
          <p:nvPr>
            <p:ph type="title" idx="4294967295"/>
          </p:nvPr>
        </p:nvSpPr>
        <p:spPr>
          <a:xfrm>
            <a:off x="7055" y="0"/>
            <a:ext cx="9144000" cy="1143000"/>
          </a:xfrm>
        </p:spPr>
        <p:txBody>
          <a:bodyPr/>
          <a:lstStyle/>
          <a:p>
            <a:pPr eaLnBrk="1" hangingPunct="1"/>
            <a:r>
              <a:rPr lang="fa-IR" sz="3200" dirty="0"/>
              <a:t>خلاصه مدیریت تشنج حاد</a:t>
            </a:r>
            <a:endParaRPr lang="en-US" sz="3200" dirty="0" smtClean="0"/>
          </a:p>
        </p:txBody>
      </p:sp>
      <p:sp>
        <p:nvSpPr>
          <p:cNvPr id="43011" name="Rectangle 3"/>
          <p:cNvSpPr>
            <a:spLocks noGrp="1" noChangeArrowheads="1"/>
          </p:cNvSpPr>
          <p:nvPr>
            <p:ph type="body" idx="4294967295"/>
          </p:nvPr>
        </p:nvSpPr>
        <p:spPr>
          <a:xfrm>
            <a:off x="457200" y="1484313"/>
            <a:ext cx="8229600" cy="4525962"/>
          </a:xfrm>
        </p:spPr>
        <p:txBody>
          <a:bodyPr/>
          <a:lstStyle/>
          <a:p>
            <a:pPr marL="0" indent="0" algn="r">
              <a:buNone/>
            </a:pPr>
            <a:r>
              <a:rPr lang="fa-IR" sz="2400" dirty="0"/>
              <a:t>	چرا مدیریت تشنج حاد یک اورژانس است؟ </a:t>
            </a:r>
          </a:p>
          <a:p>
            <a:pPr marL="0" indent="0" algn="r">
              <a:buNone/>
            </a:pPr>
            <a:r>
              <a:rPr lang="fa-IR" sz="2400" dirty="0"/>
              <a:t>              1)تشنج طول کشیده میتوتند باعث آسیب مغزی و مرگ شود.</a:t>
            </a:r>
          </a:p>
          <a:p>
            <a:pPr marL="0" indent="0" algn="r">
              <a:buNone/>
            </a:pPr>
            <a:r>
              <a:rPr lang="fa-IR" sz="2400" dirty="0"/>
              <a:t>              2)تشنج میتواند یک علامت از بیماری دیگر باشد (به طور مثال مننژیت)  </a:t>
            </a:r>
          </a:p>
          <a:p>
            <a:pPr marL="0" indent="0" algn="r">
              <a:buNone/>
            </a:pPr>
            <a:endParaRPr lang="fa-IR" sz="2400" dirty="0" smtClean="0"/>
          </a:p>
          <a:p>
            <a:pPr marL="0" indent="0" algn="r">
              <a:buNone/>
            </a:pPr>
            <a:r>
              <a:rPr lang="fa-IR" sz="2400" dirty="0" smtClean="0"/>
              <a:t>اگر </a:t>
            </a:r>
            <a:r>
              <a:rPr lang="fa-IR" sz="2400" dirty="0"/>
              <a:t>یک شخص در حال تشنج به درمانگاه شما بیاید چه اقدامات اولیه شما باید انجام دهید؟</a:t>
            </a:r>
          </a:p>
          <a:p>
            <a:pPr marL="0" indent="0" algn="r">
              <a:buNone/>
            </a:pPr>
            <a:r>
              <a:rPr lang="en-US" sz="2400" dirty="0" smtClean="0"/>
              <a:t>ABC </a:t>
            </a:r>
            <a:r>
              <a:rPr lang="fa-IR" sz="2400" dirty="0"/>
              <a:t>و پوزیشن دادن </a:t>
            </a:r>
          </a:p>
          <a:p>
            <a:pPr marL="0" indent="0" algn="r">
              <a:buNone/>
            </a:pPr>
            <a:r>
              <a:rPr lang="fa-IR" sz="2400" dirty="0" smtClean="0"/>
              <a:t>ارزیابی </a:t>
            </a:r>
            <a:r>
              <a:rPr lang="fa-IR" sz="2400" dirty="0"/>
              <a:t>و مدیریت هم زمان </a:t>
            </a:r>
          </a:p>
          <a:p>
            <a:pPr marL="457200" indent="-457200" algn="r">
              <a:buFont typeface="+mj-lt"/>
              <a:buAutoNum type="arabicPeriod"/>
            </a:pPr>
            <a:endParaRPr lang="fa-IR" sz="2400" dirty="0" smtClean="0"/>
          </a:p>
        </p:txBody>
      </p:sp>
    </p:spTree>
    <p:extLst>
      <p:ext uri="{BB962C8B-B14F-4D97-AF65-F5344CB8AC3E}">
        <p14:creationId xmlns:p14="http://schemas.microsoft.com/office/powerpoint/2010/main" val="37199186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0E81EF7E-E6D3-4A50-A576-E1244F4017C6}" type="slidenum">
              <a:rPr lang="en-US"/>
              <a:pPr/>
              <a:t>42</a:t>
            </a:fld>
            <a:endParaRPr lang="en-US"/>
          </a:p>
        </p:txBody>
      </p:sp>
      <p:sp>
        <p:nvSpPr>
          <p:cNvPr id="3074" name="Title 1"/>
          <p:cNvSpPr>
            <a:spLocks noGrp="1"/>
          </p:cNvSpPr>
          <p:nvPr>
            <p:ph type="title" idx="4294967295"/>
          </p:nvPr>
        </p:nvSpPr>
        <p:spPr/>
        <p:txBody>
          <a:bodyPr/>
          <a:lstStyle/>
          <a:p>
            <a:pPr eaLnBrk="1" hangingPunct="1"/>
            <a:r>
              <a:rPr lang="fa-IR" sz="3200" dirty="0"/>
              <a:t>پیام های کلیدی مدیریت تشنج حاد</a:t>
            </a:r>
            <a:endParaRPr lang="en-US" sz="3200" dirty="0" smtClean="0"/>
          </a:p>
        </p:txBody>
      </p:sp>
      <p:sp>
        <p:nvSpPr>
          <p:cNvPr id="3" name="Content Placeholder 2"/>
          <p:cNvSpPr>
            <a:spLocks noGrp="1"/>
          </p:cNvSpPr>
          <p:nvPr>
            <p:ph idx="4294967295"/>
          </p:nvPr>
        </p:nvSpPr>
        <p:spPr>
          <a:xfrm>
            <a:off x="457200" y="1639341"/>
            <a:ext cx="8229600" cy="4525963"/>
          </a:xfrm>
        </p:spPr>
        <p:txBody>
          <a:bodyPr>
            <a:normAutofit/>
          </a:bodyPr>
          <a:lstStyle/>
          <a:p>
            <a:pPr marL="0" indent="0" algn="r" eaLnBrk="1" hangingPunct="1">
              <a:lnSpc>
                <a:spcPct val="90000"/>
              </a:lnSpc>
              <a:buNone/>
            </a:pPr>
            <a:r>
              <a:rPr lang="fa-IR" sz="2400" dirty="0">
                <a:solidFill>
                  <a:schemeClr val="tx1">
                    <a:lumMod val="95000"/>
                    <a:lumOff val="5000"/>
                  </a:schemeClr>
                </a:solidFill>
                <a:latin typeface="Calibri" pitchFamily="34" charset="0"/>
              </a:rPr>
              <a:t>تشنج ها یک علامت هستند نه یک علت شما باید برای علت جستجو کنید.</a:t>
            </a:r>
          </a:p>
          <a:p>
            <a:pPr marL="0" indent="0" algn="r" eaLnBrk="1" hangingPunct="1">
              <a:lnSpc>
                <a:spcPct val="90000"/>
              </a:lnSpc>
              <a:buNone/>
            </a:pPr>
            <a:r>
              <a:rPr lang="fa-IR" sz="2400" dirty="0">
                <a:solidFill>
                  <a:schemeClr val="tx1">
                    <a:lumMod val="95000"/>
                    <a:lumOff val="5000"/>
                  </a:schemeClr>
                </a:solidFill>
                <a:latin typeface="Calibri" pitchFamily="34" charset="0"/>
              </a:rPr>
              <a:t>. </a:t>
            </a:r>
            <a:r>
              <a:rPr lang="fa-IR" sz="2400" dirty="0" smtClean="0">
                <a:solidFill>
                  <a:schemeClr val="tx1">
                    <a:lumMod val="95000"/>
                    <a:lumOff val="5000"/>
                  </a:schemeClr>
                </a:solidFill>
                <a:latin typeface="Calibri" pitchFamily="34" charset="0"/>
              </a:rPr>
              <a:t> </a:t>
            </a:r>
            <a:r>
              <a:rPr lang="fa-IR" sz="2400" dirty="0">
                <a:solidFill>
                  <a:schemeClr val="tx1">
                    <a:lumMod val="95000"/>
                    <a:lumOff val="5000"/>
                  </a:schemeClr>
                </a:solidFill>
                <a:latin typeface="Calibri" pitchFamily="34" charset="0"/>
              </a:rPr>
              <a:t>اگر فردی در حال تشنج است یک اورژانس است و لازم است فورا درمان شود.</a:t>
            </a:r>
          </a:p>
          <a:p>
            <a:pPr marL="0" indent="0" algn="r" eaLnBrk="1" hangingPunct="1">
              <a:lnSpc>
                <a:spcPct val="90000"/>
              </a:lnSpc>
              <a:buNone/>
            </a:pPr>
            <a:endParaRPr lang="fa-IR" sz="2400" dirty="0" smtClean="0">
              <a:solidFill>
                <a:schemeClr val="tx1">
                  <a:lumMod val="95000"/>
                  <a:lumOff val="5000"/>
                </a:schemeClr>
              </a:solidFill>
              <a:latin typeface="Calibri" pitchFamily="34" charset="0"/>
            </a:endParaRPr>
          </a:p>
          <a:p>
            <a:pPr marL="0" indent="0" algn="r" eaLnBrk="1" hangingPunct="1">
              <a:lnSpc>
                <a:spcPct val="90000"/>
              </a:lnSpc>
              <a:buNone/>
            </a:pPr>
            <a:r>
              <a:rPr lang="fa-IR" sz="2400" dirty="0" smtClean="0">
                <a:solidFill>
                  <a:schemeClr val="tx1">
                    <a:lumMod val="95000"/>
                    <a:lumOff val="5000"/>
                  </a:schemeClr>
                </a:solidFill>
                <a:latin typeface="Calibri" pitchFamily="34" charset="0"/>
              </a:rPr>
              <a:t>الف</a:t>
            </a:r>
            <a:r>
              <a:rPr lang="fa-IR" sz="2400" dirty="0">
                <a:solidFill>
                  <a:schemeClr val="tx1">
                    <a:lumMod val="95000"/>
                    <a:lumOff val="5000"/>
                  </a:schemeClr>
                </a:solidFill>
                <a:latin typeface="Calibri" pitchFamily="34" charset="0"/>
              </a:rPr>
              <a:t>) تشنج می تواند نشانه یک مشکل تهدید کننده حیات باشد</a:t>
            </a:r>
            <a:r>
              <a:rPr lang="fa-IR" sz="2400" dirty="0" smtClean="0">
                <a:solidFill>
                  <a:schemeClr val="tx1">
                    <a:lumMod val="95000"/>
                    <a:lumOff val="5000"/>
                  </a:schemeClr>
                </a:solidFill>
                <a:latin typeface="Calibri" pitchFamily="34" charset="0"/>
              </a:rPr>
              <a:t>.</a:t>
            </a:r>
            <a:endParaRPr lang="fa-IR" sz="2400" dirty="0">
              <a:solidFill>
                <a:schemeClr val="tx1">
                  <a:lumMod val="95000"/>
                  <a:lumOff val="5000"/>
                </a:schemeClr>
              </a:solidFill>
              <a:latin typeface="Calibri" pitchFamily="34" charset="0"/>
            </a:endParaRPr>
          </a:p>
          <a:p>
            <a:pPr marL="0" indent="0" algn="r" eaLnBrk="1" hangingPunct="1">
              <a:lnSpc>
                <a:spcPct val="90000"/>
              </a:lnSpc>
              <a:buNone/>
            </a:pPr>
            <a:endParaRPr lang="fa-IR" sz="2400" dirty="0" smtClean="0">
              <a:solidFill>
                <a:schemeClr val="tx1">
                  <a:lumMod val="95000"/>
                  <a:lumOff val="5000"/>
                </a:schemeClr>
              </a:solidFill>
              <a:latin typeface="Calibri" pitchFamily="34" charset="0"/>
            </a:endParaRPr>
          </a:p>
          <a:p>
            <a:pPr marL="0" indent="0" algn="r" eaLnBrk="1" hangingPunct="1">
              <a:lnSpc>
                <a:spcPct val="90000"/>
              </a:lnSpc>
              <a:buNone/>
            </a:pPr>
            <a:r>
              <a:rPr lang="fa-IR" sz="2400" dirty="0" smtClean="0">
                <a:solidFill>
                  <a:schemeClr val="tx1">
                    <a:lumMod val="95000"/>
                    <a:lumOff val="5000"/>
                  </a:schemeClr>
                </a:solidFill>
                <a:latin typeface="Calibri" pitchFamily="34" charset="0"/>
              </a:rPr>
              <a:t>ب</a:t>
            </a:r>
            <a:r>
              <a:rPr lang="fa-IR" sz="2400" dirty="0">
                <a:solidFill>
                  <a:schemeClr val="tx1">
                    <a:lumMod val="95000"/>
                    <a:lumOff val="5000"/>
                  </a:schemeClr>
                </a:solidFill>
                <a:latin typeface="Calibri" pitchFamily="34" charset="0"/>
              </a:rPr>
              <a:t>) تشنج می تواند به آسیب مغزی یا مرگ منجر شود.</a:t>
            </a:r>
          </a:p>
          <a:p>
            <a:pPr marL="0" indent="0" algn="r" eaLnBrk="1" hangingPunct="1">
              <a:lnSpc>
                <a:spcPct val="90000"/>
              </a:lnSpc>
              <a:buNone/>
            </a:pPr>
            <a:r>
              <a:rPr lang="fa-IR" sz="2400" dirty="0" smtClean="0">
                <a:solidFill>
                  <a:schemeClr val="tx1">
                    <a:lumMod val="95000"/>
                    <a:lumOff val="5000"/>
                  </a:schemeClr>
                </a:solidFill>
                <a:latin typeface="Calibri" pitchFamily="34" charset="0"/>
              </a:rPr>
              <a:t>.</a:t>
            </a:r>
          </a:p>
          <a:p>
            <a:pPr marL="0" indent="0" algn="r" eaLnBrk="1" hangingPunct="1">
              <a:lnSpc>
                <a:spcPct val="90000"/>
              </a:lnSpc>
              <a:buNone/>
            </a:pPr>
            <a:r>
              <a:rPr lang="fa-IR" sz="2400" dirty="0" smtClean="0">
                <a:solidFill>
                  <a:schemeClr val="tx1">
                    <a:lumMod val="95000"/>
                    <a:lumOff val="5000"/>
                  </a:schemeClr>
                </a:solidFill>
                <a:latin typeface="Calibri" pitchFamily="34" charset="0"/>
              </a:rPr>
              <a:t>  </a:t>
            </a:r>
            <a:r>
              <a:rPr lang="fa-IR" sz="2400" dirty="0">
                <a:solidFill>
                  <a:schemeClr val="tx1">
                    <a:lumMod val="95000"/>
                    <a:lumOff val="5000"/>
                  </a:schemeClr>
                </a:solidFill>
                <a:latin typeface="Calibri" pitchFamily="34" charset="0"/>
              </a:rPr>
              <a:t>در فردی که تشنج دارد ارزیابی و مدیریت باید در یک زمان انجام شود</a:t>
            </a:r>
            <a:r>
              <a:rPr lang="fa-IR" sz="2400" dirty="0" smtClean="0">
                <a:solidFill>
                  <a:schemeClr val="tx1">
                    <a:lumMod val="95000"/>
                    <a:lumOff val="5000"/>
                  </a:schemeClr>
                </a:solidFill>
                <a:latin typeface="Calibri" pitchFamily="34" charset="0"/>
              </a:rPr>
              <a:t>.</a:t>
            </a:r>
          </a:p>
          <a:p>
            <a:pPr marL="0" indent="0" algn="r" eaLnBrk="1" hangingPunct="1">
              <a:lnSpc>
                <a:spcPct val="90000"/>
              </a:lnSpc>
              <a:buNone/>
            </a:pPr>
            <a:endParaRPr lang="fa-IR" sz="2400" dirty="0">
              <a:solidFill>
                <a:schemeClr val="tx1">
                  <a:lumMod val="95000"/>
                  <a:lumOff val="5000"/>
                </a:schemeClr>
              </a:solidFill>
              <a:latin typeface="Calibri" pitchFamily="34" charset="0"/>
            </a:endParaRPr>
          </a:p>
        </p:txBody>
      </p:sp>
    </p:spTree>
    <p:extLst>
      <p:ext uri="{BB962C8B-B14F-4D97-AF65-F5344CB8AC3E}">
        <p14:creationId xmlns:p14="http://schemas.microsoft.com/office/powerpoint/2010/main" val="11204097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64661A10-8282-418B-A7B6-B6BE34DE6AE4}" type="slidenum">
              <a:rPr lang="en-US"/>
              <a:pPr/>
              <a:t>43</a:t>
            </a:fld>
            <a:endParaRPr lang="en-US"/>
          </a:p>
        </p:txBody>
      </p:sp>
      <p:sp>
        <p:nvSpPr>
          <p:cNvPr id="46082" name="Rectangle 2"/>
          <p:cNvSpPr>
            <a:spLocks noGrp="1" noChangeArrowheads="1"/>
          </p:cNvSpPr>
          <p:nvPr>
            <p:ph type="title"/>
          </p:nvPr>
        </p:nvSpPr>
        <p:spPr/>
        <p:txBody>
          <a:bodyPr/>
          <a:lstStyle/>
          <a:p>
            <a:pPr eaLnBrk="1" hangingPunct="1"/>
            <a:r>
              <a:rPr lang="fa-IR" sz="3200" dirty="0" smtClean="0"/>
              <a:t>تشنج/صرع</a:t>
            </a:r>
            <a:endParaRPr lang="en-US" sz="3200" dirty="0" smtClean="0"/>
          </a:p>
        </p:txBody>
      </p:sp>
      <p:sp>
        <p:nvSpPr>
          <p:cNvPr id="46083" name="Rectangle 3"/>
          <p:cNvSpPr>
            <a:spLocks noGrp="1" noChangeArrowheads="1"/>
          </p:cNvSpPr>
          <p:nvPr>
            <p:ph type="body" idx="1"/>
          </p:nvPr>
        </p:nvSpPr>
        <p:spPr/>
        <p:txBody>
          <a:bodyPr/>
          <a:lstStyle/>
          <a:p>
            <a:pPr marL="0" indent="0" algn="r" eaLnBrk="1" hangingPunct="1">
              <a:buSzPct val="70000"/>
              <a:buNone/>
            </a:pPr>
            <a:r>
              <a:rPr lang="fa-IR" sz="2400" dirty="0">
                <a:latin typeface="Calibri" pitchFamily="34" charset="0"/>
              </a:rPr>
              <a:t>الف) مقدمه </a:t>
            </a:r>
          </a:p>
          <a:p>
            <a:pPr marL="0" indent="0" algn="r" eaLnBrk="1" hangingPunct="1">
              <a:buSzPct val="70000"/>
              <a:buNone/>
            </a:pPr>
            <a:r>
              <a:rPr lang="fa-IR" sz="2400" dirty="0">
                <a:latin typeface="Calibri" pitchFamily="34" charset="0"/>
              </a:rPr>
              <a:t>ب) یادگیری هدف ها</a:t>
            </a:r>
          </a:p>
          <a:p>
            <a:pPr marL="0" indent="0" algn="r" eaLnBrk="1" hangingPunct="1">
              <a:buSzPct val="70000"/>
              <a:buNone/>
            </a:pPr>
            <a:r>
              <a:rPr lang="fa-IR" sz="2400" dirty="0">
                <a:latin typeface="Calibri" pitchFamily="34" charset="0"/>
              </a:rPr>
              <a:t>ج) مدیریت اورژانسی تشنج </a:t>
            </a:r>
          </a:p>
          <a:p>
            <a:pPr marL="0" indent="0" algn="r" eaLnBrk="1" hangingPunct="1">
              <a:buSzPct val="70000"/>
              <a:buNone/>
            </a:pPr>
            <a:r>
              <a:rPr lang="fa-IR" sz="2400" dirty="0">
                <a:latin typeface="Calibri" pitchFamily="34" charset="0"/>
              </a:rPr>
              <a:t>د) اقدامات کلیدی</a:t>
            </a:r>
          </a:p>
          <a:p>
            <a:pPr marL="0" indent="0" algn="r" eaLnBrk="1" hangingPunct="1">
              <a:buSzPct val="70000"/>
              <a:buNone/>
            </a:pPr>
            <a:r>
              <a:rPr lang="fa-IR" sz="2400" dirty="0">
                <a:latin typeface="Calibri" pitchFamily="34" charset="0"/>
              </a:rPr>
              <a:t>1. </a:t>
            </a:r>
            <a:r>
              <a:rPr lang="fa-IR" sz="2400" dirty="0">
                <a:solidFill>
                  <a:srgbClr val="FF0000"/>
                </a:solidFill>
                <a:latin typeface="Calibri" pitchFamily="34" charset="0"/>
              </a:rPr>
              <a:t>برقراری ارتباط و ایجاد اعتماد </a:t>
            </a:r>
          </a:p>
          <a:p>
            <a:pPr marL="0" indent="0" algn="r" eaLnBrk="1" hangingPunct="1">
              <a:buSzPct val="70000"/>
              <a:buNone/>
            </a:pPr>
            <a:r>
              <a:rPr lang="fa-IR" sz="2400" dirty="0">
                <a:latin typeface="Calibri" pitchFamily="34" charset="0"/>
              </a:rPr>
              <a:t>2. انجام ارزیابی </a:t>
            </a:r>
          </a:p>
          <a:p>
            <a:pPr marL="0" indent="0" algn="r" eaLnBrk="1" hangingPunct="1">
              <a:buSzPct val="70000"/>
              <a:buNone/>
            </a:pPr>
            <a:r>
              <a:rPr lang="fa-IR" sz="2400" dirty="0">
                <a:latin typeface="Calibri" pitchFamily="34" charset="0"/>
              </a:rPr>
              <a:t>3. برنامه ریزی و شروع مدیریت </a:t>
            </a:r>
          </a:p>
          <a:p>
            <a:pPr marL="0" indent="0" algn="r" eaLnBrk="1" hangingPunct="1">
              <a:buSzPct val="70000"/>
              <a:buNone/>
            </a:pPr>
            <a:r>
              <a:rPr lang="fa-IR" sz="2400" dirty="0">
                <a:latin typeface="Calibri" pitchFamily="34" charset="0"/>
              </a:rPr>
              <a:t>4. ارتباط با سایر خدمات و پشتیبانی </a:t>
            </a:r>
          </a:p>
          <a:p>
            <a:pPr marL="0" indent="0" algn="r" eaLnBrk="1" hangingPunct="1">
              <a:buSzPct val="70000"/>
              <a:buNone/>
            </a:pPr>
            <a:r>
              <a:rPr lang="fa-IR" sz="2400" dirty="0">
                <a:latin typeface="Calibri" pitchFamily="34" charset="0"/>
              </a:rPr>
              <a:t>5. پیگیری </a:t>
            </a:r>
          </a:p>
          <a:p>
            <a:pPr marL="457200" lvl="1" indent="0" eaLnBrk="1" hangingPunct="1">
              <a:buSzPct val="70000"/>
              <a:buNone/>
            </a:pPr>
            <a:r>
              <a:rPr lang="en-GB" sz="2400" dirty="0" smtClean="0">
                <a:latin typeface="Calibri" pitchFamily="34" charset="0"/>
              </a:rPr>
              <a:t> </a:t>
            </a:r>
            <a:endParaRPr lang="en-US" sz="2400" dirty="0" smtClean="0">
              <a:latin typeface="Calibri" pitchFamily="34" charset="0"/>
            </a:endParaRPr>
          </a:p>
        </p:txBody>
      </p:sp>
    </p:spTree>
    <p:extLst>
      <p:ext uri="{BB962C8B-B14F-4D97-AF65-F5344CB8AC3E}">
        <p14:creationId xmlns:p14="http://schemas.microsoft.com/office/powerpoint/2010/main" val="24089971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0E81EF7E-E6D3-4A50-A576-E1244F4017C6}" type="slidenum">
              <a:rPr lang="en-US"/>
              <a:pPr/>
              <a:t>44</a:t>
            </a:fld>
            <a:endParaRPr lang="en-US"/>
          </a:p>
        </p:txBody>
      </p:sp>
      <p:sp>
        <p:nvSpPr>
          <p:cNvPr id="3074" name="Title 1"/>
          <p:cNvSpPr>
            <a:spLocks noGrp="1"/>
          </p:cNvSpPr>
          <p:nvPr>
            <p:ph type="title" idx="4294967295"/>
          </p:nvPr>
        </p:nvSpPr>
        <p:spPr/>
        <p:txBody>
          <a:bodyPr/>
          <a:lstStyle/>
          <a:p>
            <a:pPr eaLnBrk="1" hangingPunct="1"/>
            <a:r>
              <a:rPr lang="fa-IR" sz="3200" dirty="0"/>
              <a:t>پایه گذاری ارتباط و ساختن اعتماد</a:t>
            </a:r>
            <a:endParaRPr lang="en-US" sz="3200" dirty="0" smtClean="0"/>
          </a:p>
        </p:txBody>
      </p:sp>
      <p:sp>
        <p:nvSpPr>
          <p:cNvPr id="3" name="Content Placeholder 2"/>
          <p:cNvSpPr>
            <a:spLocks noGrp="1"/>
          </p:cNvSpPr>
          <p:nvPr>
            <p:ph idx="4294967295"/>
          </p:nvPr>
        </p:nvSpPr>
        <p:spPr/>
        <p:txBody>
          <a:bodyPr>
            <a:normAutofit/>
          </a:bodyPr>
          <a:lstStyle/>
          <a:p>
            <a:pPr marL="0" indent="0" algn="r" eaLnBrk="1" hangingPunct="1">
              <a:lnSpc>
                <a:spcPct val="90000"/>
              </a:lnSpc>
              <a:buNone/>
            </a:pPr>
            <a:r>
              <a:rPr lang="fa-IR" sz="2400" dirty="0">
                <a:solidFill>
                  <a:schemeClr val="tx1">
                    <a:lumMod val="95000"/>
                    <a:lumOff val="5000"/>
                  </a:schemeClr>
                </a:solidFill>
                <a:latin typeface="Calibri" pitchFamily="34" charset="0"/>
              </a:rPr>
              <a:t>.  سعی کنید که مشکلات فرد را بفهمید </a:t>
            </a:r>
          </a:p>
          <a:p>
            <a:pPr marL="0" indent="0" algn="r" eaLnBrk="1" hangingPunct="1">
              <a:lnSpc>
                <a:spcPct val="90000"/>
              </a:lnSpc>
              <a:buNone/>
            </a:pPr>
            <a:r>
              <a:rPr lang="fa-IR" sz="2400" dirty="0">
                <a:solidFill>
                  <a:schemeClr val="tx1">
                    <a:lumMod val="95000"/>
                    <a:lumOff val="5000"/>
                  </a:schemeClr>
                </a:solidFill>
                <a:latin typeface="Calibri" pitchFamily="34" charset="0"/>
              </a:rPr>
              <a:t>.  بپرسید (در مورد علت شما چه فکر می کنید)</a:t>
            </a:r>
          </a:p>
          <a:p>
            <a:pPr marL="0" indent="0" algn="r" eaLnBrk="1" hangingPunct="1">
              <a:lnSpc>
                <a:spcPct val="90000"/>
              </a:lnSpc>
              <a:buNone/>
            </a:pPr>
            <a:r>
              <a:rPr lang="fa-IR" sz="2400" dirty="0">
                <a:solidFill>
                  <a:schemeClr val="tx1">
                    <a:lumMod val="95000"/>
                    <a:lumOff val="5000"/>
                  </a:schemeClr>
                </a:solidFill>
                <a:latin typeface="Calibri" pitchFamily="34" charset="0"/>
              </a:rPr>
              <a:t>.  بین گفته های بیمار و دانسته های خود ارتباط برقرار کنید</a:t>
            </a:r>
          </a:p>
          <a:p>
            <a:pPr marL="0" indent="0" algn="r" eaLnBrk="1" hangingPunct="1">
              <a:lnSpc>
                <a:spcPct val="90000"/>
              </a:lnSpc>
              <a:buNone/>
            </a:pPr>
            <a:r>
              <a:rPr lang="fa-IR" sz="2400" dirty="0">
                <a:solidFill>
                  <a:schemeClr val="tx1">
                    <a:lumMod val="95000"/>
                    <a:lumOff val="5000"/>
                  </a:schemeClr>
                </a:solidFill>
                <a:latin typeface="Calibri" pitchFamily="34" charset="0"/>
              </a:rPr>
              <a:t>.  پیدا کنید چگونه شرایط زندگی فرد را تحت تاثیر قرار داده است</a:t>
            </a:r>
          </a:p>
          <a:p>
            <a:pPr marL="0" indent="0" algn="r" eaLnBrk="1" hangingPunct="1">
              <a:lnSpc>
                <a:spcPct val="90000"/>
              </a:lnSpc>
              <a:buNone/>
            </a:pPr>
            <a:r>
              <a:rPr lang="fa-IR" sz="2400" dirty="0">
                <a:solidFill>
                  <a:schemeClr val="tx1">
                    <a:lumMod val="95000"/>
                    <a:lumOff val="5000"/>
                  </a:schemeClr>
                </a:solidFill>
                <a:latin typeface="Calibri" pitchFamily="34" charset="0"/>
              </a:rPr>
              <a:t>.  آیا تجربه ای از تبعیض داشته است</a:t>
            </a:r>
          </a:p>
          <a:p>
            <a:pPr marL="0" indent="0" algn="r" eaLnBrk="1" hangingPunct="1">
              <a:lnSpc>
                <a:spcPct val="90000"/>
              </a:lnSpc>
              <a:buNone/>
            </a:pPr>
            <a:r>
              <a:rPr lang="fa-IR" sz="2400" dirty="0">
                <a:solidFill>
                  <a:schemeClr val="tx1">
                    <a:lumMod val="95000"/>
                    <a:lumOff val="5000"/>
                  </a:schemeClr>
                </a:solidFill>
                <a:latin typeface="Calibri" pitchFamily="34" charset="0"/>
              </a:rPr>
              <a:t>.  آیا شرایط  زندگی روزانه فرد را تحت تاثیر قرار داده است</a:t>
            </a:r>
          </a:p>
          <a:p>
            <a:pPr marL="0" indent="0" algn="r" eaLnBrk="1" hangingPunct="1">
              <a:lnSpc>
                <a:spcPct val="90000"/>
              </a:lnSpc>
              <a:buNone/>
            </a:pPr>
            <a:r>
              <a:rPr lang="fa-IR" sz="2400" dirty="0">
                <a:solidFill>
                  <a:schemeClr val="tx1">
                    <a:lumMod val="95000"/>
                    <a:lumOff val="5000"/>
                  </a:schemeClr>
                </a:solidFill>
                <a:latin typeface="Calibri" pitchFamily="34" charset="0"/>
              </a:rPr>
              <a:t>.  به زبان ساده صرع را توضیح دهید.</a:t>
            </a:r>
          </a:p>
          <a:p>
            <a:pPr marL="0" indent="0" algn="r" eaLnBrk="1" hangingPunct="1">
              <a:lnSpc>
                <a:spcPct val="90000"/>
              </a:lnSpc>
              <a:buNone/>
            </a:pPr>
            <a:r>
              <a:rPr lang="fa-IR" sz="2400" dirty="0">
                <a:solidFill>
                  <a:schemeClr val="tx1">
                    <a:lumMod val="95000"/>
                    <a:lumOff val="5000"/>
                  </a:schemeClr>
                </a:solidFill>
                <a:latin typeface="Calibri" pitchFamily="34" charset="0"/>
              </a:rPr>
              <a:t>.  توضیح دهید که برای کنترل تشنج درمان هایی موجود است</a:t>
            </a:r>
          </a:p>
        </p:txBody>
      </p:sp>
    </p:spTree>
    <p:extLst>
      <p:ext uri="{BB962C8B-B14F-4D97-AF65-F5344CB8AC3E}">
        <p14:creationId xmlns:p14="http://schemas.microsoft.com/office/powerpoint/2010/main" val="6419262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64661A10-8282-418B-A7B6-B6BE34DE6AE4}" type="slidenum">
              <a:rPr lang="en-US"/>
              <a:pPr/>
              <a:t>45</a:t>
            </a:fld>
            <a:endParaRPr lang="en-US"/>
          </a:p>
        </p:txBody>
      </p:sp>
      <p:sp>
        <p:nvSpPr>
          <p:cNvPr id="46082" name="Rectangle 2"/>
          <p:cNvSpPr>
            <a:spLocks noGrp="1" noChangeArrowheads="1"/>
          </p:cNvSpPr>
          <p:nvPr>
            <p:ph type="title"/>
          </p:nvPr>
        </p:nvSpPr>
        <p:spPr/>
        <p:txBody>
          <a:bodyPr/>
          <a:lstStyle/>
          <a:p>
            <a:pPr eaLnBrk="1" hangingPunct="1"/>
            <a:r>
              <a:rPr lang="fa-IR" sz="3200" dirty="0" smtClean="0"/>
              <a:t>تشنج/صرع</a:t>
            </a:r>
            <a:endParaRPr lang="en-US" sz="3200" dirty="0" smtClean="0"/>
          </a:p>
        </p:txBody>
      </p:sp>
      <p:sp>
        <p:nvSpPr>
          <p:cNvPr id="46083" name="Rectangle 3"/>
          <p:cNvSpPr>
            <a:spLocks noGrp="1" noChangeArrowheads="1"/>
          </p:cNvSpPr>
          <p:nvPr>
            <p:ph type="body" idx="1"/>
          </p:nvPr>
        </p:nvSpPr>
        <p:spPr/>
        <p:txBody>
          <a:bodyPr/>
          <a:lstStyle/>
          <a:p>
            <a:pPr marL="0" indent="0" algn="r" eaLnBrk="1" hangingPunct="1">
              <a:buSzPct val="70000"/>
              <a:buNone/>
            </a:pPr>
            <a:r>
              <a:rPr lang="fa-IR" sz="2400" dirty="0">
                <a:latin typeface="Calibri" pitchFamily="34" charset="0"/>
              </a:rPr>
              <a:t>الف) مقدمه </a:t>
            </a:r>
          </a:p>
          <a:p>
            <a:pPr marL="0" indent="0" algn="r" eaLnBrk="1" hangingPunct="1">
              <a:buSzPct val="70000"/>
              <a:buNone/>
            </a:pPr>
            <a:r>
              <a:rPr lang="fa-IR" sz="2400" dirty="0">
                <a:latin typeface="Calibri" pitchFamily="34" charset="0"/>
              </a:rPr>
              <a:t>ب) یادگیری هدف ها</a:t>
            </a:r>
          </a:p>
          <a:p>
            <a:pPr marL="0" indent="0" algn="r" eaLnBrk="1" hangingPunct="1">
              <a:buSzPct val="70000"/>
              <a:buNone/>
            </a:pPr>
            <a:r>
              <a:rPr lang="fa-IR" sz="2400" dirty="0">
                <a:latin typeface="Calibri" pitchFamily="34" charset="0"/>
              </a:rPr>
              <a:t>ج) مدیریت اورژانسی تشنج </a:t>
            </a:r>
          </a:p>
          <a:p>
            <a:pPr marL="0" indent="0" algn="r" eaLnBrk="1" hangingPunct="1">
              <a:buSzPct val="70000"/>
              <a:buNone/>
            </a:pPr>
            <a:r>
              <a:rPr lang="fa-IR" sz="2400" dirty="0">
                <a:latin typeface="Calibri" pitchFamily="34" charset="0"/>
              </a:rPr>
              <a:t>د) اقدامات کلیدی</a:t>
            </a:r>
          </a:p>
          <a:p>
            <a:pPr marL="0" indent="0" algn="r" eaLnBrk="1" hangingPunct="1">
              <a:buSzPct val="70000"/>
              <a:buNone/>
            </a:pPr>
            <a:r>
              <a:rPr lang="fa-IR" sz="2400" dirty="0">
                <a:solidFill>
                  <a:schemeClr val="tx1">
                    <a:lumMod val="95000"/>
                    <a:lumOff val="5000"/>
                  </a:schemeClr>
                </a:solidFill>
                <a:latin typeface="Calibri" pitchFamily="34" charset="0"/>
              </a:rPr>
              <a:t>1. برقراری ارتباط و ایجاد اعتماد </a:t>
            </a:r>
          </a:p>
          <a:p>
            <a:pPr marL="0" indent="0" algn="r" eaLnBrk="1" hangingPunct="1">
              <a:buSzPct val="70000"/>
              <a:buNone/>
            </a:pPr>
            <a:r>
              <a:rPr lang="fa-IR" sz="2400" dirty="0">
                <a:latin typeface="Calibri" pitchFamily="34" charset="0"/>
              </a:rPr>
              <a:t>2. </a:t>
            </a:r>
            <a:r>
              <a:rPr lang="fa-IR" sz="2400" dirty="0">
                <a:solidFill>
                  <a:srgbClr val="FF0000"/>
                </a:solidFill>
                <a:latin typeface="Calibri" pitchFamily="34" charset="0"/>
              </a:rPr>
              <a:t>انجام ارزیابی </a:t>
            </a:r>
          </a:p>
          <a:p>
            <a:pPr marL="0" indent="0" algn="r" eaLnBrk="1" hangingPunct="1">
              <a:buSzPct val="70000"/>
              <a:buNone/>
            </a:pPr>
            <a:r>
              <a:rPr lang="fa-IR" sz="2400" dirty="0">
                <a:latin typeface="Calibri" pitchFamily="34" charset="0"/>
              </a:rPr>
              <a:t>3. برنامه ریزی و شروع مدیریت </a:t>
            </a:r>
          </a:p>
          <a:p>
            <a:pPr marL="0" indent="0" algn="r" eaLnBrk="1" hangingPunct="1">
              <a:buSzPct val="70000"/>
              <a:buNone/>
            </a:pPr>
            <a:r>
              <a:rPr lang="fa-IR" sz="2400" dirty="0">
                <a:latin typeface="Calibri" pitchFamily="34" charset="0"/>
              </a:rPr>
              <a:t>4. ارتباط با سایر خدمات و پشتیبانی </a:t>
            </a:r>
          </a:p>
          <a:p>
            <a:pPr marL="0" indent="0" algn="r" eaLnBrk="1" hangingPunct="1">
              <a:buSzPct val="70000"/>
              <a:buNone/>
            </a:pPr>
            <a:r>
              <a:rPr lang="fa-IR" sz="2400" dirty="0">
                <a:latin typeface="Calibri" pitchFamily="34" charset="0"/>
              </a:rPr>
              <a:t>5. پیگیری </a:t>
            </a:r>
          </a:p>
          <a:p>
            <a:pPr marL="457200" lvl="1" indent="0" eaLnBrk="1" hangingPunct="1">
              <a:buSzPct val="70000"/>
              <a:buNone/>
            </a:pPr>
            <a:r>
              <a:rPr lang="en-GB" sz="2400" dirty="0" smtClean="0">
                <a:latin typeface="Calibri" pitchFamily="34" charset="0"/>
              </a:rPr>
              <a:t> </a:t>
            </a:r>
            <a:endParaRPr lang="en-US" sz="2400" dirty="0" smtClean="0">
              <a:latin typeface="Calibri" pitchFamily="34" charset="0"/>
            </a:endParaRPr>
          </a:p>
        </p:txBody>
      </p:sp>
    </p:spTree>
    <p:extLst>
      <p:ext uri="{BB962C8B-B14F-4D97-AF65-F5344CB8AC3E}">
        <p14:creationId xmlns:p14="http://schemas.microsoft.com/office/powerpoint/2010/main" val="297883586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CF2EFC23-4727-4E47-804C-869AB06670D2}" type="slidenum">
              <a:rPr lang="en-US"/>
              <a:pPr/>
              <a:t>46</a:t>
            </a:fld>
            <a:endParaRPr lang="en-US"/>
          </a:p>
        </p:txBody>
      </p:sp>
      <p:sp>
        <p:nvSpPr>
          <p:cNvPr id="48130" name="Rectangle 2"/>
          <p:cNvSpPr>
            <a:spLocks noGrp="1" noChangeArrowheads="1"/>
          </p:cNvSpPr>
          <p:nvPr>
            <p:ph type="title"/>
          </p:nvPr>
        </p:nvSpPr>
        <p:spPr/>
        <p:txBody>
          <a:bodyPr/>
          <a:lstStyle/>
          <a:p>
            <a:pPr eaLnBrk="1" hangingPunct="1"/>
            <a:r>
              <a:rPr lang="fa-IR" sz="3200" dirty="0"/>
              <a:t>چه موقع به صرع مشکوک میشویم؟</a:t>
            </a:r>
            <a:endParaRPr lang="en-US" sz="3200" dirty="0" smtClean="0"/>
          </a:p>
        </p:txBody>
      </p:sp>
      <p:sp>
        <p:nvSpPr>
          <p:cNvPr id="48131" name="Rectangle 3"/>
          <p:cNvSpPr>
            <a:spLocks noGrp="1" noChangeArrowheads="1"/>
          </p:cNvSpPr>
          <p:nvPr>
            <p:ph type="body" idx="1"/>
          </p:nvPr>
        </p:nvSpPr>
        <p:spPr/>
        <p:txBody>
          <a:bodyPr/>
          <a:lstStyle/>
          <a:p>
            <a:pPr marL="0" indent="0" algn="r" eaLnBrk="1" hangingPunct="1">
              <a:buSzPct val="70000"/>
              <a:buNone/>
            </a:pPr>
            <a:r>
              <a:rPr lang="fa-IR" sz="2400" dirty="0">
                <a:latin typeface="Calibri" pitchFamily="34" charset="0"/>
              </a:rPr>
              <a:t>حرکات تشنجی یا متناسب با تشنج </a:t>
            </a:r>
          </a:p>
          <a:p>
            <a:pPr marL="0" indent="0" algn="r" eaLnBrk="1" hangingPunct="1">
              <a:buSzPct val="70000"/>
              <a:buNone/>
            </a:pPr>
            <a:r>
              <a:rPr lang="fa-IR" sz="2400" dirty="0">
                <a:latin typeface="Calibri" pitchFamily="34" charset="0"/>
              </a:rPr>
              <a:t>.  در طی حرکات تشنجی : </a:t>
            </a:r>
          </a:p>
          <a:p>
            <a:pPr marL="0" indent="0" algn="r" eaLnBrk="1" hangingPunct="1">
              <a:buSzPct val="70000"/>
              <a:buNone/>
            </a:pPr>
            <a:r>
              <a:rPr lang="fa-IR" sz="2400" dirty="0">
                <a:latin typeface="Calibri" pitchFamily="34" charset="0"/>
              </a:rPr>
              <a:t>   .  کاهش سطح هوشیاری </a:t>
            </a:r>
          </a:p>
          <a:p>
            <a:pPr marL="0" indent="0" algn="r" eaLnBrk="1" hangingPunct="1">
              <a:buSzPct val="70000"/>
              <a:buNone/>
            </a:pPr>
            <a:r>
              <a:rPr lang="fa-IR" sz="2400" dirty="0">
                <a:latin typeface="Calibri" pitchFamily="34" charset="0"/>
              </a:rPr>
              <a:t>   .  گاز گرفتگی زبان، جراحات، بی اختیاری ادرار یا مدفوع</a:t>
            </a:r>
          </a:p>
          <a:p>
            <a:pPr marL="0" indent="0" algn="r" eaLnBrk="1" hangingPunct="1">
              <a:buSzPct val="70000"/>
              <a:buNone/>
            </a:pPr>
            <a:r>
              <a:rPr lang="fa-IR" sz="2400" dirty="0">
                <a:latin typeface="Calibri" pitchFamily="34" charset="0"/>
              </a:rPr>
              <a:t>.  بعد از حرکات تشنجی : خستگی ، خواب آلودگی، گیجی، رفتارهای غیر عادی، سردرد، درد عضلانی یا ضعف در یک سمت بدن</a:t>
            </a:r>
          </a:p>
          <a:p>
            <a:pPr marL="0" indent="0" algn="r" eaLnBrk="1" hangingPunct="1">
              <a:buSzPct val="70000"/>
              <a:buNone/>
            </a:pPr>
            <a:endParaRPr lang="fa-IR" sz="2400" dirty="0" smtClean="0">
              <a:latin typeface="Calibri" pitchFamily="34" charset="0"/>
            </a:endParaRPr>
          </a:p>
          <a:p>
            <a:pPr marL="0" indent="0" algn="r" eaLnBrk="1" hangingPunct="1">
              <a:buSzPct val="70000"/>
              <a:buNone/>
            </a:pPr>
            <a:endParaRPr lang="fa-IR" sz="2400" dirty="0">
              <a:latin typeface="Calibri" pitchFamily="34" charset="0"/>
            </a:endParaRPr>
          </a:p>
          <a:p>
            <a:pPr marL="0" indent="0" eaLnBrk="1" hangingPunct="1">
              <a:buSzPct val="70000"/>
              <a:buNone/>
            </a:pPr>
            <a:endParaRPr lang="fa-IR" sz="2400" dirty="0" smtClean="0">
              <a:latin typeface="Calibri" pitchFamily="34" charset="0"/>
            </a:endParaRPr>
          </a:p>
        </p:txBody>
      </p:sp>
    </p:spTree>
    <p:extLst>
      <p:ext uri="{BB962C8B-B14F-4D97-AF65-F5344CB8AC3E}">
        <p14:creationId xmlns:p14="http://schemas.microsoft.com/office/powerpoint/2010/main" val="8353041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7ECB6E9F-0A14-48EA-A819-241A090912A6}" type="slidenum">
              <a:rPr lang="en-US"/>
              <a:pPr/>
              <a:t>47</a:t>
            </a:fld>
            <a:endParaRPr lang="en-US"/>
          </a:p>
        </p:txBody>
      </p:sp>
      <p:sp>
        <p:nvSpPr>
          <p:cNvPr id="49154" name="Rectangle 2"/>
          <p:cNvSpPr>
            <a:spLocks noGrp="1" noChangeArrowheads="1"/>
          </p:cNvSpPr>
          <p:nvPr>
            <p:ph type="title" idx="4294967295"/>
          </p:nvPr>
        </p:nvSpPr>
        <p:spPr/>
        <p:txBody>
          <a:bodyPr/>
          <a:lstStyle/>
          <a:p>
            <a:pPr eaLnBrk="1" hangingPunct="1"/>
            <a:r>
              <a:rPr lang="fa-IR" sz="3200" dirty="0"/>
              <a:t>اگر شما به صرع مشکوک هستید چه انجام میدهید</a:t>
            </a:r>
            <a:endParaRPr lang="en-US" sz="3200" dirty="0" smtClean="0"/>
          </a:p>
        </p:txBody>
      </p:sp>
      <p:sp>
        <p:nvSpPr>
          <p:cNvPr id="64517" name="Rectangle 3"/>
          <p:cNvSpPr>
            <a:spLocks noGrp="1" noChangeArrowheads="1"/>
          </p:cNvSpPr>
          <p:nvPr>
            <p:ph type="body" idx="4294967295"/>
          </p:nvPr>
        </p:nvSpPr>
        <p:spPr>
          <a:xfrm>
            <a:off x="457200" y="1341438"/>
            <a:ext cx="8229600" cy="4525962"/>
          </a:xfrm>
        </p:spPr>
        <p:txBody>
          <a:bodyPr/>
          <a:lstStyle/>
          <a:p>
            <a:pPr marL="0" indent="0" algn="r" eaLnBrk="1" hangingPunct="1">
              <a:lnSpc>
                <a:spcPct val="90000"/>
              </a:lnSpc>
              <a:buSzPct val="70000"/>
              <a:buNone/>
            </a:pPr>
            <a:r>
              <a:rPr lang="fa-IR" sz="2400" dirty="0">
                <a:latin typeface="Calibri" pitchFamily="34" charset="0"/>
              </a:rPr>
              <a:t>.  یک شرح و حال کامل بگیرید و یک معاینه فیزیکی انجام دهید.   </a:t>
            </a:r>
          </a:p>
          <a:p>
            <a:pPr marL="0" indent="0" algn="r" eaLnBrk="1" hangingPunct="1">
              <a:lnSpc>
                <a:spcPct val="90000"/>
              </a:lnSpc>
              <a:buSzPct val="70000"/>
              <a:buNone/>
            </a:pPr>
            <a:r>
              <a:rPr lang="fa-IR" sz="2400" dirty="0">
                <a:latin typeface="Calibri" pitchFamily="34" charset="0"/>
              </a:rPr>
              <a:t>   .  آیا شرح و حالی از تشنج در سال گذشته (مشخص کنید اگر تشنج ها راجعه هستند) وجود دارد.</a:t>
            </a:r>
          </a:p>
          <a:p>
            <a:pPr marL="0" indent="0" algn="r" eaLnBrk="1" hangingPunct="1">
              <a:lnSpc>
                <a:spcPct val="90000"/>
              </a:lnSpc>
              <a:buSzPct val="70000"/>
              <a:buNone/>
            </a:pPr>
            <a:r>
              <a:rPr lang="fa-IR" sz="2400" dirty="0">
                <a:latin typeface="Calibri" pitchFamily="34" charset="0"/>
              </a:rPr>
              <a:t>   .  آیا یک علت حاد برای تشنج ها وجود دارد( مشخص کنید آیا تشنج ها بدون دلیل هستند)</a:t>
            </a:r>
          </a:p>
          <a:p>
            <a:pPr marL="0" indent="0" algn="r" eaLnBrk="1" hangingPunct="1">
              <a:lnSpc>
                <a:spcPct val="90000"/>
              </a:lnSpc>
              <a:buSzPct val="70000"/>
              <a:buNone/>
            </a:pPr>
            <a:r>
              <a:rPr lang="fa-IR" sz="2400" dirty="0">
                <a:latin typeface="Calibri" pitchFamily="34" charset="0"/>
              </a:rPr>
              <a:t>.  برای اطلاعات بیشتر از خانواده یا مراقبین درخواست کنید.</a:t>
            </a:r>
          </a:p>
          <a:p>
            <a:pPr marL="0" indent="0" algn="r" eaLnBrk="1" hangingPunct="1">
              <a:lnSpc>
                <a:spcPct val="90000"/>
              </a:lnSpc>
              <a:buSzPct val="70000"/>
              <a:buNone/>
            </a:pPr>
            <a:r>
              <a:rPr lang="fa-IR" sz="2400" dirty="0">
                <a:latin typeface="Calibri" pitchFamily="34" charset="0"/>
              </a:rPr>
              <a:t>.  درخواست ارزیابی های بیشتر ضروری ایست به ویژه اگر شما فکر میکنید یک دلیل حاد وجود دارد</a:t>
            </a:r>
          </a:p>
        </p:txBody>
      </p:sp>
    </p:spTree>
    <p:extLst>
      <p:ext uri="{BB962C8B-B14F-4D97-AF65-F5344CB8AC3E}">
        <p14:creationId xmlns:p14="http://schemas.microsoft.com/office/powerpoint/2010/main" val="424204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5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45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451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45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BD41208B-2E34-4FBF-9576-6F2FA6F65093}" type="slidenum">
              <a:rPr lang="en-US"/>
              <a:pPr/>
              <a:t>48</a:t>
            </a:fld>
            <a:endParaRPr lang="en-US"/>
          </a:p>
        </p:txBody>
      </p:sp>
      <p:sp>
        <p:nvSpPr>
          <p:cNvPr id="50178" name="Rectangle 2"/>
          <p:cNvSpPr>
            <a:spLocks noGrp="1" noChangeArrowheads="1"/>
          </p:cNvSpPr>
          <p:nvPr>
            <p:ph type="title" idx="4294967295"/>
          </p:nvPr>
        </p:nvSpPr>
        <p:spPr/>
        <p:txBody>
          <a:bodyPr/>
          <a:lstStyle/>
          <a:p>
            <a:pPr eaLnBrk="1" hangingPunct="1"/>
            <a:r>
              <a:rPr lang="fa-IR" sz="3200" dirty="0"/>
              <a:t>آیا تشنج با جز حرکتی وجود دارد</a:t>
            </a:r>
            <a:endParaRPr lang="en-US" sz="3200" dirty="0" smtClean="0"/>
          </a:p>
        </p:txBody>
      </p:sp>
      <p:sp>
        <p:nvSpPr>
          <p:cNvPr id="50179" name="Rectangle 3"/>
          <p:cNvSpPr>
            <a:spLocks noGrp="1" noChangeArrowheads="1"/>
          </p:cNvSpPr>
          <p:nvPr>
            <p:ph type="body" idx="4294967295"/>
          </p:nvPr>
        </p:nvSpPr>
        <p:spPr/>
        <p:txBody>
          <a:bodyPr/>
          <a:lstStyle/>
          <a:p>
            <a:pPr marL="0" indent="0" algn="r" eaLnBrk="1" hangingPunct="1">
              <a:buSzPct val="70000"/>
              <a:buNone/>
            </a:pPr>
            <a:r>
              <a:rPr lang="fa-IR" sz="2400" dirty="0">
                <a:latin typeface="Calibri" pitchFamily="34" charset="0"/>
              </a:rPr>
              <a:t>.  تشنج با جز حرکتی محتمل هستند اگر حرکات تشنجی با دو یا بیشتر از کرایتریای زیر وجود داشته باشند.</a:t>
            </a:r>
          </a:p>
          <a:p>
            <a:pPr marL="0" indent="0" algn="r" eaLnBrk="1" hangingPunct="1">
              <a:buSzPct val="70000"/>
              <a:buNone/>
            </a:pPr>
            <a:r>
              <a:rPr lang="fa-IR" sz="2400" dirty="0">
                <a:latin typeface="Calibri" pitchFamily="34" charset="0"/>
              </a:rPr>
              <a:t>.  در مورد کرایتریا زیر بپرسید</a:t>
            </a:r>
          </a:p>
          <a:p>
            <a:pPr marL="0" indent="0" algn="r" eaLnBrk="1" hangingPunct="1">
              <a:buSzPct val="70000"/>
              <a:buNone/>
            </a:pPr>
            <a:r>
              <a:rPr lang="fa-IR" sz="2400" dirty="0">
                <a:latin typeface="Calibri" pitchFamily="34" charset="0"/>
              </a:rPr>
              <a:t>.  از دست دادن یا نقص هوشیاری </a:t>
            </a:r>
          </a:p>
          <a:p>
            <a:pPr marL="0" indent="0" algn="r" eaLnBrk="1" hangingPunct="1">
              <a:buSzPct val="70000"/>
              <a:buNone/>
            </a:pPr>
            <a:r>
              <a:rPr lang="fa-IR" sz="2400" dirty="0">
                <a:latin typeface="Calibri" pitchFamily="34" charset="0"/>
              </a:rPr>
              <a:t>.  سفتی طول کشیده بیشتر از یک یا دو دقیقه</a:t>
            </a:r>
          </a:p>
          <a:p>
            <a:pPr marL="0" indent="0" algn="r" eaLnBrk="1" hangingPunct="1">
              <a:buSzPct val="70000"/>
              <a:buNone/>
            </a:pPr>
            <a:r>
              <a:rPr lang="fa-IR" sz="2400" dirty="0">
                <a:latin typeface="Calibri" pitchFamily="34" charset="0"/>
              </a:rPr>
              <a:t>.  حرکات تشنجی بیشتر از یک یا دو دقیقه</a:t>
            </a:r>
          </a:p>
          <a:p>
            <a:pPr marL="0" indent="0" algn="r" eaLnBrk="1" hangingPunct="1">
              <a:buSzPct val="70000"/>
              <a:buNone/>
            </a:pPr>
            <a:r>
              <a:rPr lang="fa-IR" sz="2400" dirty="0">
                <a:latin typeface="Calibri" pitchFamily="34" charset="0"/>
              </a:rPr>
              <a:t>.  گاز گرفتن زبان یا آسیب به خود</a:t>
            </a:r>
          </a:p>
          <a:p>
            <a:pPr marL="0" indent="0" algn="r" eaLnBrk="1" hangingPunct="1">
              <a:buSzPct val="70000"/>
              <a:buNone/>
            </a:pPr>
            <a:r>
              <a:rPr lang="fa-IR" sz="2400" dirty="0">
                <a:latin typeface="Calibri" pitchFamily="34" charset="0"/>
              </a:rPr>
              <a:t>.  بی اختیاری ادرار و یا مدفوع</a:t>
            </a:r>
          </a:p>
          <a:p>
            <a:pPr marL="0" indent="0" algn="r" eaLnBrk="1" hangingPunct="1">
              <a:buSzPct val="70000"/>
              <a:buNone/>
            </a:pPr>
            <a:r>
              <a:rPr lang="fa-IR" sz="2400" dirty="0">
                <a:latin typeface="Calibri" pitchFamily="34" charset="0"/>
              </a:rPr>
              <a:t>.  بعد از حرکات غیر طبیعی: خستگی، خواب آلودگی ، گیجی، رفتارهای غیر طبیعی، سر درد یا دردهای عضلانی</a:t>
            </a:r>
          </a:p>
        </p:txBody>
      </p:sp>
    </p:spTree>
    <p:extLst>
      <p:ext uri="{BB962C8B-B14F-4D97-AF65-F5344CB8AC3E}">
        <p14:creationId xmlns:p14="http://schemas.microsoft.com/office/powerpoint/2010/main" val="421351238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اگر تشنج حرکتی وجود داشت چه کنیم</a:t>
            </a:r>
            <a:endParaRPr lang="en-US" dirty="0"/>
          </a:p>
        </p:txBody>
      </p:sp>
      <p:sp>
        <p:nvSpPr>
          <p:cNvPr id="3" name="Content Placeholder 2"/>
          <p:cNvSpPr>
            <a:spLocks noGrp="1"/>
          </p:cNvSpPr>
          <p:nvPr>
            <p:ph idx="1"/>
          </p:nvPr>
        </p:nvSpPr>
        <p:spPr/>
        <p:txBody>
          <a:bodyPr>
            <a:normAutofit fontScale="92500" lnSpcReduction="10000"/>
          </a:bodyPr>
          <a:lstStyle/>
          <a:p>
            <a:pPr marL="0" indent="0" algn="r">
              <a:buNone/>
            </a:pPr>
            <a:r>
              <a:rPr lang="fa-IR" sz="2800" dirty="0"/>
              <a:t>درباره علل بپرسید و برای علل حاد تشنج جستجو کنید</a:t>
            </a:r>
          </a:p>
          <a:p>
            <a:pPr marL="0" indent="0" algn="r">
              <a:buNone/>
            </a:pPr>
            <a:r>
              <a:rPr lang="fa-IR" sz="2800" dirty="0"/>
              <a:t>.  بپرسید درباره </a:t>
            </a:r>
          </a:p>
          <a:p>
            <a:pPr marL="0" indent="0" algn="r">
              <a:buNone/>
            </a:pPr>
            <a:r>
              <a:rPr lang="fa-IR" sz="2800" dirty="0"/>
              <a:t>   .  تب(مخصوصا در بچه های کوچک)</a:t>
            </a:r>
          </a:p>
          <a:p>
            <a:pPr marL="0" indent="0" algn="r">
              <a:buNone/>
            </a:pPr>
            <a:r>
              <a:rPr lang="fa-IR" sz="2800" dirty="0"/>
              <a:t>   .  سر درد</a:t>
            </a:r>
          </a:p>
          <a:p>
            <a:pPr marL="0" indent="0" algn="r">
              <a:buNone/>
            </a:pPr>
            <a:r>
              <a:rPr lang="fa-IR" sz="2800" dirty="0"/>
              <a:t>   .  التهاب مننژ (مثل سفتی گردن) در نتیجه مننژیت</a:t>
            </a:r>
          </a:p>
          <a:p>
            <a:pPr marL="0" indent="0" algn="r">
              <a:buNone/>
            </a:pPr>
            <a:r>
              <a:rPr lang="fa-IR" sz="2800" dirty="0"/>
              <a:t>   .  کاهش سطح هوشیاری، تون و وضعیت غیر طبیعی عضلات( مالاریا مغزی؟)</a:t>
            </a:r>
          </a:p>
          <a:p>
            <a:pPr marL="0" indent="0" algn="r">
              <a:buNone/>
            </a:pPr>
            <a:r>
              <a:rPr lang="fa-IR" sz="2800" dirty="0"/>
              <a:t>   .  آیا ضربه به سر وجود داشته است.</a:t>
            </a:r>
          </a:p>
          <a:p>
            <a:pPr marL="0" indent="0" algn="r">
              <a:buNone/>
            </a:pPr>
            <a:r>
              <a:rPr lang="fa-IR" sz="2800" dirty="0"/>
              <a:t>   .  ابنورمالیتی متبولیک (هایپوگلایسمی ، هایپوناترمی)</a:t>
            </a:r>
          </a:p>
          <a:p>
            <a:pPr marL="0" indent="0" algn="r">
              <a:buNone/>
            </a:pPr>
            <a:r>
              <a:rPr lang="fa-IR" sz="2800" dirty="0"/>
              <a:t>   .  مصرف یا قطع مواد یا الکل</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49</a:t>
            </a:fld>
            <a:endParaRPr lang="en-US"/>
          </a:p>
        </p:txBody>
      </p:sp>
    </p:spTree>
    <p:extLst>
      <p:ext uri="{BB962C8B-B14F-4D97-AF65-F5344CB8AC3E}">
        <p14:creationId xmlns:p14="http://schemas.microsoft.com/office/powerpoint/2010/main" val="1380757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814701CC-BF6F-420C-930C-AAA694092C3C}" type="slidenum">
              <a:rPr lang="en-US"/>
              <a:pPr/>
              <a:t>5</a:t>
            </a:fld>
            <a:endParaRPr lang="en-US"/>
          </a:p>
        </p:txBody>
      </p:sp>
      <p:sp>
        <p:nvSpPr>
          <p:cNvPr id="9218" name="Rectangle 2"/>
          <p:cNvSpPr>
            <a:spLocks noGrp="1" noChangeArrowheads="1"/>
          </p:cNvSpPr>
          <p:nvPr>
            <p:ph type="title"/>
          </p:nvPr>
        </p:nvSpPr>
        <p:spPr>
          <a:xfrm>
            <a:off x="0" y="0"/>
            <a:ext cx="9144000" cy="706438"/>
          </a:xfrm>
        </p:spPr>
        <p:txBody>
          <a:bodyPr/>
          <a:lstStyle/>
          <a:p>
            <a:pPr eaLnBrk="1" hangingPunct="1"/>
            <a:r>
              <a:rPr lang="fa-IR" sz="3200" dirty="0"/>
              <a:t>صرع چه هست؟</a:t>
            </a:r>
            <a:endParaRPr lang="en-US" sz="3200" dirty="0" smtClean="0"/>
          </a:p>
        </p:txBody>
      </p:sp>
      <p:sp>
        <p:nvSpPr>
          <p:cNvPr id="9219" name="Content Placeholder 5"/>
          <p:cNvSpPr>
            <a:spLocks noGrp="1"/>
          </p:cNvSpPr>
          <p:nvPr>
            <p:ph idx="1"/>
          </p:nvPr>
        </p:nvSpPr>
        <p:spPr>
          <a:xfrm>
            <a:off x="457200" y="981075"/>
            <a:ext cx="8229600" cy="4857750"/>
          </a:xfrm>
        </p:spPr>
        <p:txBody>
          <a:bodyPr/>
          <a:lstStyle/>
          <a:p>
            <a:pPr marL="0" indent="0" algn="r" eaLnBrk="1" fontAlgn="t" hangingPunct="1">
              <a:buNone/>
            </a:pPr>
            <a:r>
              <a:rPr lang="fa-IR" sz="2400" dirty="0">
                <a:latin typeface="Calibri" pitchFamily="34" charset="0"/>
              </a:rPr>
              <a:t>شرایطی که در آن افراد تشنج های بی دلیل مکرر (حداقل 2 بار) تجربه </a:t>
            </a:r>
            <a:r>
              <a:rPr lang="fa-IR" sz="2400" dirty="0" smtClean="0">
                <a:latin typeface="Calibri" pitchFamily="34" charset="0"/>
              </a:rPr>
              <a:t>میکنند </a:t>
            </a:r>
            <a:r>
              <a:rPr lang="fa-IR" sz="2400" dirty="0">
                <a:latin typeface="Calibri" pitchFamily="34" charset="0"/>
              </a:rPr>
              <a:t>.  </a:t>
            </a:r>
            <a:endParaRPr lang="fa-IR" sz="2400" dirty="0" smtClean="0">
              <a:latin typeface="Calibri" pitchFamily="34" charset="0"/>
            </a:endParaRPr>
          </a:p>
          <a:p>
            <a:pPr marL="0" indent="0" algn="r" eaLnBrk="1" fontAlgn="t" hangingPunct="1">
              <a:buNone/>
            </a:pPr>
            <a:r>
              <a:rPr lang="fa-IR" sz="2400" dirty="0" smtClean="0">
                <a:latin typeface="Calibri" pitchFamily="34" charset="0"/>
              </a:rPr>
              <a:t>راجعه</a:t>
            </a:r>
            <a:r>
              <a:rPr lang="fa-IR" sz="2400" dirty="0">
                <a:latin typeface="Calibri" pitchFamily="34" charset="0"/>
              </a:rPr>
              <a:t>: معمولا توسط روزها هفته ها یا ماه ها از هم جدا میشوند</a:t>
            </a:r>
            <a:r>
              <a:rPr lang="fa-IR" sz="2400" dirty="0" smtClean="0">
                <a:latin typeface="Calibri" pitchFamily="34" charset="0"/>
              </a:rPr>
              <a:t>. </a:t>
            </a:r>
          </a:p>
          <a:p>
            <a:pPr marL="0" indent="0" algn="r" eaLnBrk="1" fontAlgn="t" hangingPunct="1">
              <a:buNone/>
            </a:pPr>
            <a:r>
              <a:rPr lang="fa-IR" sz="2400" dirty="0" smtClean="0">
                <a:latin typeface="Calibri" pitchFamily="34" charset="0"/>
              </a:rPr>
              <a:t>  </a:t>
            </a:r>
          </a:p>
          <a:p>
            <a:pPr marL="0" indent="0" algn="r" eaLnBrk="1" fontAlgn="t" hangingPunct="1">
              <a:buNone/>
            </a:pPr>
            <a:r>
              <a:rPr lang="fa-IR" sz="2400" dirty="0" smtClean="0">
                <a:latin typeface="Calibri" pitchFamily="34" charset="0"/>
              </a:rPr>
              <a:t>بی </a:t>
            </a:r>
            <a:r>
              <a:rPr lang="fa-IR" sz="2400" dirty="0">
                <a:latin typeface="Calibri" pitchFamily="34" charset="0"/>
              </a:rPr>
              <a:t>دلیل: هیچ مدرکی دال بر یک علت حاد برای تشنج وجود ندارد (مثل تب و تشنج در بچه های کوچک)</a:t>
            </a:r>
          </a:p>
        </p:txBody>
      </p:sp>
    </p:spTree>
    <p:extLst>
      <p:ext uri="{BB962C8B-B14F-4D97-AF65-F5344CB8AC3E}">
        <p14:creationId xmlns:p14="http://schemas.microsoft.com/office/powerpoint/2010/main" val="429126384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اگر علت حادی وجود نداشت چه کنیم</a:t>
            </a:r>
            <a:endParaRPr lang="en-US" dirty="0"/>
          </a:p>
        </p:txBody>
      </p:sp>
      <p:sp>
        <p:nvSpPr>
          <p:cNvPr id="3" name="Content Placeholder 2"/>
          <p:cNvSpPr>
            <a:spLocks noGrp="1"/>
          </p:cNvSpPr>
          <p:nvPr>
            <p:ph idx="1"/>
          </p:nvPr>
        </p:nvSpPr>
        <p:spPr/>
        <p:txBody>
          <a:bodyPr/>
          <a:lstStyle/>
          <a:p>
            <a:pPr marL="0" indent="0" algn="r">
              <a:buNone/>
            </a:pPr>
            <a:r>
              <a:rPr lang="fa-IR" dirty="0"/>
              <a:t>.  آیا فرد حداقل دو تشنج با جز حرکتی در سال گذشته در دو روز مختلف داشته است.</a:t>
            </a:r>
          </a:p>
          <a:p>
            <a:pPr marL="0" indent="0" algn="r">
              <a:buNone/>
            </a:pPr>
            <a:r>
              <a:rPr lang="fa-IR" dirty="0"/>
              <a:t>.  بپرسید</a:t>
            </a:r>
          </a:p>
          <a:p>
            <a:pPr marL="0" indent="0" algn="r">
              <a:buNone/>
            </a:pPr>
            <a:r>
              <a:rPr lang="fa-IR" dirty="0"/>
              <a:t>   .  چه تعداد تشنج در سال گذشته داشته است.</a:t>
            </a:r>
          </a:p>
          <a:p>
            <a:pPr marL="0" indent="0" algn="r">
              <a:buNone/>
            </a:pPr>
            <a:r>
              <a:rPr lang="fa-IR" dirty="0"/>
              <a:t>   .  آیا تشنج ها در روزهای مختلف بوده اند.</a:t>
            </a:r>
          </a:p>
          <a:p>
            <a:pPr marL="0" indent="0" algn="r">
              <a:buNone/>
            </a:pPr>
            <a:r>
              <a:rPr lang="fa-IR" dirty="0"/>
              <a:t>.  اگر پاسخ هر سه سوال مثبت است شخص احتمالا مبتلا به صرع است</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50</a:t>
            </a:fld>
            <a:endParaRPr lang="en-US"/>
          </a:p>
        </p:txBody>
      </p:sp>
    </p:spTree>
    <p:extLst>
      <p:ext uri="{BB962C8B-B14F-4D97-AF65-F5344CB8AC3E}">
        <p14:creationId xmlns:p14="http://schemas.microsoft.com/office/powerpoint/2010/main" val="7438270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نمایش یک : ارزیابی</a:t>
            </a:r>
            <a:endParaRPr lang="en-US" dirty="0"/>
          </a:p>
        </p:txBody>
      </p:sp>
      <p:sp>
        <p:nvSpPr>
          <p:cNvPr id="3" name="Content Placeholder 2"/>
          <p:cNvSpPr>
            <a:spLocks noGrp="1"/>
          </p:cNvSpPr>
          <p:nvPr>
            <p:ph idx="1"/>
          </p:nvPr>
        </p:nvSpPr>
        <p:spPr/>
        <p:txBody>
          <a:bodyPr>
            <a:normAutofit lnSpcReduction="10000"/>
          </a:bodyPr>
          <a:lstStyle/>
          <a:p>
            <a:pPr marL="0" indent="0" algn="r">
              <a:buNone/>
            </a:pPr>
            <a:r>
              <a:rPr lang="fa-IR" dirty="0"/>
              <a:t> برای پزشک: یک فرد جدید برای یک قرار  ملاقات به درمانگاه شما می آید.</a:t>
            </a:r>
          </a:p>
          <a:p>
            <a:pPr marL="0" indent="0" algn="r">
              <a:buNone/>
            </a:pPr>
            <a:r>
              <a:rPr lang="fa-IR" dirty="0"/>
              <a:t>.  برای بیمار: شما یک حمله غش حدود یک هفته پیش داشته اید. شما فکر نمی کنید که آن یک مسئله بزگ باشد اما همسر شما اصرار داشت که شما به پزشک مراجعه کنید زیرا شما حدود یک دقیقه کف زمین میلرزیده اید پس از آن همسر شما می گوید شما در حدود 5 دقیقه بی توجه بوده اید در حالی که شما نفس میکشیدید. شما هیچگونه مشکلات سلامتی قبل از این نداشته اید. شما نمی خواهید به کسی بگویید.</a:t>
            </a: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51</a:t>
            </a:fld>
            <a:endParaRPr lang="en-US"/>
          </a:p>
        </p:txBody>
      </p:sp>
    </p:spTree>
    <p:extLst>
      <p:ext uri="{BB962C8B-B14F-4D97-AF65-F5344CB8AC3E}">
        <p14:creationId xmlns:p14="http://schemas.microsoft.com/office/powerpoint/2010/main" val="375838646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64661A10-8282-418B-A7B6-B6BE34DE6AE4}" type="slidenum">
              <a:rPr lang="en-US"/>
              <a:pPr/>
              <a:t>52</a:t>
            </a:fld>
            <a:endParaRPr lang="en-US"/>
          </a:p>
        </p:txBody>
      </p:sp>
      <p:sp>
        <p:nvSpPr>
          <p:cNvPr id="46082" name="Rectangle 2"/>
          <p:cNvSpPr>
            <a:spLocks noGrp="1" noChangeArrowheads="1"/>
          </p:cNvSpPr>
          <p:nvPr>
            <p:ph type="title"/>
          </p:nvPr>
        </p:nvSpPr>
        <p:spPr/>
        <p:txBody>
          <a:bodyPr/>
          <a:lstStyle/>
          <a:p>
            <a:pPr eaLnBrk="1" hangingPunct="1"/>
            <a:r>
              <a:rPr lang="fa-IR" sz="3200" dirty="0" smtClean="0"/>
              <a:t>تشنج/صرع</a:t>
            </a:r>
            <a:endParaRPr lang="en-US" sz="3200" dirty="0" smtClean="0"/>
          </a:p>
        </p:txBody>
      </p:sp>
      <p:sp>
        <p:nvSpPr>
          <p:cNvPr id="46083" name="Rectangle 3"/>
          <p:cNvSpPr>
            <a:spLocks noGrp="1" noChangeArrowheads="1"/>
          </p:cNvSpPr>
          <p:nvPr>
            <p:ph type="body" idx="1"/>
          </p:nvPr>
        </p:nvSpPr>
        <p:spPr/>
        <p:txBody>
          <a:bodyPr/>
          <a:lstStyle/>
          <a:p>
            <a:pPr marL="0" indent="0" algn="r" eaLnBrk="1" hangingPunct="1">
              <a:buSzPct val="70000"/>
              <a:buNone/>
            </a:pPr>
            <a:r>
              <a:rPr lang="fa-IR" sz="2400" dirty="0">
                <a:latin typeface="Calibri" pitchFamily="34" charset="0"/>
              </a:rPr>
              <a:t>الف) مقدمه </a:t>
            </a:r>
          </a:p>
          <a:p>
            <a:pPr marL="0" indent="0" algn="r" eaLnBrk="1" hangingPunct="1">
              <a:buSzPct val="70000"/>
              <a:buNone/>
            </a:pPr>
            <a:r>
              <a:rPr lang="fa-IR" sz="2400" dirty="0">
                <a:latin typeface="Calibri" pitchFamily="34" charset="0"/>
              </a:rPr>
              <a:t>ب) یادگیری هدف ها</a:t>
            </a:r>
          </a:p>
          <a:p>
            <a:pPr marL="0" indent="0" algn="r" eaLnBrk="1" hangingPunct="1">
              <a:buSzPct val="70000"/>
              <a:buNone/>
            </a:pPr>
            <a:r>
              <a:rPr lang="fa-IR" sz="2400" dirty="0">
                <a:latin typeface="Calibri" pitchFamily="34" charset="0"/>
              </a:rPr>
              <a:t>ج) مدیریت اورژانسی تشنج </a:t>
            </a:r>
          </a:p>
          <a:p>
            <a:pPr marL="0" indent="0" algn="r" eaLnBrk="1" hangingPunct="1">
              <a:buSzPct val="70000"/>
              <a:buNone/>
            </a:pPr>
            <a:r>
              <a:rPr lang="fa-IR" sz="2400" dirty="0">
                <a:latin typeface="Calibri" pitchFamily="34" charset="0"/>
              </a:rPr>
              <a:t>د) اقدامات کلیدی</a:t>
            </a:r>
          </a:p>
          <a:p>
            <a:pPr marL="0" indent="0" algn="r" eaLnBrk="1" hangingPunct="1">
              <a:buSzPct val="70000"/>
              <a:buNone/>
            </a:pPr>
            <a:r>
              <a:rPr lang="fa-IR" sz="2400" dirty="0">
                <a:solidFill>
                  <a:schemeClr val="tx1">
                    <a:lumMod val="95000"/>
                    <a:lumOff val="5000"/>
                  </a:schemeClr>
                </a:solidFill>
                <a:latin typeface="Calibri" pitchFamily="34" charset="0"/>
              </a:rPr>
              <a:t>1. برقراری ارتباط و ایجاد اعتماد </a:t>
            </a:r>
          </a:p>
          <a:p>
            <a:pPr marL="0" indent="0" algn="r" eaLnBrk="1" hangingPunct="1">
              <a:buSzPct val="70000"/>
              <a:buNone/>
            </a:pPr>
            <a:r>
              <a:rPr lang="fa-IR" sz="2400" dirty="0">
                <a:latin typeface="Calibri" pitchFamily="34" charset="0"/>
              </a:rPr>
              <a:t>2. </a:t>
            </a:r>
            <a:r>
              <a:rPr lang="fa-IR" sz="2400" dirty="0">
                <a:solidFill>
                  <a:schemeClr val="tx1">
                    <a:lumMod val="95000"/>
                    <a:lumOff val="5000"/>
                  </a:schemeClr>
                </a:solidFill>
                <a:latin typeface="Calibri" pitchFamily="34" charset="0"/>
              </a:rPr>
              <a:t>انجام ارزیابی </a:t>
            </a:r>
          </a:p>
          <a:p>
            <a:pPr marL="0" indent="0" algn="r" eaLnBrk="1" hangingPunct="1">
              <a:buSzPct val="70000"/>
              <a:buNone/>
            </a:pPr>
            <a:r>
              <a:rPr lang="fa-IR" sz="2400" dirty="0">
                <a:latin typeface="Calibri" pitchFamily="34" charset="0"/>
              </a:rPr>
              <a:t>3. </a:t>
            </a:r>
            <a:r>
              <a:rPr lang="fa-IR" sz="2400" dirty="0">
                <a:solidFill>
                  <a:srgbClr val="FF0000"/>
                </a:solidFill>
                <a:latin typeface="Calibri" pitchFamily="34" charset="0"/>
              </a:rPr>
              <a:t>برنامه ریزی و شروع مدیریت </a:t>
            </a:r>
          </a:p>
          <a:p>
            <a:pPr marL="0" indent="0" algn="r" eaLnBrk="1" hangingPunct="1">
              <a:buSzPct val="70000"/>
              <a:buNone/>
            </a:pPr>
            <a:r>
              <a:rPr lang="fa-IR" sz="2400" dirty="0">
                <a:latin typeface="Calibri" pitchFamily="34" charset="0"/>
              </a:rPr>
              <a:t>4. ارتباط با سایر خدمات و پشتیبانی </a:t>
            </a:r>
          </a:p>
          <a:p>
            <a:pPr marL="0" indent="0" algn="r" eaLnBrk="1" hangingPunct="1">
              <a:buSzPct val="70000"/>
              <a:buNone/>
            </a:pPr>
            <a:r>
              <a:rPr lang="fa-IR" sz="2400" dirty="0">
                <a:latin typeface="Calibri" pitchFamily="34" charset="0"/>
              </a:rPr>
              <a:t>5. پیگیری </a:t>
            </a:r>
          </a:p>
          <a:p>
            <a:pPr marL="457200" lvl="1" indent="0" eaLnBrk="1" hangingPunct="1">
              <a:buSzPct val="70000"/>
              <a:buNone/>
            </a:pPr>
            <a:r>
              <a:rPr lang="en-GB" sz="2400" dirty="0" smtClean="0">
                <a:latin typeface="Calibri" pitchFamily="34" charset="0"/>
              </a:rPr>
              <a:t> </a:t>
            </a:r>
            <a:endParaRPr lang="en-US" sz="2400" dirty="0" smtClean="0">
              <a:latin typeface="Calibri" pitchFamily="34" charset="0"/>
            </a:endParaRPr>
          </a:p>
        </p:txBody>
      </p:sp>
    </p:spTree>
    <p:extLst>
      <p:ext uri="{BB962C8B-B14F-4D97-AF65-F5344CB8AC3E}">
        <p14:creationId xmlns:p14="http://schemas.microsoft.com/office/powerpoint/2010/main" val="276227948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چهار سناریو درمانی محتمل وجود دارد</a:t>
            </a:r>
            <a:endParaRPr lang="en-US" dirty="0"/>
          </a:p>
        </p:txBody>
      </p:sp>
      <p:sp>
        <p:nvSpPr>
          <p:cNvPr id="3" name="Content Placeholder 2"/>
          <p:cNvSpPr>
            <a:spLocks noGrp="1"/>
          </p:cNvSpPr>
          <p:nvPr>
            <p:ph idx="1"/>
          </p:nvPr>
        </p:nvSpPr>
        <p:spPr/>
        <p:txBody>
          <a:bodyPr/>
          <a:lstStyle/>
          <a:p>
            <a:pPr marL="0" indent="0" algn="r">
              <a:buNone/>
            </a:pPr>
            <a:r>
              <a:rPr lang="fa-IR" dirty="0"/>
              <a:t>	</a:t>
            </a:r>
            <a:r>
              <a:rPr lang="fa-IR" dirty="0" smtClean="0"/>
              <a:t>1-</a:t>
            </a:r>
            <a:r>
              <a:rPr lang="fa-IR" sz="2400" dirty="0" smtClean="0"/>
              <a:t>تشنج </a:t>
            </a:r>
            <a:r>
              <a:rPr lang="fa-IR" sz="2400" dirty="0"/>
              <a:t>های غیر حرکتی</a:t>
            </a:r>
          </a:p>
          <a:p>
            <a:pPr marL="0" indent="0" algn="r">
              <a:buNone/>
            </a:pPr>
            <a:r>
              <a:rPr lang="fa-IR" sz="2400" dirty="0"/>
              <a:t>      .  اگر حرکات غیر طبیعی مکرر هستند یا هرگونه شکی وجود دارد با یک متخصص مشورت کنید.</a:t>
            </a:r>
          </a:p>
          <a:p>
            <a:pPr marL="0" indent="0" algn="r">
              <a:buNone/>
            </a:pPr>
            <a:r>
              <a:rPr lang="fa-IR" sz="2400" dirty="0"/>
              <a:t>      .   برای سه ماه پیگیری کنید.</a:t>
            </a:r>
          </a:p>
          <a:p>
            <a:pPr marL="0" indent="0" algn="r">
              <a:buNone/>
            </a:pPr>
            <a:r>
              <a:rPr lang="fa-IR" sz="2400" dirty="0"/>
              <a:t>	</a:t>
            </a:r>
            <a:r>
              <a:rPr lang="fa-IR" sz="2400" dirty="0" smtClean="0"/>
              <a:t>2-تشنج </a:t>
            </a:r>
            <a:r>
              <a:rPr lang="fa-IR" sz="2400" dirty="0"/>
              <a:t>های حرکتی در نتیجه یک علت حاد (غیر صرعی)</a:t>
            </a:r>
          </a:p>
          <a:p>
            <a:pPr marL="0" indent="0" algn="r">
              <a:buNone/>
            </a:pPr>
            <a:r>
              <a:rPr lang="fa-IR" sz="2400" dirty="0"/>
              <a:t>.   علت حاد تشنج را درمان کنید</a:t>
            </a:r>
          </a:p>
          <a:p>
            <a:pPr marL="0" indent="0" algn="r">
              <a:buNone/>
            </a:pPr>
            <a:r>
              <a:rPr lang="fa-IR" sz="2400" dirty="0"/>
              <a:t>.   اگر به عفونت مغزی، ضربه به سر یا ابنورمالیتی متابولبک مشکوک هستید به بیمارستان ارجاع دهید.</a:t>
            </a:r>
          </a:p>
          <a:p>
            <a:pPr marL="0" indent="0" algn="r">
              <a:buNone/>
            </a:pPr>
            <a:r>
              <a:rPr lang="fa-IR" sz="2400" dirty="0"/>
              <a:t>.   درمان دارویی نگهدارنده با ضد صرع ها نیاز نیست.</a:t>
            </a:r>
          </a:p>
          <a:p>
            <a:pPr marL="0" indent="0" algn="r">
              <a:buNone/>
            </a:pPr>
            <a:r>
              <a:rPr lang="fa-IR" sz="2400" dirty="0"/>
              <a:t>.   بعد از سه ماه پیگیری کنید و ارزیابی مجدد صرع را انجام دهید</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53</a:t>
            </a:fld>
            <a:endParaRPr lang="en-US"/>
          </a:p>
        </p:txBody>
      </p:sp>
    </p:spTree>
    <p:extLst>
      <p:ext uri="{BB962C8B-B14F-4D97-AF65-F5344CB8AC3E}">
        <p14:creationId xmlns:p14="http://schemas.microsoft.com/office/powerpoint/2010/main" val="178070827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lgn="r">
              <a:buNone/>
            </a:pPr>
            <a:r>
              <a:rPr lang="fa-IR" dirty="0"/>
              <a:t>	</a:t>
            </a:r>
            <a:r>
              <a:rPr lang="fa-IR" dirty="0" smtClean="0"/>
              <a:t>3- فقط </a:t>
            </a:r>
            <a:r>
              <a:rPr lang="fa-IR" dirty="0"/>
              <a:t>یک تشنج با جز حرکتی در سال گذشته بوده و علت حادی ندارد ( غیر صرعی)</a:t>
            </a:r>
          </a:p>
          <a:p>
            <a:pPr marL="0" indent="0" algn="r">
              <a:buNone/>
            </a:pPr>
            <a:r>
              <a:rPr lang="fa-IR" dirty="0"/>
              <a:t>.  درمان نگهدارنده با ضد صرع نیاز نیست سه ماه پیگیری کنید.</a:t>
            </a:r>
          </a:p>
          <a:p>
            <a:pPr marL="0" indent="0" algn="r">
              <a:buNone/>
            </a:pPr>
            <a:r>
              <a:rPr lang="fa-IR" dirty="0"/>
              <a:t>.  اگر در تشنج های بیشتری وجود داشت برای صرع مجددا ارزیابی کنید.</a:t>
            </a:r>
          </a:p>
          <a:p>
            <a:pPr marL="0" indent="0" algn="r">
              <a:buNone/>
            </a:pPr>
            <a:r>
              <a:rPr lang="fa-IR" dirty="0"/>
              <a:t>	</a:t>
            </a:r>
            <a:r>
              <a:rPr lang="fa-IR" dirty="0" smtClean="0"/>
              <a:t>4- دو </a:t>
            </a:r>
            <a:r>
              <a:rPr lang="fa-IR" dirty="0"/>
              <a:t>یا بیشتر تشنج های حرکتی در سال گذشته داشته و دلیل حادی نداشته است (شبیه صرع)</a:t>
            </a:r>
          </a:p>
          <a:p>
            <a:pPr marL="0" indent="0" algn="r">
              <a:buNone/>
            </a:pPr>
            <a:r>
              <a:rPr lang="fa-IR" dirty="0"/>
              <a:t>.  بر این سناریو در این مدل تمرکز شده است.</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54</a:t>
            </a:fld>
            <a:endParaRPr lang="en-US"/>
          </a:p>
        </p:txBody>
      </p:sp>
    </p:spTree>
    <p:extLst>
      <p:ext uri="{BB962C8B-B14F-4D97-AF65-F5344CB8AC3E}">
        <p14:creationId xmlns:p14="http://schemas.microsoft.com/office/powerpoint/2010/main" val="91404871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مدیریت صرع شامل</a:t>
            </a:r>
            <a:endParaRPr lang="en-US" dirty="0"/>
          </a:p>
        </p:txBody>
      </p:sp>
      <p:sp>
        <p:nvSpPr>
          <p:cNvPr id="3" name="Content Placeholder 2"/>
          <p:cNvSpPr>
            <a:spLocks noGrp="1"/>
          </p:cNvSpPr>
          <p:nvPr>
            <p:ph idx="1"/>
          </p:nvPr>
        </p:nvSpPr>
        <p:spPr/>
        <p:txBody>
          <a:bodyPr>
            <a:normAutofit lnSpcReduction="10000"/>
          </a:bodyPr>
          <a:lstStyle/>
          <a:p>
            <a:pPr marL="0" indent="0" algn="r">
              <a:buNone/>
            </a:pPr>
            <a:r>
              <a:rPr lang="fa-IR" sz="2800" dirty="0"/>
              <a:t>داروها</a:t>
            </a:r>
          </a:p>
          <a:p>
            <a:pPr marL="0" indent="0" algn="r">
              <a:buNone/>
            </a:pPr>
            <a:r>
              <a:rPr lang="fa-IR" sz="2800" dirty="0"/>
              <a:t>   .  تجویز و نظارت داروهای ضد صرع </a:t>
            </a:r>
          </a:p>
          <a:p>
            <a:pPr marL="0" indent="0" algn="r">
              <a:buNone/>
            </a:pPr>
            <a:r>
              <a:rPr lang="fa-IR" sz="2800" dirty="0"/>
              <a:t>   .  اکثریت قریب به اتفاق تشنج ها با داروهای ضد صرع می توانند کنترل شوند</a:t>
            </a:r>
          </a:p>
          <a:p>
            <a:pPr marL="0" indent="0" algn="r">
              <a:buNone/>
            </a:pPr>
            <a:r>
              <a:rPr lang="fa-IR" sz="2800" dirty="0"/>
              <a:t>.  آموزش، مردم نیاز دارند بدانند درباره</a:t>
            </a:r>
          </a:p>
          <a:p>
            <a:pPr marL="0" indent="0" algn="r">
              <a:buNone/>
            </a:pPr>
            <a:r>
              <a:rPr lang="fa-IR" sz="2800" dirty="0"/>
              <a:t>   .  جزییات شرایط</a:t>
            </a:r>
          </a:p>
          <a:p>
            <a:pPr marL="0" indent="0" algn="r">
              <a:buNone/>
            </a:pPr>
            <a:r>
              <a:rPr lang="fa-IR" sz="2800" dirty="0"/>
              <a:t>   .  مدل زندگی و مسائل ایمنی</a:t>
            </a:r>
          </a:p>
          <a:p>
            <a:pPr marL="0" indent="0" algn="r">
              <a:buNone/>
            </a:pPr>
            <a:r>
              <a:rPr lang="fa-IR" sz="2800" dirty="0"/>
              <a:t>   .  اهمیت و پایبندی به درمان</a:t>
            </a:r>
          </a:p>
          <a:p>
            <a:pPr marL="0" indent="0" algn="r">
              <a:buNone/>
            </a:pPr>
            <a:r>
              <a:rPr lang="fa-IR" sz="2800" dirty="0"/>
              <a:t>   .  چگونگی پیگیری</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55</a:t>
            </a:fld>
            <a:endParaRPr lang="en-US" dirty="0"/>
          </a:p>
        </p:txBody>
      </p:sp>
    </p:spTree>
    <p:extLst>
      <p:ext uri="{BB962C8B-B14F-4D97-AF65-F5344CB8AC3E}">
        <p14:creationId xmlns:p14="http://schemas.microsoft.com/office/powerpoint/2010/main" val="301676930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داروها : دارو انتخابی</a:t>
            </a:r>
            <a:endParaRPr lang="en-US" dirty="0"/>
          </a:p>
        </p:txBody>
      </p:sp>
      <p:sp>
        <p:nvSpPr>
          <p:cNvPr id="3" name="Content Placeholder 2"/>
          <p:cNvSpPr>
            <a:spLocks noGrp="1"/>
          </p:cNvSpPr>
          <p:nvPr>
            <p:ph idx="1"/>
          </p:nvPr>
        </p:nvSpPr>
        <p:spPr/>
        <p:txBody>
          <a:bodyPr/>
          <a:lstStyle/>
          <a:p>
            <a:pPr marL="0" indent="0" algn="r">
              <a:buNone/>
            </a:pPr>
            <a:r>
              <a:rPr lang="fa-IR" dirty="0"/>
              <a:t>سعی کنید دارویی که همیشه در منطقه شما در دسترس است تجویز کنید.</a:t>
            </a:r>
          </a:p>
          <a:p>
            <a:pPr marL="0" indent="0" algn="r">
              <a:buNone/>
            </a:pPr>
            <a:r>
              <a:rPr lang="fa-IR" dirty="0"/>
              <a:t>.  از تجویز داروهای گران قیمت اجتناب کنید </a:t>
            </a:r>
          </a:p>
          <a:p>
            <a:pPr marL="0" indent="0" algn="r">
              <a:buNone/>
            </a:pPr>
            <a:endParaRPr lang="fa-IR" dirty="0" smtClean="0"/>
          </a:p>
          <a:p>
            <a:pPr marL="0" indent="0" algn="r">
              <a:buNone/>
            </a:pPr>
            <a:r>
              <a:rPr lang="fa-IR" dirty="0" smtClean="0"/>
              <a:t>.  </a:t>
            </a:r>
            <a:r>
              <a:rPr lang="fa-IR" dirty="0"/>
              <a:t>چه داروهای ضد صرعی در منطقه شما در دسترس هستند</a:t>
            </a:r>
          </a:p>
          <a:p>
            <a:pPr algn="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56</a:t>
            </a:fld>
            <a:endParaRPr lang="en-US"/>
          </a:p>
        </p:txBody>
      </p:sp>
    </p:spTree>
    <p:extLst>
      <p:ext uri="{BB962C8B-B14F-4D97-AF65-F5344CB8AC3E}">
        <p14:creationId xmlns:p14="http://schemas.microsoft.com/office/powerpoint/2010/main" val="97544042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شروع درمان دارویی با ضد تشنج ها</a:t>
            </a:r>
            <a:endParaRPr lang="en-US" dirty="0"/>
          </a:p>
        </p:txBody>
      </p:sp>
      <p:sp>
        <p:nvSpPr>
          <p:cNvPr id="3" name="Content Placeholder 2"/>
          <p:cNvSpPr>
            <a:spLocks noGrp="1"/>
          </p:cNvSpPr>
          <p:nvPr>
            <p:ph idx="1"/>
          </p:nvPr>
        </p:nvSpPr>
        <p:spPr/>
        <p:txBody>
          <a:bodyPr/>
          <a:lstStyle/>
          <a:p>
            <a:pPr marL="0" indent="0" algn="r">
              <a:buNone/>
            </a:pPr>
            <a:r>
              <a:rPr lang="fa-IR" dirty="0"/>
              <a:t>.  با یک دارو فقط شروع کنید </a:t>
            </a:r>
          </a:p>
          <a:p>
            <a:pPr marL="0" indent="0" algn="r">
              <a:buNone/>
            </a:pPr>
            <a:r>
              <a:rPr lang="fa-IR" dirty="0"/>
              <a:t>.  (کم شروع کنید اهسته بروید) با یک دوز کم شروع و به آهستگی افزایش دهید.</a:t>
            </a:r>
          </a:p>
          <a:p>
            <a:pPr marL="0" indent="0" algn="r">
              <a:buNone/>
            </a:pPr>
            <a:r>
              <a:rPr lang="fa-IR" dirty="0"/>
              <a:t>.  از فرد و خانواده اش ثبت تشنج ها را درخواست کنید</a:t>
            </a:r>
          </a:p>
          <a:p>
            <a:pPr marL="0" indent="0" algn="r">
              <a:buNone/>
            </a:pPr>
            <a:r>
              <a:rPr lang="fa-IR" dirty="0"/>
              <a:t>.  اگر فرد در حال درمان دراز مدت با داروهای دیگر است از جهت تداخلات دارویی احتمالی به دستور العمل </a:t>
            </a:r>
            <a:r>
              <a:rPr lang="fa-IR" dirty="0" smtClean="0"/>
              <a:t>مراجعه </a:t>
            </a:r>
            <a:r>
              <a:rPr lang="fa-IR" dirty="0"/>
              <a:t>کنید.</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57</a:t>
            </a:fld>
            <a:endParaRPr lang="en-US"/>
          </a:p>
        </p:txBody>
      </p:sp>
    </p:spTree>
    <p:extLst>
      <p:ext uri="{BB962C8B-B14F-4D97-AF65-F5344CB8AC3E}">
        <p14:creationId xmlns:p14="http://schemas.microsoft.com/office/powerpoint/2010/main" val="217097793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نمونه یک ثبت روزانه تشنج</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68890290"/>
              </p:ext>
            </p:extLst>
          </p:nvPr>
        </p:nvGraphicFramePr>
        <p:xfrm>
          <a:off x="467544" y="1340768"/>
          <a:ext cx="7560840" cy="4968554"/>
        </p:xfrm>
        <a:graphic>
          <a:graphicData uri="http://schemas.openxmlformats.org/drawingml/2006/table">
            <a:tbl>
              <a:tblPr rtl="1" firstRow="1" firstCol="1" bandRow="1"/>
              <a:tblGrid>
                <a:gridCol w="1713654"/>
                <a:gridCol w="518617"/>
                <a:gridCol w="1671653"/>
                <a:gridCol w="1713654"/>
                <a:gridCol w="1943262"/>
              </a:tblGrid>
              <a:tr h="669479">
                <a:tc gridSpan="5">
                  <a:txBody>
                    <a:bodyPr/>
                    <a:lstStyle/>
                    <a:p>
                      <a:pPr marL="0" marR="0" algn="ctr" rtl="1">
                        <a:lnSpc>
                          <a:spcPct val="115000"/>
                        </a:lnSpc>
                        <a:spcBef>
                          <a:spcPts val="0"/>
                        </a:spcBef>
                        <a:spcAft>
                          <a:spcPts val="0"/>
                        </a:spcAft>
                      </a:pPr>
                      <a:r>
                        <a:rPr lang="fa-IR" sz="1400">
                          <a:solidFill>
                            <a:srgbClr val="1D1B11"/>
                          </a:solidFill>
                          <a:effectLst/>
                          <a:latin typeface="Calibri"/>
                          <a:ea typeface="Calibri"/>
                          <a:cs typeface="B Mitra"/>
                        </a:rPr>
                        <a:t>از فرد یا مراقب بخواهید یک تاریخچه تشنج را ثبت کند</a:t>
                      </a:r>
                      <a:endParaRPr lang="en-US" sz="1100">
                        <a:effectLst/>
                        <a:latin typeface="Calibri"/>
                        <a:ea typeface="Calibri"/>
                        <a:cs typeface="Arial"/>
                      </a:endParaRPr>
                    </a:p>
                  </a:txBody>
                  <a:tcPr marL="68580" marR="68580" marT="0" marB="0" anchor="ctr">
                    <a:lnL w="19050" cap="flat" cmpd="sng" algn="ctr">
                      <a:solidFill>
                        <a:srgbClr val="1D1B11"/>
                      </a:solidFill>
                      <a:prstDash val="solid"/>
                      <a:round/>
                      <a:headEnd type="none" w="med" len="med"/>
                      <a:tailEnd type="none" w="med" len="med"/>
                    </a:lnL>
                    <a:lnR w="19050" cap="flat" cmpd="sng" algn="ctr">
                      <a:solidFill>
                        <a:srgbClr val="1D1B11"/>
                      </a:solidFill>
                      <a:prstDash val="solid"/>
                      <a:round/>
                      <a:headEnd type="none" w="med" len="med"/>
                      <a:tailEnd type="none" w="med" len="med"/>
                    </a:lnR>
                    <a:lnT w="1905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88127">
                <a:tc gridSpan="3">
                  <a:txBody>
                    <a:bodyPr/>
                    <a:lstStyle/>
                    <a:p>
                      <a:pPr marL="0" marR="0" algn="ctr" rtl="1">
                        <a:lnSpc>
                          <a:spcPct val="115000"/>
                        </a:lnSpc>
                        <a:spcBef>
                          <a:spcPts val="0"/>
                        </a:spcBef>
                        <a:spcAft>
                          <a:spcPts val="0"/>
                        </a:spcAft>
                      </a:pPr>
                      <a:r>
                        <a:rPr lang="fa-IR" sz="1400">
                          <a:solidFill>
                            <a:srgbClr val="1D1B11"/>
                          </a:solidFill>
                          <a:effectLst/>
                          <a:latin typeface="Calibri"/>
                          <a:ea typeface="Calibri"/>
                          <a:cs typeface="B Mitra"/>
                        </a:rPr>
                        <a:t>داروهای مصرفی</a:t>
                      </a:r>
                      <a:endParaRPr lang="en-US" sz="1100">
                        <a:effectLst/>
                        <a:latin typeface="Calibri"/>
                        <a:ea typeface="Calibri"/>
                        <a:cs typeface="Arial"/>
                      </a:endParaRPr>
                    </a:p>
                  </a:txBody>
                  <a:tcPr marL="68580" marR="68580" marT="0" marB="0" anchor="ctr">
                    <a:lnL w="1905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marL="0" marR="0" algn="ctr" rtl="1">
                        <a:lnSpc>
                          <a:spcPct val="115000"/>
                        </a:lnSpc>
                        <a:spcBef>
                          <a:spcPts val="0"/>
                        </a:spcBef>
                        <a:spcAft>
                          <a:spcPts val="0"/>
                        </a:spcAft>
                      </a:pPr>
                      <a:r>
                        <a:rPr lang="fa-IR" sz="1400" dirty="0">
                          <a:solidFill>
                            <a:srgbClr val="1D1B11"/>
                          </a:solidFill>
                          <a:effectLst/>
                          <a:latin typeface="Calibri"/>
                          <a:ea typeface="Calibri"/>
                          <a:cs typeface="B Mitra"/>
                        </a:rPr>
                        <a:t>کی (روز،زمان)</a:t>
                      </a:r>
                      <a:endParaRPr lang="en-US" sz="1100" dirty="0">
                        <a:effectLst/>
                        <a:latin typeface="Calibri"/>
                        <a:ea typeface="Calibri"/>
                        <a:cs typeface="Arial"/>
                      </a:endParaRPr>
                    </a:p>
                  </a:txBody>
                  <a:tcPr marL="68580" marR="68580" marT="0" marB="0" anchor="ctr">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rowSpan="2">
                  <a:txBody>
                    <a:bodyPr/>
                    <a:lstStyle/>
                    <a:p>
                      <a:pPr marL="0" marR="0" algn="ctr" rtl="1">
                        <a:lnSpc>
                          <a:spcPct val="115000"/>
                        </a:lnSpc>
                        <a:spcBef>
                          <a:spcPts val="0"/>
                        </a:spcBef>
                        <a:spcAft>
                          <a:spcPts val="0"/>
                        </a:spcAft>
                      </a:pPr>
                      <a:r>
                        <a:rPr lang="fa-IR" sz="1400">
                          <a:solidFill>
                            <a:srgbClr val="1D1B11"/>
                          </a:solidFill>
                          <a:effectLst/>
                          <a:latin typeface="Calibri"/>
                          <a:ea typeface="Calibri"/>
                          <a:cs typeface="B Mitra"/>
                        </a:rPr>
                        <a:t>چه اتفاقی افتاد</a:t>
                      </a:r>
                      <a:endParaRPr lang="en-US" sz="1100">
                        <a:effectLst/>
                        <a:latin typeface="Calibri"/>
                        <a:ea typeface="Calibri"/>
                        <a:cs typeface="Arial"/>
                      </a:endParaRPr>
                    </a:p>
                    <a:p>
                      <a:pPr marL="0" marR="0" algn="ctr" rtl="1">
                        <a:lnSpc>
                          <a:spcPct val="115000"/>
                        </a:lnSpc>
                        <a:spcBef>
                          <a:spcPts val="0"/>
                        </a:spcBef>
                        <a:spcAft>
                          <a:spcPts val="0"/>
                        </a:spcAft>
                      </a:pPr>
                      <a:r>
                        <a:rPr lang="fa-IR" sz="1400">
                          <a:solidFill>
                            <a:srgbClr val="1D1B11"/>
                          </a:solidFill>
                          <a:effectLst/>
                          <a:latin typeface="Calibri"/>
                          <a:ea typeface="Calibri"/>
                          <a:cs typeface="B Mitra"/>
                        </a:rPr>
                        <a:t>(توصیف تشنج)</a:t>
                      </a:r>
                      <a:endParaRPr lang="en-US" sz="1100">
                        <a:effectLst/>
                        <a:latin typeface="Calibri"/>
                        <a:ea typeface="Calibri"/>
                        <a:cs typeface="Arial"/>
                      </a:endParaRPr>
                    </a:p>
                  </a:txBody>
                  <a:tcPr marL="68580" marR="68580" marT="0" marB="0" anchor="ctr">
                    <a:lnL w="12700" cap="flat" cmpd="sng" algn="ctr">
                      <a:solidFill>
                        <a:srgbClr val="1D1B11"/>
                      </a:solidFill>
                      <a:prstDash val="solid"/>
                      <a:round/>
                      <a:headEnd type="none" w="med" len="med"/>
                      <a:tailEnd type="none" w="med" len="med"/>
                    </a:lnL>
                    <a:lnR w="1905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r>
              <a:tr h="488127">
                <a:tc>
                  <a:txBody>
                    <a:bodyPr/>
                    <a:lstStyle/>
                    <a:p>
                      <a:pPr marL="0" marR="0" algn="ctr" rtl="1">
                        <a:lnSpc>
                          <a:spcPct val="115000"/>
                        </a:lnSpc>
                        <a:spcBef>
                          <a:spcPts val="0"/>
                        </a:spcBef>
                        <a:spcAft>
                          <a:spcPts val="0"/>
                        </a:spcAft>
                      </a:pPr>
                      <a:r>
                        <a:rPr lang="fa-IR" sz="1400">
                          <a:solidFill>
                            <a:srgbClr val="1D1B11"/>
                          </a:solidFill>
                          <a:effectLst/>
                          <a:latin typeface="Calibri"/>
                          <a:ea typeface="Calibri"/>
                          <a:cs typeface="B Mitra"/>
                        </a:rPr>
                        <a:t>دیروز</a:t>
                      </a:r>
                      <a:endParaRPr lang="en-US" sz="1100">
                        <a:effectLst/>
                        <a:latin typeface="Calibri"/>
                        <a:ea typeface="Calibri"/>
                        <a:cs typeface="Arial"/>
                      </a:endParaRPr>
                    </a:p>
                  </a:txBody>
                  <a:tcPr marL="68580" marR="68580" marT="0" marB="0" anchor="ctr">
                    <a:lnL w="1905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gridSpan="2">
                  <a:txBody>
                    <a:bodyPr/>
                    <a:lstStyle/>
                    <a:p>
                      <a:pPr marL="0" marR="0" algn="ctr" rtl="1">
                        <a:lnSpc>
                          <a:spcPct val="115000"/>
                        </a:lnSpc>
                        <a:spcBef>
                          <a:spcPts val="0"/>
                        </a:spcBef>
                        <a:spcAft>
                          <a:spcPts val="0"/>
                        </a:spcAft>
                      </a:pPr>
                      <a:r>
                        <a:rPr lang="fa-IR" sz="1400">
                          <a:solidFill>
                            <a:srgbClr val="1D1B11"/>
                          </a:solidFill>
                          <a:effectLst/>
                          <a:latin typeface="Calibri"/>
                          <a:ea typeface="Calibri"/>
                          <a:cs typeface="B Mitra"/>
                        </a:rPr>
                        <a:t>امروز</a:t>
                      </a:r>
                      <a:endParaRPr lang="en-US" sz="1100">
                        <a:effectLst/>
                        <a:latin typeface="Calibri"/>
                        <a:ea typeface="Calibri"/>
                        <a:cs typeface="Arial"/>
                      </a:endParaRPr>
                    </a:p>
                  </a:txBody>
                  <a:tcPr marL="68580" marR="68580" marT="0" marB="0" anchor="ctr">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hMerge="1">
                  <a:txBody>
                    <a:bodyPr/>
                    <a:lstStyle/>
                    <a:p>
                      <a:endParaRPr lang="en-US"/>
                    </a:p>
                  </a:txBody>
                  <a:tcPr/>
                </a:tc>
                <a:tc vMerge="1">
                  <a:txBody>
                    <a:bodyPr/>
                    <a:lstStyle/>
                    <a:p>
                      <a:endParaRPr lang="en-US"/>
                    </a:p>
                  </a:txBody>
                  <a:tcPr/>
                </a:tc>
                <a:tc vMerge="1">
                  <a:txBody>
                    <a:bodyPr/>
                    <a:lstStyle/>
                    <a:p>
                      <a:endParaRPr lang="en-US"/>
                    </a:p>
                  </a:txBody>
                  <a:tcPr/>
                </a:tc>
              </a:tr>
              <a:tr h="472873">
                <a:tc gridSpan="2">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hMerge="1">
                  <a:txBody>
                    <a:bodyPr/>
                    <a:lstStyle/>
                    <a:p>
                      <a:endParaRPr lang="en-US"/>
                    </a:p>
                  </a:txBody>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r>
              <a:tr h="604226">
                <a:tc gridSpan="2">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hMerge="1">
                  <a:txBody>
                    <a:bodyPr/>
                    <a:lstStyle/>
                    <a:p>
                      <a:endParaRPr lang="en-US"/>
                    </a:p>
                  </a:txBody>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r>
              <a:tr h="761851">
                <a:tc gridSpan="2">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hMerge="1">
                  <a:txBody>
                    <a:bodyPr/>
                    <a:lstStyle/>
                    <a:p>
                      <a:endParaRPr lang="en-US"/>
                    </a:p>
                  </a:txBody>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r>
              <a:tr h="788121">
                <a:tc gridSpan="2">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hMerge="1">
                  <a:txBody>
                    <a:bodyPr/>
                    <a:lstStyle/>
                    <a:p>
                      <a:endParaRPr lang="en-US"/>
                    </a:p>
                  </a:txBody>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r>
              <a:tr h="695750">
                <a:tc gridSpan="2">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hMerge="1">
                  <a:txBody>
                    <a:bodyPr/>
                    <a:lstStyle/>
                    <a:p>
                      <a:endParaRPr lang="en-US"/>
                    </a:p>
                  </a:txBody>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400">
                          <a:solidFill>
                            <a:srgbClr val="1D1B11"/>
                          </a:solidFill>
                          <a:effectLst/>
                          <a:latin typeface="Calibri"/>
                          <a:ea typeface="Calibri"/>
                          <a:cs typeface="B Mitra"/>
                        </a:rPr>
                        <a:t> </a:t>
                      </a:r>
                      <a:endParaRPr lang="en-US" sz="110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c>
                  <a:txBody>
                    <a:bodyPr/>
                    <a:lstStyle/>
                    <a:p>
                      <a:pPr marL="0" marR="0" algn="just" rtl="1">
                        <a:lnSpc>
                          <a:spcPct val="115000"/>
                        </a:lnSpc>
                        <a:spcBef>
                          <a:spcPts val="0"/>
                        </a:spcBef>
                        <a:spcAft>
                          <a:spcPts val="0"/>
                        </a:spcAft>
                      </a:pPr>
                      <a:r>
                        <a:rPr lang="fa-IR" sz="1400" dirty="0">
                          <a:solidFill>
                            <a:srgbClr val="1D1B11"/>
                          </a:solidFill>
                          <a:effectLst/>
                          <a:latin typeface="Calibri"/>
                          <a:ea typeface="Calibri"/>
                          <a:cs typeface="B Mitra"/>
                        </a:rPr>
                        <a:t> </a:t>
                      </a:r>
                      <a:endParaRPr lang="en-US" sz="1100" dirty="0">
                        <a:effectLst/>
                        <a:latin typeface="Calibri"/>
                        <a:ea typeface="Calibri"/>
                        <a:cs typeface="Arial"/>
                      </a:endParaRPr>
                    </a:p>
                  </a:txBody>
                  <a:tcPr marL="68580" marR="68580" marT="0" marB="0">
                    <a:lnL w="12700" cap="flat" cmpd="sng" algn="ctr">
                      <a:solidFill>
                        <a:srgbClr val="1D1B11"/>
                      </a:solidFill>
                      <a:prstDash val="solid"/>
                      <a:round/>
                      <a:headEnd type="none" w="med" len="med"/>
                      <a:tailEnd type="none" w="med" len="med"/>
                    </a:lnL>
                    <a:lnR w="12700" cap="flat" cmpd="sng" algn="ctr">
                      <a:solidFill>
                        <a:srgbClr val="1D1B11"/>
                      </a:solidFill>
                      <a:prstDash val="solid"/>
                      <a:round/>
                      <a:headEnd type="none" w="med" len="med"/>
                      <a:tailEnd type="none" w="med" len="med"/>
                    </a:lnR>
                    <a:lnT w="12700" cap="flat" cmpd="sng" algn="ctr">
                      <a:solidFill>
                        <a:srgbClr val="1D1B11"/>
                      </a:solidFill>
                      <a:prstDash val="solid"/>
                      <a:round/>
                      <a:headEnd type="none" w="med" len="med"/>
                      <a:tailEnd type="none" w="med" len="med"/>
                    </a:lnT>
                    <a:lnB w="12700" cap="flat" cmpd="sng" algn="ctr">
                      <a:solidFill>
                        <a:srgbClr val="1D1B1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E26D9F18-9D84-4DA5-AD8E-8F5D4B289400}" type="slidenum">
              <a:rPr lang="en-US" smtClean="0"/>
              <a:pPr/>
              <a:t>58</a:t>
            </a:fld>
            <a:endParaRPr lang="en-US"/>
          </a:p>
        </p:txBody>
      </p:sp>
    </p:spTree>
    <p:extLst>
      <p:ext uri="{BB962C8B-B14F-4D97-AF65-F5344CB8AC3E}">
        <p14:creationId xmlns:p14="http://schemas.microsoft.com/office/powerpoint/2010/main" val="71309467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آموزش : داروها</a:t>
            </a:r>
            <a:endParaRPr lang="en-US" dirty="0"/>
          </a:p>
        </p:txBody>
      </p:sp>
      <p:sp>
        <p:nvSpPr>
          <p:cNvPr id="3" name="Content Placeholder 2"/>
          <p:cNvSpPr>
            <a:spLocks noGrp="1"/>
          </p:cNvSpPr>
          <p:nvPr>
            <p:ph idx="1"/>
          </p:nvPr>
        </p:nvSpPr>
        <p:spPr/>
        <p:txBody>
          <a:bodyPr/>
          <a:lstStyle/>
          <a:p>
            <a:pPr marL="0" indent="0" algn="r">
              <a:buNone/>
            </a:pPr>
            <a:r>
              <a:rPr lang="fa-IR" dirty="0"/>
              <a:t>.  به فرد و خانواده توضیح دهید.</a:t>
            </a:r>
          </a:p>
          <a:p>
            <a:pPr marL="0" indent="0" algn="r">
              <a:buNone/>
            </a:pPr>
            <a:r>
              <a:rPr lang="fa-IR" dirty="0"/>
              <a:t>   .  نیاز به درمان دارویی فوری </a:t>
            </a:r>
          </a:p>
          <a:p>
            <a:pPr marL="0" indent="0" algn="r">
              <a:buNone/>
            </a:pPr>
            <a:r>
              <a:rPr lang="fa-IR" dirty="0"/>
              <a:t>   .  زمان شروع و دوره درمان</a:t>
            </a:r>
          </a:p>
          <a:p>
            <a:pPr marL="0" indent="0" algn="r">
              <a:buNone/>
            </a:pPr>
            <a:r>
              <a:rPr lang="fa-IR" dirty="0"/>
              <a:t>   .  عوارض دارویی بالقوه و در صورت رخ دادن چه کنند</a:t>
            </a:r>
          </a:p>
          <a:p>
            <a:pPr marL="0" indent="0" algn="r">
              <a:buNone/>
            </a:pPr>
            <a:r>
              <a:rPr lang="fa-IR" dirty="0"/>
              <a:t>   .  در صورت فراموشی مصرف ریسک تشنج های آینده را یادآوری کنند</a:t>
            </a:r>
          </a:p>
          <a:p>
            <a:pPr marL="0" indent="0" algn="r">
              <a:buNone/>
            </a:pPr>
            <a:r>
              <a:rPr lang="fa-IR" dirty="0"/>
              <a:t>   .   برنامه برای پیگیری</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59</a:t>
            </a:fld>
            <a:endParaRPr lang="en-US"/>
          </a:p>
        </p:txBody>
      </p:sp>
    </p:spTree>
    <p:extLst>
      <p:ext uri="{BB962C8B-B14F-4D97-AF65-F5344CB8AC3E}">
        <p14:creationId xmlns:p14="http://schemas.microsoft.com/office/powerpoint/2010/main" val="1207414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CF77FA65-BCDF-4B92-B681-656871C6FA83}" type="slidenum">
              <a:rPr lang="en-US"/>
              <a:pPr/>
              <a:t>6</a:t>
            </a:fld>
            <a:endParaRPr lang="en-US"/>
          </a:p>
        </p:txBody>
      </p:sp>
      <p:sp>
        <p:nvSpPr>
          <p:cNvPr id="10242" name="Rectangle 2"/>
          <p:cNvSpPr>
            <a:spLocks noGrp="1" noChangeArrowheads="1"/>
          </p:cNvSpPr>
          <p:nvPr>
            <p:ph type="title"/>
          </p:nvPr>
        </p:nvSpPr>
        <p:spPr>
          <a:xfrm>
            <a:off x="0" y="0"/>
            <a:ext cx="9144000" cy="1052513"/>
          </a:xfrm>
        </p:spPr>
        <p:txBody>
          <a:bodyPr/>
          <a:lstStyle/>
          <a:p>
            <a:pPr eaLnBrk="1" hangingPunct="1"/>
            <a:r>
              <a:rPr lang="fa-IR" sz="3200" dirty="0"/>
              <a:t>علت های صرع ؟</a:t>
            </a:r>
            <a:endParaRPr lang="en-US" sz="3200" dirty="0" smtClean="0"/>
          </a:p>
        </p:txBody>
      </p:sp>
      <p:sp>
        <p:nvSpPr>
          <p:cNvPr id="10243" name="Content Placeholder 5"/>
          <p:cNvSpPr>
            <a:spLocks noGrp="1"/>
          </p:cNvSpPr>
          <p:nvPr>
            <p:ph idx="1"/>
          </p:nvPr>
        </p:nvSpPr>
        <p:spPr>
          <a:xfrm>
            <a:off x="457200" y="1236663"/>
            <a:ext cx="8229600" cy="4856162"/>
          </a:xfrm>
        </p:spPr>
        <p:txBody>
          <a:bodyPr/>
          <a:lstStyle/>
          <a:p>
            <a:pPr marL="0" indent="0" algn="r" eaLnBrk="1" hangingPunct="1">
              <a:buNone/>
            </a:pPr>
            <a:r>
              <a:rPr lang="fa-IR" sz="2400" dirty="0">
                <a:latin typeface="Calibri" pitchFamily="34" charset="0"/>
              </a:rPr>
              <a:t>.  مشکلات حین تولد کودک</a:t>
            </a:r>
          </a:p>
          <a:p>
            <a:pPr marL="0" indent="0" algn="r" eaLnBrk="1" hangingPunct="1">
              <a:buNone/>
            </a:pPr>
            <a:r>
              <a:rPr lang="fa-IR" sz="2400" dirty="0">
                <a:latin typeface="Calibri" pitchFamily="34" charset="0"/>
              </a:rPr>
              <a:t>.  آسیب های سر</a:t>
            </a:r>
          </a:p>
          <a:p>
            <a:pPr marL="0" indent="0" algn="r" eaLnBrk="1" hangingPunct="1">
              <a:buNone/>
            </a:pPr>
            <a:r>
              <a:rPr lang="fa-IR" sz="2400" dirty="0">
                <a:latin typeface="Calibri" pitchFamily="34" charset="0"/>
              </a:rPr>
              <a:t>.  عفونت های مغزی</a:t>
            </a:r>
          </a:p>
          <a:p>
            <a:pPr marL="0" indent="0" algn="r" eaLnBrk="1" hangingPunct="1">
              <a:buNone/>
            </a:pPr>
            <a:r>
              <a:rPr lang="fa-IR" sz="2400" dirty="0">
                <a:latin typeface="Calibri" pitchFamily="34" charset="0"/>
              </a:rPr>
              <a:t>   .  مننژیت، انسفالیت، مالاریا مغزی</a:t>
            </a:r>
          </a:p>
          <a:p>
            <a:pPr marL="0" indent="0" algn="r" eaLnBrk="1" hangingPunct="1">
              <a:buNone/>
            </a:pPr>
            <a:r>
              <a:rPr lang="fa-IR" sz="2400" dirty="0">
                <a:latin typeface="Calibri" pitchFamily="34" charset="0"/>
              </a:rPr>
              <a:t>.  نوروسیستی سروزیس (کرم نواری)</a:t>
            </a:r>
          </a:p>
          <a:p>
            <a:pPr marL="0" indent="0" algn="r" eaLnBrk="1" hangingPunct="1">
              <a:buNone/>
            </a:pPr>
            <a:r>
              <a:rPr lang="fa-IR" sz="2400" dirty="0">
                <a:latin typeface="Calibri" pitchFamily="34" charset="0"/>
              </a:rPr>
              <a:t>.  ژنتیک، </a:t>
            </a:r>
            <a:endParaRPr lang="fa-IR" sz="2400" dirty="0" smtClean="0">
              <a:latin typeface="Calibri" pitchFamily="34" charset="0"/>
            </a:endParaRPr>
          </a:p>
          <a:p>
            <a:pPr marL="0" indent="0" algn="r" eaLnBrk="1" hangingPunct="1">
              <a:buNone/>
            </a:pPr>
            <a:r>
              <a:rPr lang="fa-IR" sz="2400" dirty="0" smtClean="0">
                <a:latin typeface="Calibri" pitchFamily="34" charset="0"/>
              </a:rPr>
              <a:t>فقط </a:t>
            </a:r>
            <a:r>
              <a:rPr lang="fa-IR" sz="2400" dirty="0">
                <a:latin typeface="Calibri" pitchFamily="34" charset="0"/>
              </a:rPr>
              <a:t>در تعدادی از </a:t>
            </a:r>
            <a:r>
              <a:rPr lang="fa-IR" sz="2400" dirty="0" smtClean="0">
                <a:latin typeface="Calibri" pitchFamily="34" charset="0"/>
              </a:rPr>
              <a:t>موارد برخی </a:t>
            </a:r>
            <a:r>
              <a:rPr lang="fa-IR" sz="2400" dirty="0">
                <a:latin typeface="Calibri" pitchFamily="34" charset="0"/>
              </a:rPr>
              <a:t>از موارد صرع دلیل شناخته شده ندارند</a:t>
            </a:r>
          </a:p>
          <a:p>
            <a:pPr marL="0" indent="0" algn="r" eaLnBrk="1" hangingPunct="1">
              <a:buNone/>
            </a:pPr>
            <a:r>
              <a:rPr lang="fa-IR" sz="2400" dirty="0">
                <a:latin typeface="Calibri" pitchFamily="34" charset="0"/>
              </a:rPr>
              <a:t>.  سکته مغزی</a:t>
            </a:r>
          </a:p>
          <a:p>
            <a:pPr marL="0" indent="0" algn="r" eaLnBrk="1" hangingPunct="1">
              <a:buNone/>
            </a:pPr>
            <a:r>
              <a:rPr lang="fa-IR" sz="2400" dirty="0">
                <a:latin typeface="Calibri" pitchFamily="34" charset="0"/>
              </a:rPr>
              <a:t>.  مهم است ذکر کنید که بیشتر موارد صرع ارثی نیستند افراد مبتلا به صرع فقط در موارد </a:t>
            </a:r>
            <a:r>
              <a:rPr lang="fa-IR" sz="2400" dirty="0" smtClean="0">
                <a:latin typeface="Calibri" pitchFamily="34" charset="0"/>
              </a:rPr>
              <a:t>نادری </a:t>
            </a:r>
            <a:r>
              <a:rPr lang="fa-IR" sz="2400" dirty="0">
                <a:latin typeface="Calibri" pitchFamily="34" charset="0"/>
              </a:rPr>
              <a:t>بچه های صرعی دارند</a:t>
            </a:r>
          </a:p>
        </p:txBody>
      </p:sp>
    </p:spTree>
    <p:extLst>
      <p:ext uri="{BB962C8B-B14F-4D97-AF65-F5344CB8AC3E}">
        <p14:creationId xmlns:p14="http://schemas.microsoft.com/office/powerpoint/2010/main" val="9094502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2800" b="1" dirty="0"/>
              <a:t>چگونگی مدیریت یک کودک با صرع و اختلال تکاملی یا رفتاری</a:t>
            </a:r>
            <a:endParaRPr lang="en-US" sz="2800" b="1" dirty="0"/>
          </a:p>
        </p:txBody>
      </p:sp>
      <p:sp>
        <p:nvSpPr>
          <p:cNvPr id="3" name="Content Placeholder 2"/>
          <p:cNvSpPr>
            <a:spLocks noGrp="1"/>
          </p:cNvSpPr>
          <p:nvPr>
            <p:ph idx="1"/>
          </p:nvPr>
        </p:nvSpPr>
        <p:spPr/>
        <p:txBody>
          <a:bodyPr/>
          <a:lstStyle/>
          <a:p>
            <a:pPr marL="0" indent="0" algn="r">
              <a:buNone/>
            </a:pPr>
            <a:r>
              <a:rPr lang="fa-IR" dirty="0"/>
              <a:t>همیشه کودکان مبتلا به صرع را برای اختلالات تکاملی یا رفتاری ارزیای کنید.</a:t>
            </a:r>
          </a:p>
          <a:p>
            <a:pPr marL="0" indent="0" algn="r">
              <a:buNone/>
            </a:pPr>
            <a:r>
              <a:rPr lang="fa-IR" dirty="0"/>
              <a:t>.  اگر یک اختلال تکاملی یا رفتاری وجود داشت</a:t>
            </a:r>
          </a:p>
          <a:p>
            <a:pPr marL="0" indent="0" algn="r">
              <a:buNone/>
            </a:pPr>
            <a:r>
              <a:rPr lang="fa-IR" dirty="0"/>
              <a:t>.  با یک متخصص برای مدیریت صرع مشورت کنید</a:t>
            </a:r>
          </a:p>
          <a:p>
            <a:pPr marL="0" indent="0" algn="r">
              <a:buNone/>
            </a:pPr>
            <a:r>
              <a:rPr lang="fa-IR" dirty="0"/>
              <a:t>.  از تجویز فنی توئین وفنوباربیتال اجتناب کنید</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60</a:t>
            </a:fld>
            <a:endParaRPr lang="en-US"/>
          </a:p>
        </p:txBody>
      </p:sp>
    </p:spTree>
    <p:extLst>
      <p:ext uri="{BB962C8B-B14F-4D97-AF65-F5344CB8AC3E}">
        <p14:creationId xmlns:p14="http://schemas.microsoft.com/office/powerpoint/2010/main" val="140794728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مدیریت خاص برای زنان مبتلا به صرع</a:t>
            </a:r>
            <a:endParaRPr lang="en-US" dirty="0"/>
          </a:p>
        </p:txBody>
      </p:sp>
      <p:sp>
        <p:nvSpPr>
          <p:cNvPr id="3" name="Content Placeholder 2"/>
          <p:cNvSpPr>
            <a:spLocks noGrp="1"/>
          </p:cNvSpPr>
          <p:nvPr>
            <p:ph idx="1"/>
          </p:nvPr>
        </p:nvSpPr>
        <p:spPr/>
        <p:txBody>
          <a:bodyPr/>
          <a:lstStyle/>
          <a:p>
            <a:pPr marL="0" indent="0" algn="r">
              <a:buNone/>
            </a:pPr>
            <a:r>
              <a:rPr lang="fa-IR" dirty="0"/>
              <a:t>.  </a:t>
            </a:r>
            <a:r>
              <a:rPr lang="fa-IR" sz="2400" dirty="0"/>
              <a:t>همیشه 5 میلی گرم روزانه فولات برای جلوگیری از نواقص تولد بدهید.</a:t>
            </a:r>
          </a:p>
          <a:p>
            <a:pPr marL="0" indent="0" algn="r">
              <a:buNone/>
            </a:pPr>
            <a:r>
              <a:rPr lang="fa-IR" sz="2400" dirty="0"/>
              <a:t>.   از تجویز والپروات که میتواند باعث نواقص تولد شود اجتناب کنید</a:t>
            </a:r>
          </a:p>
          <a:p>
            <a:pPr marL="0" indent="0" algn="r">
              <a:buNone/>
            </a:pPr>
            <a:r>
              <a:rPr lang="fa-IR" sz="2400" dirty="0"/>
              <a:t>.   اگر حامله است</a:t>
            </a:r>
          </a:p>
          <a:p>
            <a:pPr marL="0" indent="0" algn="r">
              <a:buNone/>
            </a:pPr>
            <a:r>
              <a:rPr lang="fa-IR" sz="2400" dirty="0"/>
              <a:t>   .  با یک متخصص مشورت کنید</a:t>
            </a:r>
          </a:p>
          <a:p>
            <a:pPr marL="0" indent="0" algn="r">
              <a:buNone/>
            </a:pPr>
            <a:r>
              <a:rPr lang="fa-IR" sz="2400" dirty="0"/>
              <a:t>   .  از تجویز بیش از یک دارو ضد صرع اجتناب کنید</a:t>
            </a:r>
          </a:p>
          <a:p>
            <a:pPr marL="0" indent="0" algn="r">
              <a:buNone/>
            </a:pPr>
            <a:r>
              <a:rPr lang="fa-IR" sz="2400" dirty="0"/>
              <a:t>   .  وضع حمل در بیمارستان و ویزیت های پیش از زایمان بیشتر را توصیه کنید</a:t>
            </a:r>
          </a:p>
          <a:p>
            <a:pPr marL="0" indent="0" algn="r">
              <a:buNone/>
            </a:pPr>
            <a:r>
              <a:rPr lang="fa-IR" sz="2400" dirty="0"/>
              <a:t>درمان چند دارویی خطر بالاتر ابنورمالیتی جنینی نسبت به تک دارویی دارد.</a:t>
            </a:r>
            <a:endParaRPr lang="en-US" sz="2400"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61</a:t>
            </a:fld>
            <a:endParaRPr lang="en-US"/>
          </a:p>
        </p:txBody>
      </p:sp>
    </p:spTree>
    <p:extLst>
      <p:ext uri="{BB962C8B-B14F-4D97-AF65-F5344CB8AC3E}">
        <p14:creationId xmlns:p14="http://schemas.microsoft.com/office/powerpoint/2010/main" val="3097193126"/>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t>پرسش های متداول درباره داروهای ضد صرع</a:t>
            </a:r>
            <a:endParaRPr lang="en-US" dirty="0"/>
          </a:p>
        </p:txBody>
      </p:sp>
      <p:sp>
        <p:nvSpPr>
          <p:cNvPr id="3" name="Content Placeholder 2"/>
          <p:cNvSpPr>
            <a:spLocks noGrp="1"/>
          </p:cNvSpPr>
          <p:nvPr>
            <p:ph idx="1"/>
          </p:nvPr>
        </p:nvSpPr>
        <p:spPr/>
        <p:txBody>
          <a:bodyPr/>
          <a:lstStyle/>
          <a:p>
            <a:pPr marL="0" indent="0" algn="r">
              <a:buNone/>
            </a:pPr>
            <a:r>
              <a:rPr lang="fa-IR" dirty="0"/>
              <a:t>	</a:t>
            </a:r>
            <a:r>
              <a:rPr lang="fa-IR" dirty="0" smtClean="0"/>
              <a:t>1-</a:t>
            </a:r>
            <a:r>
              <a:rPr lang="fa-IR" sz="2800" dirty="0" smtClean="0"/>
              <a:t>اگر </a:t>
            </a:r>
            <a:r>
              <a:rPr lang="fa-IR" sz="2800" dirty="0"/>
              <a:t>یک دوز را فراموش کردم چه کنم</a:t>
            </a:r>
          </a:p>
          <a:p>
            <a:pPr marL="0" indent="0" algn="r">
              <a:buNone/>
            </a:pPr>
            <a:r>
              <a:rPr lang="fa-IR" sz="2800" dirty="0"/>
              <a:t>	</a:t>
            </a:r>
            <a:r>
              <a:rPr lang="fa-IR" sz="2800" dirty="0" smtClean="0"/>
              <a:t>2-دوز </a:t>
            </a:r>
            <a:r>
              <a:rPr lang="fa-IR" sz="2800" dirty="0"/>
              <a:t>تجویزی من 250 میلی گرم دو بار در روز است اما من قرص 500 میلی گرمی دارم آیا می توانم آن را نصف کنم؟ </a:t>
            </a:r>
            <a:endParaRPr lang="fa-IR" sz="2800" dirty="0" smtClean="0"/>
          </a:p>
          <a:p>
            <a:pPr marL="0" indent="0" algn="r">
              <a:buNone/>
            </a:pPr>
            <a:r>
              <a:rPr lang="fa-IR" sz="2800" dirty="0" smtClean="0"/>
              <a:t>3-آیا </a:t>
            </a:r>
            <a:r>
              <a:rPr lang="fa-IR" sz="2800" dirty="0"/>
              <a:t>میتوانم 500 میلی گرم یک بار در روز مصرف کنم؟</a:t>
            </a:r>
          </a:p>
          <a:p>
            <a:pPr marL="0" indent="0" algn="r">
              <a:buNone/>
            </a:pPr>
            <a:r>
              <a:rPr lang="fa-IR" sz="2800" dirty="0"/>
              <a:t>	</a:t>
            </a:r>
            <a:r>
              <a:rPr lang="fa-IR" sz="2800" dirty="0" smtClean="0"/>
              <a:t>4-آیا </a:t>
            </a:r>
            <a:r>
              <a:rPr lang="fa-IR" sz="2800" dirty="0"/>
              <a:t>زمانی که تشنج ندارم باید هر روز دارو مصرف کنم؟</a:t>
            </a:r>
          </a:p>
          <a:p>
            <a:pPr marL="0" indent="0" algn="r">
              <a:buNone/>
            </a:pPr>
            <a:r>
              <a:rPr lang="fa-IR" sz="2800" dirty="0"/>
              <a:t>	</a:t>
            </a:r>
            <a:r>
              <a:rPr lang="fa-IR" sz="2800" dirty="0" smtClean="0"/>
              <a:t>5-چه </a:t>
            </a:r>
            <a:r>
              <a:rPr lang="fa-IR" sz="2800" dirty="0"/>
              <a:t>مدت باید دارو مصرف کنم؟</a:t>
            </a:r>
          </a:p>
          <a:p>
            <a:pPr marL="0" indent="0" algn="r">
              <a:buNone/>
            </a:pPr>
            <a:r>
              <a:rPr lang="fa-IR" sz="2800" dirty="0"/>
              <a:t>	</a:t>
            </a:r>
            <a:r>
              <a:rPr lang="fa-IR" sz="2800" dirty="0" smtClean="0"/>
              <a:t>6-اگر </a:t>
            </a:r>
            <a:r>
              <a:rPr lang="fa-IR" sz="2800" dirty="0"/>
              <a:t>قصد بارداری داشتم چه </a:t>
            </a:r>
            <a:r>
              <a:rPr lang="fa-IR" sz="2800" dirty="0" smtClean="0"/>
              <a:t>کنم؟</a:t>
            </a:r>
            <a:endParaRPr lang="fa-IR" sz="2800" dirty="0"/>
          </a:p>
          <a:p>
            <a:pPr marL="0" indent="0" algn="r">
              <a:buNone/>
            </a:pPr>
            <a:r>
              <a:rPr lang="fa-IR" sz="2800" dirty="0"/>
              <a:t>	</a:t>
            </a:r>
            <a:r>
              <a:rPr lang="fa-IR" sz="2800" dirty="0" smtClean="0"/>
              <a:t>7-آیا </a:t>
            </a:r>
            <a:r>
              <a:rPr lang="fa-IR" sz="2800" dirty="0"/>
              <a:t>در دوران شیردهی فرزندم می توانم دارو مصرف </a:t>
            </a:r>
            <a:r>
              <a:rPr lang="fa-IR" dirty="0"/>
              <a:t>کنم</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62</a:t>
            </a:fld>
            <a:endParaRPr lang="en-US"/>
          </a:p>
        </p:txBody>
      </p:sp>
    </p:spTree>
    <p:extLst>
      <p:ext uri="{BB962C8B-B14F-4D97-AF65-F5344CB8AC3E}">
        <p14:creationId xmlns:p14="http://schemas.microsoft.com/office/powerpoint/2010/main" val="88062443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پیام های کلیدی درباره داروهای  ضد صرع</a:t>
            </a:r>
            <a:endParaRPr lang="en-US" dirty="0"/>
          </a:p>
        </p:txBody>
      </p:sp>
      <p:sp>
        <p:nvSpPr>
          <p:cNvPr id="3" name="Content Placeholder 2"/>
          <p:cNvSpPr>
            <a:spLocks noGrp="1"/>
          </p:cNvSpPr>
          <p:nvPr>
            <p:ph idx="1"/>
          </p:nvPr>
        </p:nvSpPr>
        <p:spPr/>
        <p:txBody>
          <a:bodyPr/>
          <a:lstStyle/>
          <a:p>
            <a:pPr marL="0" indent="0" algn="r">
              <a:buNone/>
            </a:pPr>
            <a:r>
              <a:rPr lang="fa-IR" dirty="0"/>
              <a:t>مصرف داروهای تجویزی ضروری است</a:t>
            </a:r>
          </a:p>
          <a:p>
            <a:pPr marL="0" indent="0" algn="r">
              <a:buNone/>
            </a:pPr>
            <a:r>
              <a:rPr lang="fa-IR" dirty="0"/>
              <a:t>.  با ارائه دهنده خدمات مراقبتی تان در مورد تشنج های راجعه یا عوارض دارویی مشورت کنید.</a:t>
            </a:r>
          </a:p>
          <a:p>
            <a:pPr marL="0" indent="0" algn="r">
              <a:buNone/>
            </a:pPr>
            <a:r>
              <a:rPr lang="fa-IR" dirty="0"/>
              <a:t>.  اگر برای دو سال تشنجی نبود قطع درمان را در نظر بگیرید.</a:t>
            </a:r>
          </a:p>
          <a:p>
            <a:pPr marL="0" indent="0" algn="r">
              <a:buNone/>
            </a:pPr>
            <a:r>
              <a:rPr lang="fa-IR" dirty="0"/>
              <a:t>   .  خطر عود تشنج بعد از قطع داروها وجود دارد( 10 تا 20 درصد)</a:t>
            </a:r>
          </a:p>
          <a:p>
            <a:pPr marL="0" indent="0" algn="r">
              <a:buNone/>
            </a:pPr>
            <a:r>
              <a:rPr lang="fa-IR" dirty="0"/>
              <a:t>   .  قطع مصرف داروها با مشورت </a:t>
            </a:r>
            <a:r>
              <a:rPr lang="fa-IR" dirty="0" smtClean="0"/>
              <a:t>خانواده باشد</a:t>
            </a:r>
            <a:endParaRPr lang="fa-IR" dirty="0"/>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63</a:t>
            </a:fld>
            <a:endParaRPr lang="en-US"/>
          </a:p>
        </p:txBody>
      </p:sp>
    </p:spTree>
    <p:extLst>
      <p:ext uri="{BB962C8B-B14F-4D97-AF65-F5344CB8AC3E}">
        <p14:creationId xmlns:p14="http://schemas.microsoft.com/office/powerpoint/2010/main" val="337920105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نمایش دو : مدیریت</a:t>
            </a:r>
            <a:endParaRPr lang="en-US" dirty="0"/>
          </a:p>
        </p:txBody>
      </p:sp>
      <p:sp>
        <p:nvSpPr>
          <p:cNvPr id="3" name="Content Placeholder 2"/>
          <p:cNvSpPr>
            <a:spLocks noGrp="1"/>
          </p:cNvSpPr>
          <p:nvPr>
            <p:ph idx="1"/>
          </p:nvPr>
        </p:nvSpPr>
        <p:spPr/>
        <p:txBody>
          <a:bodyPr/>
          <a:lstStyle/>
          <a:p>
            <a:pPr marL="0" indent="0" algn="r">
              <a:buNone/>
            </a:pPr>
            <a:r>
              <a:rPr lang="fa-IR" dirty="0"/>
              <a:t>.  شما یک ارائه دهنده مراقبت های بهداشتی اولیه هستید.</a:t>
            </a:r>
          </a:p>
          <a:p>
            <a:pPr marL="0" indent="0" algn="r">
              <a:buNone/>
            </a:pPr>
            <a:r>
              <a:rPr lang="fa-IR" dirty="0"/>
              <a:t>.  شخصی که دو تشنج در ماه گذشته   تا بحال داشته است برای ملاقات شما آمده است.</a:t>
            </a:r>
          </a:p>
          <a:p>
            <a:pPr marL="0" indent="0" algn="r">
              <a:buNone/>
            </a:pPr>
            <a:r>
              <a:rPr lang="fa-IR" dirty="0"/>
              <a:t>.  پس از ارزیابی شما علت واضحی برای تشنج وجود ندارد و شخص در سایر موارد  خوب است.</a:t>
            </a:r>
          </a:p>
          <a:p>
            <a:pPr marL="0" indent="0" algn="r">
              <a:buNone/>
            </a:pPr>
            <a:r>
              <a:rPr lang="fa-IR" dirty="0"/>
              <a:t>.  در مورد طرح درمان خود با فرد ، با تمرکز خاص بر روی دارویی که در طول درمان استفاده خواهید کرد از جمله خطرات و مزایای آن بحث کنید</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64</a:t>
            </a:fld>
            <a:endParaRPr lang="en-US"/>
          </a:p>
        </p:txBody>
      </p:sp>
    </p:spTree>
    <p:extLst>
      <p:ext uri="{BB962C8B-B14F-4D97-AF65-F5344CB8AC3E}">
        <p14:creationId xmlns:p14="http://schemas.microsoft.com/office/powerpoint/2010/main" val="2943940788"/>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توصیه ها ، آموزش ، حمایت روانی</a:t>
            </a:r>
            <a:endParaRPr lang="en-US" dirty="0"/>
          </a:p>
        </p:txBody>
      </p:sp>
      <p:sp>
        <p:nvSpPr>
          <p:cNvPr id="3" name="Content Placeholder 2"/>
          <p:cNvSpPr>
            <a:spLocks noGrp="1"/>
          </p:cNvSpPr>
          <p:nvPr>
            <p:ph idx="1"/>
          </p:nvPr>
        </p:nvSpPr>
        <p:spPr/>
        <p:txBody>
          <a:bodyPr/>
          <a:lstStyle/>
          <a:p>
            <a:pPr marL="0" indent="0" algn="r">
              <a:buNone/>
            </a:pPr>
            <a:r>
              <a:rPr lang="fa-IR" dirty="0"/>
              <a:t>.  نیاز است آموزش به فرد و خانواده اش ارائه شود.</a:t>
            </a:r>
          </a:p>
          <a:p>
            <a:pPr marL="0" indent="0" algn="r">
              <a:buNone/>
            </a:pPr>
            <a:r>
              <a:rPr lang="fa-IR" dirty="0"/>
              <a:t>.  اگر فرد تنهاست درخواست کنید در ملاقات </a:t>
            </a:r>
            <a:r>
              <a:rPr lang="fa-IR" dirty="0" smtClean="0"/>
              <a:t>بعدی </a:t>
            </a:r>
            <a:r>
              <a:rPr lang="fa-IR" dirty="0"/>
              <a:t>با یکی از افراد مهم خانواده بیاید و </a:t>
            </a:r>
            <a:r>
              <a:rPr lang="fa-IR" dirty="0" smtClean="0"/>
              <a:t>آموزش </a:t>
            </a:r>
            <a:r>
              <a:rPr lang="fa-IR" dirty="0"/>
              <a:t>ها را تکرار کنید.</a:t>
            </a:r>
          </a:p>
          <a:p>
            <a:pPr marL="0" indent="0" algn="r">
              <a:buNone/>
            </a:pPr>
            <a:r>
              <a:rPr lang="fa-IR" dirty="0"/>
              <a:t>.  شما می توانید یک مددکار اجتماعی یا ارائه دهنده خدمات اجتماعی را برای ارائه حمایت روانی وآموزش تعلیم دهید.</a:t>
            </a:r>
          </a:p>
          <a:p>
            <a:pPr marL="0" indent="0" algn="r">
              <a:buNone/>
            </a:pPr>
            <a:r>
              <a:rPr lang="fa-IR" dirty="0"/>
              <a:t>.  اگر فرد نخواهد به خانواده اش بگوید که مبتلا  به صرع است چه باید کرد؟</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65</a:t>
            </a:fld>
            <a:endParaRPr lang="en-US"/>
          </a:p>
        </p:txBody>
      </p:sp>
    </p:spTree>
    <p:extLst>
      <p:ext uri="{BB962C8B-B14F-4D97-AF65-F5344CB8AC3E}">
        <p14:creationId xmlns:p14="http://schemas.microsoft.com/office/powerpoint/2010/main" val="2387886262"/>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توصیه ها ، آموزش ، حمایت روانی</a:t>
            </a:r>
            <a:endParaRPr lang="en-US" dirty="0"/>
          </a:p>
        </p:txBody>
      </p:sp>
      <p:sp>
        <p:nvSpPr>
          <p:cNvPr id="3" name="Content Placeholder 2"/>
          <p:cNvSpPr>
            <a:spLocks noGrp="1"/>
          </p:cNvSpPr>
          <p:nvPr>
            <p:ph idx="1"/>
          </p:nvPr>
        </p:nvSpPr>
        <p:spPr/>
        <p:txBody>
          <a:bodyPr/>
          <a:lstStyle/>
          <a:p>
            <a:pPr marL="0" indent="0" algn="r">
              <a:buNone/>
            </a:pPr>
            <a:r>
              <a:rPr lang="fa-IR" dirty="0"/>
              <a:t>.  توضیح دهید که تشنج و صرع چیست </a:t>
            </a:r>
          </a:p>
          <a:p>
            <a:pPr marL="0" indent="0" algn="r">
              <a:buNone/>
            </a:pPr>
            <a:r>
              <a:rPr lang="fa-IR" dirty="0"/>
              <a:t>.  شفاف سازید که تشنج و صرع مسری نیست</a:t>
            </a:r>
          </a:p>
          <a:p>
            <a:pPr marL="0" indent="0" algn="r">
              <a:buNone/>
            </a:pPr>
            <a:r>
              <a:rPr lang="fa-IR" dirty="0"/>
              <a:t>.  در مورد ماهیت تشنج و علل احتمالی بحث کنید</a:t>
            </a:r>
          </a:p>
          <a:p>
            <a:pPr marL="0" indent="0" algn="r">
              <a:buNone/>
            </a:pPr>
            <a:r>
              <a:rPr lang="fa-IR" dirty="0"/>
              <a:t>.  مطمئن شود که آنها متوجه مزمن بودن شرایط هستند و اینکه فرد نیاز به حداقل دوسال درمان دارویی دارد</a:t>
            </a:r>
          </a:p>
          <a:p>
            <a:pPr marL="0" indent="0" algn="r">
              <a:buNone/>
            </a:pPr>
            <a:r>
              <a:rPr lang="fa-IR" dirty="0"/>
              <a:t>.  هشدار دهید در صورت قطع ناگهانی داروها تشنج ریباند رخ می دهد.</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66</a:t>
            </a:fld>
            <a:endParaRPr lang="en-US"/>
          </a:p>
        </p:txBody>
      </p:sp>
    </p:spTree>
    <p:extLst>
      <p:ext uri="{BB962C8B-B14F-4D97-AF65-F5344CB8AC3E}">
        <p14:creationId xmlns:p14="http://schemas.microsoft.com/office/powerpoint/2010/main" val="426536884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توصیه ها ، آموزش ، حمایت روانی</a:t>
            </a:r>
            <a:endParaRPr lang="en-US" dirty="0"/>
          </a:p>
        </p:txBody>
      </p:sp>
      <p:sp>
        <p:nvSpPr>
          <p:cNvPr id="3" name="Content Placeholder 2"/>
          <p:cNvSpPr>
            <a:spLocks noGrp="1"/>
          </p:cNvSpPr>
          <p:nvPr>
            <p:ph idx="1"/>
          </p:nvPr>
        </p:nvSpPr>
        <p:spPr/>
        <p:txBody>
          <a:bodyPr/>
          <a:lstStyle/>
          <a:p>
            <a:pPr marL="0" indent="0" algn="r">
              <a:buNone/>
            </a:pPr>
            <a:r>
              <a:rPr lang="fa-IR" dirty="0"/>
              <a:t>.  اطمینان دهی</a:t>
            </a:r>
          </a:p>
          <a:p>
            <a:pPr marL="0" indent="0" algn="r">
              <a:buNone/>
            </a:pPr>
            <a:r>
              <a:rPr lang="fa-IR" dirty="0"/>
              <a:t>   .  بیشتر افراد مبتلا به صرع تشنج هایشان با دارو کنترل میشود</a:t>
            </a:r>
          </a:p>
          <a:p>
            <a:pPr marL="0" indent="0" algn="r">
              <a:buNone/>
            </a:pPr>
            <a:r>
              <a:rPr lang="fa-IR" dirty="0"/>
              <a:t>.  بحث</a:t>
            </a:r>
          </a:p>
          <a:p>
            <a:pPr marL="0" indent="0" algn="r">
              <a:buNone/>
            </a:pPr>
            <a:r>
              <a:rPr lang="fa-IR" dirty="0"/>
              <a:t>   .  گزینه های درمانی را توضیح دهید </a:t>
            </a:r>
          </a:p>
          <a:p>
            <a:pPr marL="0" indent="0" algn="r">
              <a:buNone/>
            </a:pPr>
            <a:r>
              <a:rPr lang="fa-IR" dirty="0"/>
              <a:t>.  ارائه </a:t>
            </a:r>
          </a:p>
          <a:p>
            <a:pPr marL="0" indent="0" algn="r">
              <a:buNone/>
            </a:pPr>
            <a:r>
              <a:rPr lang="fa-IR" dirty="0"/>
              <a:t>   .  خانواده نیاز دارد اقدامات لازم در هنگام وقوع تشنج در خانه را بداند</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67</a:t>
            </a:fld>
            <a:endParaRPr lang="en-US"/>
          </a:p>
        </p:txBody>
      </p:sp>
    </p:spTree>
    <p:extLst>
      <p:ext uri="{BB962C8B-B14F-4D97-AF65-F5344CB8AC3E}">
        <p14:creationId xmlns:p14="http://schemas.microsoft.com/office/powerpoint/2010/main" val="388113822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وقتی یک تشنج در خانه رخ می دهد</a:t>
            </a:r>
            <a:endParaRPr lang="en-US" dirty="0"/>
          </a:p>
        </p:txBody>
      </p:sp>
      <p:sp>
        <p:nvSpPr>
          <p:cNvPr id="3" name="Content Placeholder 2"/>
          <p:cNvSpPr>
            <a:spLocks noGrp="1"/>
          </p:cNvSpPr>
          <p:nvPr>
            <p:ph idx="1"/>
          </p:nvPr>
        </p:nvSpPr>
        <p:spPr/>
        <p:txBody>
          <a:bodyPr/>
          <a:lstStyle/>
          <a:p>
            <a:pPr marL="0" indent="0" algn="r">
              <a:buNone/>
            </a:pPr>
            <a:r>
              <a:rPr lang="fa-IR" dirty="0"/>
              <a:t>.  </a:t>
            </a:r>
            <a:r>
              <a:rPr lang="fa-IR" sz="2000" dirty="0"/>
              <a:t>اقدامات برای فرد</a:t>
            </a:r>
          </a:p>
          <a:p>
            <a:pPr marL="0" indent="0" algn="r">
              <a:buNone/>
            </a:pPr>
            <a:r>
              <a:rPr lang="fa-IR" sz="2000" dirty="0"/>
              <a:t>   .  اگر نشانه های خطر وجود دارد برای جلوگیری از افتادن بنشینید</a:t>
            </a:r>
          </a:p>
          <a:p>
            <a:pPr marL="0" indent="0" algn="r">
              <a:buNone/>
            </a:pPr>
            <a:r>
              <a:rPr lang="fa-IR" sz="2000" dirty="0"/>
              <a:t>.  اقدامات برای مراقبین</a:t>
            </a:r>
          </a:p>
          <a:p>
            <a:pPr marL="0" indent="0" algn="r">
              <a:buNone/>
            </a:pPr>
            <a:r>
              <a:rPr lang="fa-IR" sz="2000" dirty="0"/>
              <a:t>   .  مطمئن شوید فرد در جا امنی است</a:t>
            </a:r>
          </a:p>
          <a:p>
            <a:pPr marL="0" indent="0" algn="r">
              <a:buNone/>
            </a:pPr>
            <a:r>
              <a:rPr lang="fa-IR" sz="2000" dirty="0"/>
              <a:t>   .  هر شی تیز یا خطرناک در مجاورت فرد را جابه جا کنید</a:t>
            </a:r>
          </a:p>
          <a:p>
            <a:pPr marL="0" indent="0" algn="r">
              <a:buNone/>
            </a:pPr>
            <a:r>
              <a:rPr lang="fa-IR" sz="2000" dirty="0"/>
              <a:t>   .  اگر نزدیک آتش یا یک مخزن اب  هستند آنها را به یک منطقه امن جا به جا کنید</a:t>
            </a:r>
          </a:p>
          <a:p>
            <a:pPr marL="0" indent="0" algn="r">
              <a:buNone/>
            </a:pPr>
            <a:r>
              <a:rPr lang="fa-IR" sz="2000" dirty="0"/>
              <a:t>   .  فرد را در وضعیت ریکاوری قرار دهید( شکل در اسلاید بعدی)</a:t>
            </a:r>
          </a:p>
          <a:p>
            <a:pPr marL="0" indent="0" algn="r">
              <a:buNone/>
            </a:pPr>
            <a:r>
              <a:rPr lang="fa-IR" sz="2000" dirty="0"/>
              <a:t>   .  مطمئن شود فرد به طور مناسب نفس میکشد. </a:t>
            </a:r>
          </a:p>
          <a:p>
            <a:pPr marL="0" indent="0" algn="r">
              <a:buNone/>
            </a:pPr>
            <a:r>
              <a:rPr lang="fa-IR" sz="2000" dirty="0"/>
              <a:t>   .  سعی در مهار فرد یا قرار دادن چیزی در دهانش نکنید.</a:t>
            </a:r>
          </a:p>
          <a:p>
            <a:pPr marL="0" indent="0" algn="r">
              <a:buNone/>
            </a:pPr>
            <a:r>
              <a:rPr lang="fa-IR" sz="2000" dirty="0"/>
              <a:t>   .  تا زمان قطع تشنج و بیدار شدن فرد با او بمانید</a:t>
            </a:r>
          </a:p>
          <a:p>
            <a:pPr marL="0" indent="0" algn="r">
              <a:buNone/>
            </a:pPr>
            <a:r>
              <a:rPr lang="fa-IR" sz="2800" dirty="0"/>
              <a:t>   .  </a:t>
            </a:r>
            <a:r>
              <a:rPr lang="fa-IR" sz="2000" dirty="0"/>
              <a:t>به مراقب یادآور شوید که تشنج مسری نیست</a:t>
            </a:r>
          </a:p>
          <a:p>
            <a:pPr marL="0" indent="0" algn="r">
              <a:buNone/>
            </a:pPr>
            <a:endParaRPr lang="en-US" sz="2400"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68</a:t>
            </a:fld>
            <a:endParaRPr lang="en-US"/>
          </a:p>
        </p:txBody>
      </p:sp>
    </p:spTree>
    <p:extLst>
      <p:ext uri="{BB962C8B-B14F-4D97-AF65-F5344CB8AC3E}">
        <p14:creationId xmlns:p14="http://schemas.microsoft.com/office/powerpoint/2010/main" val="203622654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5" name="Slide Number Placeholder 4"/>
          <p:cNvSpPr>
            <a:spLocks noGrp="1"/>
          </p:cNvSpPr>
          <p:nvPr>
            <p:ph type="sldNum" sz="quarter" idx="12"/>
          </p:nvPr>
        </p:nvSpPr>
        <p:spPr/>
        <p:txBody>
          <a:bodyPr/>
          <a:lstStyle/>
          <a:p>
            <a:fld id="{E26D9F18-9D84-4DA5-AD8E-8F5D4B289400}" type="slidenum">
              <a:rPr lang="en-US" smtClean="0"/>
              <a:pPr/>
              <a:t>69</a:t>
            </a:fld>
            <a:endParaRPr lang="en-US"/>
          </a:p>
        </p:txBody>
      </p:sp>
      <p:pic>
        <p:nvPicPr>
          <p:cNvPr id="307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27584" y="1556792"/>
            <a:ext cx="7344816" cy="51845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794859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E1288259-9308-4027-8E3B-40E832D8A9B3}" type="slidenum">
              <a:rPr lang="en-US"/>
              <a:pPr/>
              <a:t>7</a:t>
            </a:fld>
            <a:endParaRPr lang="en-US"/>
          </a:p>
        </p:txBody>
      </p:sp>
      <p:sp>
        <p:nvSpPr>
          <p:cNvPr id="11266" name="Rectangle 2"/>
          <p:cNvSpPr>
            <a:spLocks noGrp="1" noChangeArrowheads="1"/>
          </p:cNvSpPr>
          <p:nvPr>
            <p:ph type="title"/>
          </p:nvPr>
        </p:nvSpPr>
        <p:spPr>
          <a:xfrm>
            <a:off x="0" y="0"/>
            <a:ext cx="9144000" cy="1052513"/>
          </a:xfrm>
        </p:spPr>
        <p:txBody>
          <a:bodyPr/>
          <a:lstStyle/>
          <a:p>
            <a:pPr eaLnBrk="1" hangingPunct="1"/>
            <a:r>
              <a:rPr lang="fa-IR" sz="3200" dirty="0"/>
              <a:t>نام های محلی برای تشنج و صرع</a:t>
            </a:r>
            <a:endParaRPr lang="en-US" sz="3200" dirty="0" smtClean="0"/>
          </a:p>
        </p:txBody>
      </p:sp>
      <p:sp>
        <p:nvSpPr>
          <p:cNvPr id="11267" name="Content Placeholder 5"/>
          <p:cNvSpPr>
            <a:spLocks noGrp="1"/>
          </p:cNvSpPr>
          <p:nvPr>
            <p:ph idx="1"/>
          </p:nvPr>
        </p:nvSpPr>
        <p:spPr>
          <a:xfrm>
            <a:off x="457200" y="1236663"/>
            <a:ext cx="8229600" cy="4856162"/>
          </a:xfrm>
        </p:spPr>
        <p:txBody>
          <a:bodyPr/>
          <a:lstStyle/>
          <a:p>
            <a:pPr marL="0" indent="0" algn="r" eaLnBrk="1" hangingPunct="1">
              <a:buNone/>
            </a:pPr>
            <a:r>
              <a:rPr lang="fa-IR" sz="2400" dirty="0">
                <a:latin typeface="Calibri" pitchFamily="34" charset="0"/>
              </a:rPr>
              <a:t>برخی از نام های محلی برای تشنج و صرع چه هستند؟</a:t>
            </a:r>
          </a:p>
          <a:p>
            <a:pPr marL="0" indent="0" algn="r" eaLnBrk="1" hangingPunct="1">
              <a:buNone/>
            </a:pPr>
            <a:r>
              <a:rPr lang="fa-IR" sz="2400" dirty="0">
                <a:latin typeface="Calibri" pitchFamily="34" charset="0"/>
              </a:rPr>
              <a:t>.  آیا این نام ها بار معنایی منفی دارند؟</a:t>
            </a:r>
          </a:p>
          <a:p>
            <a:pPr marL="0" indent="0" algn="r" eaLnBrk="1" hangingPunct="1">
              <a:buNone/>
            </a:pPr>
            <a:r>
              <a:rPr lang="fa-IR" sz="2400" dirty="0">
                <a:latin typeface="Calibri" pitchFamily="34" charset="0"/>
              </a:rPr>
              <a:t>   .  تعدادی از این واژه های منطقه ای ممکن است این مفهوم را برساند که شخص دیوانه، احمق، نفرین شده و.... می باشد.</a:t>
            </a:r>
          </a:p>
          <a:p>
            <a:pPr marL="0" indent="0" algn="r" eaLnBrk="1" hangingPunct="1">
              <a:buNone/>
            </a:pPr>
            <a:r>
              <a:rPr lang="fa-IR" sz="2400" dirty="0">
                <a:latin typeface="Calibri" pitchFamily="34" charset="0"/>
              </a:rPr>
              <a:t>   .  حساس باشید و زبان مناسب فرهنگی را استفاده کنید.</a:t>
            </a:r>
          </a:p>
          <a:p>
            <a:pPr marL="0" indent="0" algn="r" eaLnBrk="1" hangingPunct="1">
              <a:buNone/>
            </a:pPr>
            <a:r>
              <a:rPr lang="fa-IR" sz="2400" dirty="0">
                <a:latin typeface="Calibri" pitchFamily="34" charset="0"/>
              </a:rPr>
              <a:t>   .  سعی کنید واژه های قابل درک اما با حداقل توهین و قضاوت را پیدا کنید.</a:t>
            </a:r>
          </a:p>
          <a:p>
            <a:pPr marL="0" indent="0" algn="r" eaLnBrk="1" hangingPunct="1">
              <a:buNone/>
            </a:pPr>
            <a:r>
              <a:rPr lang="fa-IR" sz="2400" dirty="0" smtClean="0">
                <a:latin typeface="Calibri" pitchFamily="34" charset="0"/>
              </a:rPr>
              <a:t>.</a:t>
            </a:r>
          </a:p>
        </p:txBody>
      </p:sp>
    </p:spTree>
    <p:extLst>
      <p:ext uri="{BB962C8B-B14F-4D97-AF65-F5344CB8AC3E}">
        <p14:creationId xmlns:p14="http://schemas.microsoft.com/office/powerpoint/2010/main" val="3895570346"/>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حمایت</a:t>
            </a:r>
            <a:endParaRPr lang="en-US" dirty="0"/>
          </a:p>
        </p:txBody>
      </p:sp>
      <p:sp>
        <p:nvSpPr>
          <p:cNvPr id="3" name="Content Placeholder 2"/>
          <p:cNvSpPr>
            <a:spLocks noGrp="1"/>
          </p:cNvSpPr>
          <p:nvPr>
            <p:ph idx="1"/>
          </p:nvPr>
        </p:nvSpPr>
        <p:spPr/>
        <p:txBody>
          <a:bodyPr/>
          <a:lstStyle/>
          <a:p>
            <a:pPr marL="0" indent="0" algn="r">
              <a:buNone/>
            </a:pPr>
            <a:r>
              <a:rPr lang="fa-IR" sz="2800" dirty="0"/>
              <a:t>توضیح دهید</a:t>
            </a:r>
          </a:p>
          <a:p>
            <a:pPr marL="0" indent="0" algn="r">
              <a:buNone/>
            </a:pPr>
            <a:r>
              <a:rPr lang="fa-IR" sz="2800" dirty="0"/>
              <a:t>   .  افراد مبتلا به صرع می توانند زندگی نرمال داشته باشند</a:t>
            </a:r>
          </a:p>
          <a:p>
            <a:pPr marL="0" indent="0" algn="r">
              <a:buNone/>
            </a:pPr>
            <a:r>
              <a:rPr lang="fa-IR" sz="2800" dirty="0"/>
              <a:t>   .  انها می توانند ازدواج کنند و بچه دار شوند</a:t>
            </a:r>
          </a:p>
          <a:p>
            <a:pPr marL="0" indent="0" algn="r">
              <a:buNone/>
            </a:pPr>
            <a:r>
              <a:rPr lang="fa-IR" sz="2800" dirty="0"/>
              <a:t>   . نادر است که افراد مبتلا به صرع بچه های مبتلا به این بیماری داشته باشند</a:t>
            </a:r>
          </a:p>
          <a:p>
            <a:pPr marL="0" indent="0" algn="r">
              <a:buNone/>
            </a:pPr>
            <a:r>
              <a:rPr lang="fa-IR" sz="2800" dirty="0"/>
              <a:t>   .  والدین نباید بچه های مبتلا به صرع را از مدرسه خارج کنند.</a:t>
            </a:r>
          </a:p>
          <a:p>
            <a:pPr marL="0" indent="0" algn="r">
              <a:buNone/>
            </a:pPr>
            <a:r>
              <a:rPr lang="fa-IR" sz="2800" dirty="0"/>
              <a:t>   .  ممکن نیاز باشد شما با مدرسه تماس بگیرید اگر معلمان تمایلی به قبولی کودک مبتلا به صرع ندارند</a:t>
            </a:r>
          </a:p>
          <a:p>
            <a:pPr marL="0" indent="0" algn="r">
              <a:buNone/>
            </a:pPr>
            <a:endParaRPr lang="en-US" sz="2800"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70</a:t>
            </a:fld>
            <a:endParaRPr lang="en-US"/>
          </a:p>
        </p:txBody>
      </p:sp>
    </p:spTree>
    <p:extLst>
      <p:ext uri="{BB962C8B-B14F-4D97-AF65-F5344CB8AC3E}">
        <p14:creationId xmlns:p14="http://schemas.microsoft.com/office/powerpoint/2010/main" val="41024456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خطرات امنیتی</a:t>
            </a:r>
            <a:endParaRPr lang="en-US" dirty="0"/>
          </a:p>
        </p:txBody>
      </p:sp>
      <p:sp>
        <p:nvSpPr>
          <p:cNvPr id="3" name="Content Placeholder 2"/>
          <p:cNvSpPr>
            <a:spLocks noGrp="1"/>
          </p:cNvSpPr>
          <p:nvPr>
            <p:ph idx="1"/>
          </p:nvPr>
        </p:nvSpPr>
        <p:spPr/>
        <p:txBody>
          <a:bodyPr/>
          <a:lstStyle/>
          <a:p>
            <a:pPr algn="r" rtl="1"/>
            <a:r>
              <a:rPr lang="fa-IR" dirty="0"/>
              <a:t>.  </a:t>
            </a:r>
            <a:r>
              <a:rPr lang="fa-IR" sz="2800" dirty="0"/>
              <a:t>افراد مبتلا به صرع بیشتر کارها را می توانند انجام دهند اما باید اجتناب کنند </a:t>
            </a:r>
            <a:r>
              <a:rPr lang="fa-IR" sz="2800" dirty="0" smtClean="0"/>
              <a:t>از:</a:t>
            </a:r>
            <a:endParaRPr lang="fa-IR" sz="2800" dirty="0"/>
          </a:p>
          <a:p>
            <a:pPr marL="0" indent="0" algn="r">
              <a:buNone/>
            </a:pPr>
            <a:r>
              <a:rPr lang="fa-IR" sz="2800" dirty="0"/>
              <a:t>   .  ماشین های </a:t>
            </a:r>
            <a:r>
              <a:rPr lang="fa-IR" sz="2800" dirty="0" smtClean="0"/>
              <a:t>سنگین</a:t>
            </a:r>
          </a:p>
          <a:p>
            <a:pPr marL="0" indent="0" algn="r">
              <a:buNone/>
            </a:pPr>
            <a:r>
              <a:rPr lang="fa-IR" sz="2800" dirty="0" smtClean="0"/>
              <a:t>   </a:t>
            </a:r>
            <a:r>
              <a:rPr lang="fa-IR" sz="2800" dirty="0"/>
              <a:t>.  مکان های </a:t>
            </a:r>
            <a:r>
              <a:rPr lang="fa-IR" sz="2800" dirty="0" smtClean="0"/>
              <a:t>مرتفع</a:t>
            </a:r>
            <a:endParaRPr lang="fa-IR" sz="2800" dirty="0"/>
          </a:p>
          <a:p>
            <a:pPr marL="0" indent="0" algn="r" rtl="1">
              <a:buNone/>
            </a:pPr>
            <a:r>
              <a:rPr lang="fa-IR" sz="2800" dirty="0"/>
              <a:t>.  </a:t>
            </a:r>
            <a:r>
              <a:rPr lang="fa-IR" sz="2800" dirty="0" smtClean="0"/>
              <a:t>افراد </a:t>
            </a:r>
            <a:r>
              <a:rPr lang="fa-IR" sz="2800" dirty="0"/>
              <a:t>مبتلا به صرع </a:t>
            </a:r>
            <a:r>
              <a:rPr lang="fa-IR" sz="2800" dirty="0" smtClean="0"/>
              <a:t>باید </a:t>
            </a:r>
            <a:r>
              <a:rPr lang="fa-IR" sz="2800" dirty="0"/>
              <a:t>از شنا کردن به تنهایی و آشپزی با آتش باز خودداری کنند</a:t>
            </a:r>
          </a:p>
          <a:p>
            <a:pPr marL="0" indent="0" algn="r" rtl="1">
              <a:buNone/>
            </a:pPr>
            <a:r>
              <a:rPr lang="fa-IR" sz="2800" dirty="0"/>
              <a:t>.  با خانواده در مورد چگونگی تغییرات سبک زندگی بحث کنید به عنوان مثال آیا فرد دیگری میتواند آشپزی کند یا نظاره گر آشپزی فرد باشد</a:t>
            </a:r>
            <a:r>
              <a:rPr lang="fa-IR" dirty="0"/>
              <a:t>.</a:t>
            </a:r>
          </a:p>
          <a:p>
            <a:pPr marL="0" indent="0" algn="r" rtl="1">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71</a:t>
            </a:fld>
            <a:endParaRPr lang="en-US" dirty="0"/>
          </a:p>
        </p:txBody>
      </p:sp>
    </p:spTree>
    <p:extLst>
      <p:ext uri="{BB962C8B-B14F-4D97-AF65-F5344CB8AC3E}">
        <p14:creationId xmlns:p14="http://schemas.microsoft.com/office/powerpoint/2010/main" val="1633971044"/>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خطرات امنیتی</a:t>
            </a:r>
            <a:endParaRPr lang="en-US" dirty="0"/>
          </a:p>
        </p:txBody>
      </p:sp>
      <p:sp>
        <p:nvSpPr>
          <p:cNvPr id="3" name="Content Placeholder 2"/>
          <p:cNvSpPr>
            <a:spLocks noGrp="1"/>
          </p:cNvSpPr>
          <p:nvPr>
            <p:ph idx="1"/>
          </p:nvPr>
        </p:nvSpPr>
        <p:spPr/>
        <p:txBody>
          <a:bodyPr/>
          <a:lstStyle/>
          <a:p>
            <a:pPr marL="0" indent="0" algn="ctr" rtl="1">
              <a:buNone/>
            </a:pPr>
            <a:r>
              <a:rPr lang="fa-IR" dirty="0" smtClean="0"/>
              <a:t> </a:t>
            </a:r>
            <a:r>
              <a:rPr lang="fa-IR" dirty="0"/>
              <a:t>افراد مبتلا به صرع باید اجتناب کنند </a:t>
            </a:r>
          </a:p>
          <a:p>
            <a:pPr algn="r" rtl="1"/>
            <a:r>
              <a:rPr lang="fa-IR" dirty="0"/>
              <a:t>   </a:t>
            </a:r>
            <a:r>
              <a:rPr lang="fa-IR" dirty="0" smtClean="0"/>
              <a:t>مصرف </a:t>
            </a:r>
            <a:r>
              <a:rPr lang="fa-IR" dirty="0"/>
              <a:t>الکل </a:t>
            </a:r>
            <a:r>
              <a:rPr lang="fa-IR" dirty="0" smtClean="0"/>
              <a:t>زیاد</a:t>
            </a:r>
          </a:p>
          <a:p>
            <a:pPr algn="r" rtl="1"/>
            <a:r>
              <a:rPr lang="fa-IR" dirty="0" smtClean="0"/>
              <a:t>   مواد محرک</a:t>
            </a:r>
            <a:endParaRPr lang="fa-IR" dirty="0"/>
          </a:p>
          <a:p>
            <a:pPr algn="r" rtl="1"/>
            <a:r>
              <a:rPr lang="fa-IR" dirty="0"/>
              <a:t>   </a:t>
            </a:r>
            <a:r>
              <a:rPr lang="fa-IR" dirty="0" smtClean="0"/>
              <a:t>محرومیت </a:t>
            </a:r>
            <a:r>
              <a:rPr lang="fa-IR" dirty="0"/>
              <a:t>از خواب</a:t>
            </a:r>
          </a:p>
          <a:p>
            <a:pPr algn="r" rtl="1"/>
            <a:r>
              <a:rPr lang="fa-IR" dirty="0"/>
              <a:t>   </a:t>
            </a:r>
            <a:r>
              <a:rPr lang="fa-IR" dirty="0" smtClean="0"/>
              <a:t>نورهای </a:t>
            </a:r>
            <a:r>
              <a:rPr lang="fa-IR" dirty="0"/>
              <a:t>فلاشینگ</a:t>
            </a:r>
          </a:p>
          <a:p>
            <a:pPr algn="r" rtl="1"/>
            <a:r>
              <a:rPr lang="fa-IR" dirty="0"/>
              <a:t> </a:t>
            </a:r>
            <a:r>
              <a:rPr lang="fa-IR" dirty="0" smtClean="0"/>
              <a:t>  قانون </a:t>
            </a:r>
            <a:r>
              <a:rPr lang="fa-IR" dirty="0"/>
              <a:t>های ملی در رابطه با مسئله رانندگی و صرع باید مشاهده شود</a:t>
            </a:r>
          </a:p>
          <a:p>
            <a:pPr algn="r" rtl="1"/>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72</a:t>
            </a:fld>
            <a:endParaRPr lang="en-US"/>
          </a:p>
        </p:txBody>
      </p:sp>
    </p:spTree>
    <p:extLst>
      <p:ext uri="{BB962C8B-B14F-4D97-AF65-F5344CB8AC3E}">
        <p14:creationId xmlns:p14="http://schemas.microsoft.com/office/powerpoint/2010/main" val="374922464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سوال های مروری (</a:t>
            </a:r>
            <a:r>
              <a:rPr lang="fa-IR" dirty="0" smtClean="0"/>
              <a:t>آموزش)</a:t>
            </a:r>
            <a:endParaRPr lang="en-US" dirty="0"/>
          </a:p>
        </p:txBody>
      </p:sp>
      <p:sp>
        <p:nvSpPr>
          <p:cNvPr id="3" name="Content Placeholder 2"/>
          <p:cNvSpPr>
            <a:spLocks noGrp="1"/>
          </p:cNvSpPr>
          <p:nvPr>
            <p:ph idx="1"/>
          </p:nvPr>
        </p:nvSpPr>
        <p:spPr/>
        <p:txBody>
          <a:bodyPr/>
          <a:lstStyle/>
          <a:p>
            <a:pPr marL="0" indent="0" algn="r">
              <a:buNone/>
            </a:pPr>
            <a:r>
              <a:rPr lang="fa-IR" dirty="0"/>
              <a:t>اگر فرد در خانه تشنج کرد مراقبین چه باید انجام دهند</a:t>
            </a:r>
          </a:p>
          <a:p>
            <a:pPr marL="0" indent="0" algn="r">
              <a:buNone/>
            </a:pPr>
            <a:r>
              <a:rPr lang="fa-IR" dirty="0"/>
              <a:t>.  برخی از خطرات افرا مبتلا به صرع باید اجتناب کنند چیست</a:t>
            </a:r>
          </a:p>
          <a:p>
            <a:pPr marL="0" indent="0" algn="r">
              <a:buNone/>
            </a:pPr>
            <a:r>
              <a:rPr lang="fa-IR" dirty="0"/>
              <a:t>.  در مورد نگهداری کودک مبتلا به صرع در مدرسه چه کمکی می توانید بکنید</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73</a:t>
            </a:fld>
            <a:endParaRPr lang="en-US"/>
          </a:p>
        </p:txBody>
      </p:sp>
    </p:spTree>
    <p:extLst>
      <p:ext uri="{BB962C8B-B14F-4D97-AF65-F5344CB8AC3E}">
        <p14:creationId xmlns:p14="http://schemas.microsoft.com/office/powerpoint/2010/main" val="407576170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نمایش 3 : آموزش</a:t>
            </a:r>
            <a:endParaRPr lang="en-US"/>
          </a:p>
        </p:txBody>
      </p:sp>
      <p:sp>
        <p:nvSpPr>
          <p:cNvPr id="3" name="Content Placeholder 2"/>
          <p:cNvSpPr>
            <a:spLocks noGrp="1"/>
          </p:cNvSpPr>
          <p:nvPr>
            <p:ph idx="1"/>
          </p:nvPr>
        </p:nvSpPr>
        <p:spPr/>
        <p:txBody>
          <a:bodyPr/>
          <a:lstStyle/>
          <a:p>
            <a:pPr marL="0" indent="0" algn="r">
              <a:buNone/>
            </a:pPr>
            <a:r>
              <a:rPr lang="fa-IR" sz="2800" dirty="0"/>
              <a:t>.  شما یک طرح مدیریتی برای یک فرد مبتلا به صرع ساخته اید.</a:t>
            </a:r>
          </a:p>
          <a:p>
            <a:pPr marL="0" indent="0" algn="r">
              <a:buNone/>
            </a:pPr>
            <a:r>
              <a:rPr lang="fa-IR" sz="2800" dirty="0"/>
              <a:t>.  فرد هر زور در یک مزرعه برنج کار میکند این زمین  تا زانو با آب پوشیده شده است. فرد هر شب برای خانواده روی آتش باز شام درست میکند.</a:t>
            </a:r>
          </a:p>
          <a:p>
            <a:pPr marL="0" indent="0" algn="r">
              <a:buNone/>
            </a:pPr>
            <a:r>
              <a:rPr lang="fa-IR" sz="2800" dirty="0"/>
              <a:t>.  ارائه دهنده مراقبت های بهداشتی باید خطرات ناشی از صرع در رابطه با کار فرد و زندگی اجتماعی را توضیح دهد.</a:t>
            </a:r>
          </a:p>
          <a:p>
            <a:pPr marL="0" indent="0" algn="r">
              <a:buNone/>
            </a:pPr>
            <a:r>
              <a:rPr lang="fa-IR" sz="2800" dirty="0"/>
              <a:t>.  پس از توضیح ها ارائه دهنده مراقبت های بهداشتی باید سوالات فرد را با حمایت ، آموزش و مشاوره پاسخ دهد</a:t>
            </a:r>
          </a:p>
          <a:p>
            <a:pPr marL="0" indent="0" algn="r">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74</a:t>
            </a:fld>
            <a:endParaRPr lang="en-US"/>
          </a:p>
        </p:txBody>
      </p:sp>
    </p:spTree>
    <p:extLst>
      <p:ext uri="{BB962C8B-B14F-4D97-AF65-F5344CB8AC3E}">
        <p14:creationId xmlns:p14="http://schemas.microsoft.com/office/powerpoint/2010/main" val="371737957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64661A10-8282-418B-A7B6-B6BE34DE6AE4}" type="slidenum">
              <a:rPr lang="en-US"/>
              <a:pPr/>
              <a:t>75</a:t>
            </a:fld>
            <a:endParaRPr lang="en-US"/>
          </a:p>
        </p:txBody>
      </p:sp>
      <p:sp>
        <p:nvSpPr>
          <p:cNvPr id="46082" name="Rectangle 2"/>
          <p:cNvSpPr>
            <a:spLocks noGrp="1" noChangeArrowheads="1"/>
          </p:cNvSpPr>
          <p:nvPr>
            <p:ph type="title"/>
          </p:nvPr>
        </p:nvSpPr>
        <p:spPr/>
        <p:txBody>
          <a:bodyPr/>
          <a:lstStyle/>
          <a:p>
            <a:pPr eaLnBrk="1" hangingPunct="1"/>
            <a:r>
              <a:rPr lang="fa-IR" sz="3200" dirty="0" smtClean="0"/>
              <a:t>تشنج/صرع</a:t>
            </a:r>
            <a:endParaRPr lang="en-US" sz="3200" dirty="0" smtClean="0"/>
          </a:p>
        </p:txBody>
      </p:sp>
      <p:sp>
        <p:nvSpPr>
          <p:cNvPr id="46083" name="Rectangle 3"/>
          <p:cNvSpPr>
            <a:spLocks noGrp="1" noChangeArrowheads="1"/>
          </p:cNvSpPr>
          <p:nvPr>
            <p:ph type="body" idx="1"/>
          </p:nvPr>
        </p:nvSpPr>
        <p:spPr/>
        <p:txBody>
          <a:bodyPr/>
          <a:lstStyle/>
          <a:p>
            <a:pPr marL="0" indent="0" algn="r" eaLnBrk="1" hangingPunct="1">
              <a:buSzPct val="70000"/>
              <a:buNone/>
            </a:pPr>
            <a:r>
              <a:rPr lang="fa-IR" sz="2400" dirty="0">
                <a:latin typeface="Calibri" pitchFamily="34" charset="0"/>
              </a:rPr>
              <a:t>الف) مقدمه </a:t>
            </a:r>
          </a:p>
          <a:p>
            <a:pPr marL="0" indent="0" algn="r" eaLnBrk="1" hangingPunct="1">
              <a:buSzPct val="70000"/>
              <a:buNone/>
            </a:pPr>
            <a:r>
              <a:rPr lang="fa-IR" sz="2400" dirty="0">
                <a:latin typeface="Calibri" pitchFamily="34" charset="0"/>
              </a:rPr>
              <a:t>ب) یادگیری هدف ها</a:t>
            </a:r>
          </a:p>
          <a:p>
            <a:pPr marL="0" indent="0" algn="r" eaLnBrk="1" hangingPunct="1">
              <a:buSzPct val="70000"/>
              <a:buNone/>
            </a:pPr>
            <a:r>
              <a:rPr lang="fa-IR" sz="2400" dirty="0">
                <a:latin typeface="Calibri" pitchFamily="34" charset="0"/>
              </a:rPr>
              <a:t>ج) مدیریت اورژانسی تشنج </a:t>
            </a:r>
          </a:p>
          <a:p>
            <a:pPr marL="0" indent="0" algn="r" eaLnBrk="1" hangingPunct="1">
              <a:buSzPct val="70000"/>
              <a:buNone/>
            </a:pPr>
            <a:r>
              <a:rPr lang="fa-IR" sz="2400" dirty="0">
                <a:latin typeface="Calibri" pitchFamily="34" charset="0"/>
              </a:rPr>
              <a:t>د) اقدامات کلیدی</a:t>
            </a:r>
          </a:p>
          <a:p>
            <a:pPr marL="0" indent="0" algn="r" eaLnBrk="1" hangingPunct="1">
              <a:buSzPct val="70000"/>
              <a:buNone/>
            </a:pPr>
            <a:r>
              <a:rPr lang="fa-IR" sz="2400" dirty="0">
                <a:solidFill>
                  <a:schemeClr val="tx1">
                    <a:lumMod val="95000"/>
                    <a:lumOff val="5000"/>
                  </a:schemeClr>
                </a:solidFill>
                <a:latin typeface="Calibri" pitchFamily="34" charset="0"/>
              </a:rPr>
              <a:t>1. برقراری ارتباط و ایجاد اعتماد </a:t>
            </a:r>
          </a:p>
          <a:p>
            <a:pPr marL="0" indent="0" algn="r" eaLnBrk="1" hangingPunct="1">
              <a:buSzPct val="70000"/>
              <a:buNone/>
            </a:pPr>
            <a:r>
              <a:rPr lang="fa-IR" sz="2400" dirty="0">
                <a:latin typeface="Calibri" pitchFamily="34" charset="0"/>
              </a:rPr>
              <a:t>2. </a:t>
            </a:r>
            <a:r>
              <a:rPr lang="fa-IR" sz="2400" dirty="0">
                <a:solidFill>
                  <a:schemeClr val="tx1">
                    <a:lumMod val="95000"/>
                    <a:lumOff val="5000"/>
                  </a:schemeClr>
                </a:solidFill>
                <a:latin typeface="Calibri" pitchFamily="34" charset="0"/>
              </a:rPr>
              <a:t>انجام ارزیابی </a:t>
            </a:r>
          </a:p>
          <a:p>
            <a:pPr marL="0" indent="0" algn="r" eaLnBrk="1" hangingPunct="1">
              <a:buSzPct val="70000"/>
              <a:buNone/>
            </a:pPr>
            <a:r>
              <a:rPr lang="fa-IR" sz="2400" dirty="0">
                <a:latin typeface="Calibri" pitchFamily="34" charset="0"/>
              </a:rPr>
              <a:t>3. </a:t>
            </a:r>
            <a:r>
              <a:rPr lang="fa-IR" sz="2400" dirty="0">
                <a:solidFill>
                  <a:schemeClr val="tx1">
                    <a:lumMod val="95000"/>
                    <a:lumOff val="5000"/>
                  </a:schemeClr>
                </a:solidFill>
                <a:latin typeface="Calibri" pitchFamily="34" charset="0"/>
              </a:rPr>
              <a:t>برنامه ریزی و شروع مدیریت </a:t>
            </a:r>
          </a:p>
          <a:p>
            <a:pPr marL="0" indent="0" algn="r" eaLnBrk="1" hangingPunct="1">
              <a:buSzPct val="70000"/>
              <a:buNone/>
            </a:pPr>
            <a:r>
              <a:rPr lang="fa-IR" sz="2400" dirty="0">
                <a:latin typeface="Calibri" pitchFamily="34" charset="0"/>
              </a:rPr>
              <a:t>4. </a:t>
            </a:r>
            <a:r>
              <a:rPr lang="fa-IR" sz="2400" dirty="0">
                <a:solidFill>
                  <a:srgbClr val="FF0000"/>
                </a:solidFill>
                <a:latin typeface="Calibri" pitchFamily="34" charset="0"/>
              </a:rPr>
              <a:t>ارتباط با سایر خدمات و پشتیبانی </a:t>
            </a:r>
          </a:p>
          <a:p>
            <a:pPr marL="0" indent="0" algn="r" eaLnBrk="1" hangingPunct="1">
              <a:buSzPct val="70000"/>
              <a:buNone/>
            </a:pPr>
            <a:r>
              <a:rPr lang="fa-IR" sz="2400" dirty="0">
                <a:latin typeface="Calibri" pitchFamily="34" charset="0"/>
              </a:rPr>
              <a:t>5. پیگیری </a:t>
            </a:r>
          </a:p>
          <a:p>
            <a:pPr marL="457200" lvl="1" indent="0" eaLnBrk="1" hangingPunct="1">
              <a:buSzPct val="70000"/>
              <a:buNone/>
            </a:pPr>
            <a:r>
              <a:rPr lang="en-GB" sz="2400" dirty="0" smtClean="0">
                <a:latin typeface="Calibri" pitchFamily="34" charset="0"/>
              </a:rPr>
              <a:t> </a:t>
            </a:r>
            <a:endParaRPr lang="en-US" sz="2400" dirty="0" smtClean="0">
              <a:latin typeface="Calibri" pitchFamily="34" charset="0"/>
            </a:endParaRPr>
          </a:p>
        </p:txBody>
      </p:sp>
    </p:spTree>
    <p:extLst>
      <p:ext uri="{BB962C8B-B14F-4D97-AF65-F5344CB8AC3E}">
        <p14:creationId xmlns:p14="http://schemas.microsoft.com/office/powerpoint/2010/main" val="956090542"/>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ارتباط با سایر خدمات و سیستم های حمایتی</a:t>
            </a:r>
            <a:endParaRPr lang="en-US" dirty="0"/>
          </a:p>
        </p:txBody>
      </p:sp>
      <p:sp>
        <p:nvSpPr>
          <p:cNvPr id="3" name="Content Placeholder 2"/>
          <p:cNvSpPr>
            <a:spLocks noGrp="1"/>
          </p:cNvSpPr>
          <p:nvPr>
            <p:ph idx="1"/>
          </p:nvPr>
        </p:nvSpPr>
        <p:spPr/>
        <p:txBody>
          <a:bodyPr/>
          <a:lstStyle/>
          <a:p>
            <a:pPr marL="0" indent="0" algn="r" rtl="1">
              <a:buNone/>
            </a:pPr>
            <a:r>
              <a:rPr lang="fa-IR" sz="2800" dirty="0"/>
              <a:t>.  چه خدمات و سیستم های حمایتی در جامعه شما برای افراد مبتلا به صرع وجود دارد؟</a:t>
            </a:r>
          </a:p>
          <a:p>
            <a:pPr marL="0" indent="0" algn="r" rtl="1">
              <a:buNone/>
            </a:pPr>
            <a:r>
              <a:rPr lang="fa-IR" sz="2800" dirty="0"/>
              <a:t>.  شما با چه کسانی برای حمای های تخصصی ارتباط دارید؟</a:t>
            </a:r>
          </a:p>
          <a:p>
            <a:pPr marL="0" indent="0" algn="r" rtl="1">
              <a:buNone/>
            </a:pPr>
            <a:r>
              <a:rPr lang="fa-IR" sz="2800" dirty="0"/>
              <a:t>.  آیا خدمات و منابعی برای کمک به افراد میتلا به صرع برای نیازهایشان وجود دارد؟</a:t>
            </a:r>
          </a:p>
          <a:p>
            <a:pPr marL="0" indent="0" algn="r" rtl="1">
              <a:buNone/>
            </a:pPr>
            <a:r>
              <a:rPr lang="fa-IR" sz="2800" dirty="0"/>
              <a:t>-	استخدام</a:t>
            </a:r>
          </a:p>
          <a:p>
            <a:pPr marL="0" indent="0" algn="r" rtl="1">
              <a:buNone/>
            </a:pPr>
            <a:r>
              <a:rPr lang="fa-IR" sz="2800" dirty="0"/>
              <a:t>-	دسترسی مساوی به آموزش </a:t>
            </a:r>
          </a:p>
          <a:p>
            <a:pPr marL="0" indent="0" algn="r" rtl="1">
              <a:buNone/>
            </a:pPr>
            <a:r>
              <a:rPr lang="fa-IR" sz="2800" dirty="0"/>
              <a:t>-	شروعی بخشی از فعالیت های اجتماعی</a:t>
            </a:r>
          </a:p>
          <a:p>
            <a:pPr marL="0" indent="0" algn="r" rtl="1">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76</a:t>
            </a:fld>
            <a:endParaRPr lang="en-US"/>
          </a:p>
        </p:txBody>
      </p:sp>
    </p:spTree>
    <p:extLst>
      <p:ext uri="{BB962C8B-B14F-4D97-AF65-F5344CB8AC3E}">
        <p14:creationId xmlns:p14="http://schemas.microsoft.com/office/powerpoint/2010/main" val="261740576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p:cNvSpPr>
            <a:spLocks noGrp="1" noChangeArrowheads="1"/>
          </p:cNvSpPr>
          <p:nvPr>
            <p:ph type="sldNum" sz="quarter" idx="12"/>
          </p:nvPr>
        </p:nvSpPr>
        <p:spPr>
          <a:ln/>
        </p:spPr>
        <p:txBody>
          <a:bodyPr/>
          <a:lstStyle/>
          <a:p>
            <a:fld id="{64661A10-8282-418B-A7B6-B6BE34DE6AE4}" type="slidenum">
              <a:rPr lang="en-US"/>
              <a:pPr/>
              <a:t>77</a:t>
            </a:fld>
            <a:endParaRPr lang="en-US"/>
          </a:p>
        </p:txBody>
      </p:sp>
      <p:sp>
        <p:nvSpPr>
          <p:cNvPr id="46082" name="Rectangle 2"/>
          <p:cNvSpPr>
            <a:spLocks noGrp="1" noChangeArrowheads="1"/>
          </p:cNvSpPr>
          <p:nvPr>
            <p:ph type="title"/>
          </p:nvPr>
        </p:nvSpPr>
        <p:spPr/>
        <p:txBody>
          <a:bodyPr/>
          <a:lstStyle/>
          <a:p>
            <a:pPr eaLnBrk="1" hangingPunct="1"/>
            <a:r>
              <a:rPr lang="fa-IR" sz="3200" dirty="0" smtClean="0"/>
              <a:t>تشنج/صرع</a:t>
            </a:r>
            <a:endParaRPr lang="en-US" sz="3200" dirty="0" smtClean="0"/>
          </a:p>
        </p:txBody>
      </p:sp>
      <p:sp>
        <p:nvSpPr>
          <p:cNvPr id="46083" name="Rectangle 3"/>
          <p:cNvSpPr>
            <a:spLocks noGrp="1" noChangeArrowheads="1"/>
          </p:cNvSpPr>
          <p:nvPr>
            <p:ph type="body" idx="1"/>
          </p:nvPr>
        </p:nvSpPr>
        <p:spPr/>
        <p:txBody>
          <a:bodyPr/>
          <a:lstStyle/>
          <a:p>
            <a:pPr marL="0" indent="0" algn="r" eaLnBrk="1" hangingPunct="1">
              <a:buSzPct val="70000"/>
              <a:buNone/>
            </a:pPr>
            <a:r>
              <a:rPr lang="fa-IR" sz="2400" dirty="0">
                <a:latin typeface="Calibri" pitchFamily="34" charset="0"/>
              </a:rPr>
              <a:t>الف) مقدمه </a:t>
            </a:r>
          </a:p>
          <a:p>
            <a:pPr marL="0" indent="0" algn="r" eaLnBrk="1" hangingPunct="1">
              <a:buSzPct val="70000"/>
              <a:buNone/>
            </a:pPr>
            <a:r>
              <a:rPr lang="fa-IR" sz="2400" dirty="0">
                <a:latin typeface="Calibri" pitchFamily="34" charset="0"/>
              </a:rPr>
              <a:t>ب) یادگیری هدف ها</a:t>
            </a:r>
          </a:p>
          <a:p>
            <a:pPr marL="0" indent="0" algn="r" eaLnBrk="1" hangingPunct="1">
              <a:buSzPct val="70000"/>
              <a:buNone/>
            </a:pPr>
            <a:r>
              <a:rPr lang="fa-IR" sz="2400" dirty="0">
                <a:latin typeface="Calibri" pitchFamily="34" charset="0"/>
              </a:rPr>
              <a:t>ج) مدیریت اورژانسی تشنج </a:t>
            </a:r>
          </a:p>
          <a:p>
            <a:pPr marL="0" indent="0" algn="r" eaLnBrk="1" hangingPunct="1">
              <a:buSzPct val="70000"/>
              <a:buNone/>
            </a:pPr>
            <a:r>
              <a:rPr lang="fa-IR" sz="2400" dirty="0">
                <a:latin typeface="Calibri" pitchFamily="34" charset="0"/>
              </a:rPr>
              <a:t>د) اقدامات کلیدی</a:t>
            </a:r>
          </a:p>
          <a:p>
            <a:pPr marL="0" indent="0" algn="r" eaLnBrk="1" hangingPunct="1">
              <a:buSzPct val="70000"/>
              <a:buNone/>
            </a:pPr>
            <a:r>
              <a:rPr lang="fa-IR" sz="2400" dirty="0">
                <a:solidFill>
                  <a:schemeClr val="tx1">
                    <a:lumMod val="95000"/>
                    <a:lumOff val="5000"/>
                  </a:schemeClr>
                </a:solidFill>
                <a:latin typeface="Calibri" pitchFamily="34" charset="0"/>
              </a:rPr>
              <a:t>1. برقراری ارتباط و ایجاد اعتماد </a:t>
            </a:r>
          </a:p>
          <a:p>
            <a:pPr marL="0" indent="0" algn="r" eaLnBrk="1" hangingPunct="1">
              <a:buSzPct val="70000"/>
              <a:buNone/>
            </a:pPr>
            <a:r>
              <a:rPr lang="fa-IR" sz="2400" dirty="0">
                <a:latin typeface="Calibri" pitchFamily="34" charset="0"/>
              </a:rPr>
              <a:t>2. </a:t>
            </a:r>
            <a:r>
              <a:rPr lang="fa-IR" sz="2400" dirty="0">
                <a:solidFill>
                  <a:schemeClr val="tx1">
                    <a:lumMod val="95000"/>
                    <a:lumOff val="5000"/>
                  </a:schemeClr>
                </a:solidFill>
                <a:latin typeface="Calibri" pitchFamily="34" charset="0"/>
              </a:rPr>
              <a:t>انجام ارزیابی </a:t>
            </a:r>
          </a:p>
          <a:p>
            <a:pPr marL="0" indent="0" algn="r" eaLnBrk="1" hangingPunct="1">
              <a:buSzPct val="70000"/>
              <a:buNone/>
            </a:pPr>
            <a:r>
              <a:rPr lang="fa-IR" sz="2400" dirty="0">
                <a:latin typeface="Calibri" pitchFamily="34" charset="0"/>
              </a:rPr>
              <a:t>3. </a:t>
            </a:r>
            <a:r>
              <a:rPr lang="fa-IR" sz="2400" dirty="0">
                <a:solidFill>
                  <a:schemeClr val="tx1">
                    <a:lumMod val="95000"/>
                    <a:lumOff val="5000"/>
                  </a:schemeClr>
                </a:solidFill>
                <a:latin typeface="Calibri" pitchFamily="34" charset="0"/>
              </a:rPr>
              <a:t>برنامه ریزی و شروع مدیریت </a:t>
            </a:r>
          </a:p>
          <a:p>
            <a:pPr marL="0" indent="0" algn="r" eaLnBrk="1" hangingPunct="1">
              <a:buSzPct val="70000"/>
              <a:buNone/>
            </a:pPr>
            <a:r>
              <a:rPr lang="fa-IR" sz="2400" dirty="0">
                <a:latin typeface="Calibri" pitchFamily="34" charset="0"/>
              </a:rPr>
              <a:t>4. </a:t>
            </a:r>
            <a:r>
              <a:rPr lang="fa-IR" sz="2400" dirty="0">
                <a:solidFill>
                  <a:schemeClr val="tx1">
                    <a:lumMod val="95000"/>
                    <a:lumOff val="5000"/>
                  </a:schemeClr>
                </a:solidFill>
                <a:latin typeface="Calibri" pitchFamily="34" charset="0"/>
              </a:rPr>
              <a:t>ارتباط با سایر خدمات و پشتیبانی </a:t>
            </a:r>
          </a:p>
          <a:p>
            <a:pPr marL="0" indent="0" algn="r" eaLnBrk="1" hangingPunct="1">
              <a:buSzPct val="70000"/>
              <a:buNone/>
            </a:pPr>
            <a:r>
              <a:rPr lang="fa-IR" sz="2400" dirty="0">
                <a:latin typeface="Calibri" pitchFamily="34" charset="0"/>
              </a:rPr>
              <a:t>5. </a:t>
            </a:r>
            <a:r>
              <a:rPr lang="fa-IR" sz="2400" dirty="0">
                <a:solidFill>
                  <a:srgbClr val="FF0000"/>
                </a:solidFill>
                <a:latin typeface="Calibri" pitchFamily="34" charset="0"/>
              </a:rPr>
              <a:t>پیگیری </a:t>
            </a:r>
          </a:p>
          <a:p>
            <a:pPr marL="457200" lvl="1" indent="0" eaLnBrk="1" hangingPunct="1">
              <a:buSzPct val="70000"/>
              <a:buNone/>
            </a:pPr>
            <a:r>
              <a:rPr lang="en-GB" sz="2400" dirty="0" smtClean="0">
                <a:latin typeface="Calibri" pitchFamily="34" charset="0"/>
              </a:rPr>
              <a:t> </a:t>
            </a:r>
            <a:endParaRPr lang="en-US" sz="2400" dirty="0" smtClean="0">
              <a:latin typeface="Calibri" pitchFamily="34" charset="0"/>
            </a:endParaRPr>
          </a:p>
        </p:txBody>
      </p:sp>
    </p:spTree>
    <p:extLst>
      <p:ext uri="{BB962C8B-B14F-4D97-AF65-F5344CB8AC3E}">
        <p14:creationId xmlns:p14="http://schemas.microsoft.com/office/powerpoint/2010/main" val="337412008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پیگیری</a:t>
            </a:r>
            <a:endParaRPr lang="en-US" dirty="0"/>
          </a:p>
        </p:txBody>
      </p:sp>
      <p:sp>
        <p:nvSpPr>
          <p:cNvPr id="3" name="Content Placeholder 2"/>
          <p:cNvSpPr>
            <a:spLocks noGrp="1"/>
          </p:cNvSpPr>
          <p:nvPr>
            <p:ph idx="1"/>
          </p:nvPr>
        </p:nvSpPr>
        <p:spPr/>
        <p:txBody>
          <a:bodyPr/>
          <a:lstStyle/>
          <a:p>
            <a:pPr marL="0" indent="0" algn="r" rtl="1">
              <a:buNone/>
            </a:pPr>
            <a:r>
              <a:rPr lang="fa-IR" dirty="0"/>
              <a:t>مطمئن شوید که فرد و خانواده اش برنامه درمانی و پیگیری را فهمیده اند.</a:t>
            </a:r>
          </a:p>
          <a:p>
            <a:pPr marL="0" indent="0" algn="r" rtl="1">
              <a:buNone/>
            </a:pPr>
            <a:r>
              <a:rPr lang="fa-IR" dirty="0"/>
              <a:t>.  پیگیری</a:t>
            </a:r>
          </a:p>
          <a:p>
            <a:pPr marL="0" indent="0" algn="r" rtl="1">
              <a:buNone/>
            </a:pPr>
            <a:r>
              <a:rPr lang="fa-IR" dirty="0"/>
              <a:t>   .  یک بار در ماه برای سه ماه اول</a:t>
            </a:r>
          </a:p>
          <a:p>
            <a:pPr marL="0" indent="0" algn="r" rtl="1">
              <a:buNone/>
            </a:pPr>
            <a:r>
              <a:rPr lang="fa-IR" dirty="0"/>
              <a:t>   .  سپس هر سه ماه یک بار</a:t>
            </a:r>
          </a:p>
          <a:p>
            <a:pPr marL="0" indent="0" algn="r" rtl="1">
              <a:buNone/>
            </a:pPr>
            <a:r>
              <a:rPr lang="fa-IR" dirty="0"/>
              <a:t>.  توضیح دهید که شخص هر زمان که نیاز داشت میتوتند مراجعه کند واگر تشنج دیگری رخ داد بلافاصله باید مراجعه کند</a:t>
            </a:r>
          </a:p>
          <a:p>
            <a:pPr marL="0" indent="0" algn="r" rtl="1">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78</a:t>
            </a:fld>
            <a:endParaRPr lang="en-US"/>
          </a:p>
        </p:txBody>
      </p:sp>
    </p:spTree>
    <p:extLst>
      <p:ext uri="{BB962C8B-B14F-4D97-AF65-F5344CB8AC3E}">
        <p14:creationId xmlns:p14="http://schemas.microsoft.com/office/powerpoint/2010/main" val="14188706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پیگیری :در ویزیت چه بپرسیم</a:t>
            </a:r>
            <a:endParaRPr lang="en-US" dirty="0"/>
          </a:p>
        </p:txBody>
      </p:sp>
      <p:sp>
        <p:nvSpPr>
          <p:cNvPr id="3" name="Content Placeholder 2"/>
          <p:cNvSpPr>
            <a:spLocks noGrp="1"/>
          </p:cNvSpPr>
          <p:nvPr>
            <p:ph idx="1"/>
          </p:nvPr>
        </p:nvSpPr>
        <p:spPr/>
        <p:txBody>
          <a:bodyPr>
            <a:normAutofit lnSpcReduction="10000"/>
          </a:bodyPr>
          <a:lstStyle/>
          <a:p>
            <a:pPr marL="0" indent="0" algn="r" rtl="1">
              <a:buNone/>
            </a:pPr>
            <a:r>
              <a:rPr lang="fa-IR" dirty="0"/>
              <a:t>	</a:t>
            </a:r>
            <a:r>
              <a:rPr lang="fa-IR" dirty="0" smtClean="0"/>
              <a:t>1- آیا </a:t>
            </a:r>
            <a:r>
              <a:rPr lang="fa-IR" dirty="0"/>
              <a:t>فرکانس تشنج بهتر یا بدتر شده است</a:t>
            </a:r>
          </a:p>
          <a:p>
            <a:pPr marL="0" indent="0" algn="r" rtl="1">
              <a:buNone/>
            </a:pPr>
            <a:r>
              <a:rPr lang="fa-IR" dirty="0"/>
              <a:t>.  آیا انها ثبت روزانه تشنج را دارند؟</a:t>
            </a:r>
          </a:p>
          <a:p>
            <a:pPr marL="0" indent="0" algn="r" rtl="1">
              <a:buNone/>
            </a:pPr>
            <a:r>
              <a:rPr lang="fa-IR" dirty="0"/>
              <a:t>	</a:t>
            </a:r>
            <a:r>
              <a:rPr lang="fa-IR" dirty="0" smtClean="0"/>
              <a:t>2-آیا </a:t>
            </a:r>
            <a:r>
              <a:rPr lang="fa-IR" dirty="0"/>
              <a:t>داروها عوارض جانبی خاصی داشنه اند؟</a:t>
            </a:r>
          </a:p>
          <a:p>
            <a:pPr marL="0" indent="0" algn="r" rtl="1">
              <a:buNone/>
            </a:pPr>
            <a:r>
              <a:rPr lang="fa-IR" dirty="0"/>
              <a:t>.  مطمئن شوید که لیست عوارض احتمالی را چک کرده اید</a:t>
            </a:r>
          </a:p>
          <a:p>
            <a:pPr marL="0" indent="0" algn="r" rtl="1">
              <a:buNone/>
            </a:pPr>
            <a:r>
              <a:rPr lang="fa-IR" dirty="0"/>
              <a:t>	</a:t>
            </a:r>
            <a:r>
              <a:rPr lang="fa-IR" dirty="0" smtClean="0"/>
              <a:t>3-پایبندی </a:t>
            </a:r>
            <a:r>
              <a:rPr lang="fa-IR" dirty="0"/>
              <a:t>به درمان را ارزیابی کنید.</a:t>
            </a:r>
          </a:p>
          <a:p>
            <a:pPr marL="0" indent="0" algn="r" rtl="1">
              <a:buNone/>
            </a:pPr>
            <a:r>
              <a:rPr lang="fa-IR" dirty="0"/>
              <a:t>.  آیا انها داروها را  مصرف کرده اند اگر نه چرا</a:t>
            </a:r>
          </a:p>
          <a:p>
            <a:pPr marL="0" indent="0" algn="r" rtl="1">
              <a:buNone/>
            </a:pPr>
            <a:r>
              <a:rPr lang="fa-IR" dirty="0"/>
              <a:t>	</a:t>
            </a:r>
            <a:r>
              <a:rPr lang="fa-IR" dirty="0" smtClean="0"/>
              <a:t>4-آیا </a:t>
            </a:r>
            <a:r>
              <a:rPr lang="fa-IR" dirty="0"/>
              <a:t>مسئله </a:t>
            </a:r>
            <a:r>
              <a:rPr lang="fa-IR" dirty="0" smtClean="0"/>
              <a:t>دیگری است</a:t>
            </a:r>
            <a:endParaRPr lang="fa-IR" dirty="0"/>
          </a:p>
          <a:p>
            <a:pPr marL="0" indent="0" algn="r" rtl="1">
              <a:buNone/>
            </a:pPr>
            <a:r>
              <a:rPr lang="fa-IR" dirty="0"/>
              <a:t>.  به طور مثال مشکلاتی در خانواده یا جامعه</a:t>
            </a:r>
          </a:p>
          <a:p>
            <a:pPr marL="0" indent="0" algn="r" rtl="1">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79</a:t>
            </a:fld>
            <a:endParaRPr lang="en-US"/>
          </a:p>
        </p:txBody>
      </p:sp>
    </p:spTree>
    <p:extLst>
      <p:ext uri="{BB962C8B-B14F-4D97-AF65-F5344CB8AC3E}">
        <p14:creationId xmlns:p14="http://schemas.microsoft.com/office/powerpoint/2010/main" val="1636711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2"/>
          </p:nvPr>
        </p:nvSpPr>
        <p:spPr>
          <a:ln/>
        </p:spPr>
        <p:txBody>
          <a:bodyPr/>
          <a:lstStyle/>
          <a:p>
            <a:fld id="{A6B48ACE-3B0E-473E-BA34-2EC7F356D9DF}" type="slidenum">
              <a:rPr lang="en-US"/>
              <a:pPr/>
              <a:t>8</a:t>
            </a:fld>
            <a:endParaRPr lang="en-US"/>
          </a:p>
        </p:txBody>
      </p:sp>
      <p:sp>
        <p:nvSpPr>
          <p:cNvPr id="12290" name="Rectangle 2"/>
          <p:cNvSpPr>
            <a:spLocks noGrp="1" noChangeArrowheads="1"/>
          </p:cNvSpPr>
          <p:nvPr>
            <p:ph type="title" idx="4294967295"/>
          </p:nvPr>
        </p:nvSpPr>
        <p:spPr>
          <a:xfrm>
            <a:off x="0" y="0"/>
            <a:ext cx="9144000" cy="1268413"/>
          </a:xfrm>
        </p:spPr>
        <p:txBody>
          <a:bodyPr/>
          <a:lstStyle/>
          <a:p>
            <a:pPr eaLnBrk="1" hangingPunct="1"/>
            <a:r>
              <a:rPr lang="fa-IR" sz="3200" dirty="0"/>
              <a:t>چرا صرع مهم است؟</a:t>
            </a:r>
            <a:endParaRPr lang="en-US" sz="3200" dirty="0" smtClean="0"/>
          </a:p>
        </p:txBody>
      </p:sp>
      <p:sp>
        <p:nvSpPr>
          <p:cNvPr id="181253" name="Rectangle 3"/>
          <p:cNvSpPr>
            <a:spLocks noGrp="1" noChangeArrowheads="1"/>
          </p:cNvSpPr>
          <p:nvPr>
            <p:ph type="body" sz="half" idx="4294967295"/>
          </p:nvPr>
        </p:nvSpPr>
        <p:spPr>
          <a:xfrm>
            <a:off x="395288" y="1484313"/>
            <a:ext cx="8280400" cy="4608512"/>
          </a:xfrm>
        </p:spPr>
        <p:txBody>
          <a:bodyPr/>
          <a:lstStyle/>
          <a:p>
            <a:pPr marL="0" indent="0" algn="r" eaLnBrk="1" hangingPunct="1">
              <a:lnSpc>
                <a:spcPct val="90000"/>
              </a:lnSpc>
              <a:spcAft>
                <a:spcPct val="35000"/>
              </a:spcAft>
              <a:buSzPct val="70000"/>
              <a:buNone/>
            </a:pPr>
            <a:r>
              <a:rPr lang="fa-IR" sz="2400" dirty="0">
                <a:latin typeface="Calibri" pitchFamily="34" charset="0"/>
              </a:rPr>
              <a:t>صرع شایع است (شیوع آن 8/. تا 2/1 درصد است)</a:t>
            </a:r>
          </a:p>
          <a:p>
            <a:pPr marL="0" indent="0" algn="r" eaLnBrk="1" hangingPunct="1">
              <a:lnSpc>
                <a:spcPct val="90000"/>
              </a:lnSpc>
              <a:spcAft>
                <a:spcPct val="35000"/>
              </a:spcAft>
              <a:buSzPct val="70000"/>
              <a:buNone/>
            </a:pPr>
            <a:r>
              <a:rPr lang="fa-IR" sz="2400" dirty="0">
                <a:latin typeface="Calibri" pitchFamily="34" charset="0"/>
              </a:rPr>
              <a:t>.  صرع تهدید کننده حیات است </a:t>
            </a:r>
          </a:p>
          <a:p>
            <a:pPr marL="0" indent="0" algn="r" eaLnBrk="1" hangingPunct="1">
              <a:lnSpc>
                <a:spcPct val="90000"/>
              </a:lnSpc>
              <a:spcAft>
                <a:spcPct val="35000"/>
              </a:spcAft>
              <a:buSzPct val="70000"/>
              <a:buNone/>
            </a:pPr>
            <a:r>
              <a:rPr lang="fa-IR" sz="2400" dirty="0">
                <a:latin typeface="Calibri" pitchFamily="34" charset="0"/>
              </a:rPr>
              <a:t>.  افراد مبتلا به صرع دچار انگ و حذف شده هستند</a:t>
            </a:r>
          </a:p>
          <a:p>
            <a:pPr marL="0" indent="0" algn="r" eaLnBrk="1" hangingPunct="1">
              <a:lnSpc>
                <a:spcPct val="90000"/>
              </a:lnSpc>
              <a:spcAft>
                <a:spcPct val="35000"/>
              </a:spcAft>
              <a:buSzPct val="70000"/>
              <a:buNone/>
            </a:pPr>
            <a:r>
              <a:rPr lang="fa-IR" sz="2400" dirty="0">
                <a:latin typeface="Calibri" pitchFamily="34" charset="0"/>
              </a:rPr>
              <a:t>. به برخی کورکان مبتلا به صرع اجازه رفتن به مدرسه داده نمیشود.</a:t>
            </a:r>
          </a:p>
          <a:p>
            <a:pPr marL="0" indent="0" algn="r" eaLnBrk="1" hangingPunct="1">
              <a:lnSpc>
                <a:spcPct val="90000"/>
              </a:lnSpc>
              <a:spcAft>
                <a:spcPct val="35000"/>
              </a:spcAft>
              <a:buSzPct val="70000"/>
              <a:buNone/>
            </a:pPr>
            <a:r>
              <a:rPr lang="fa-IR" sz="2400" dirty="0">
                <a:latin typeface="Calibri" pitchFamily="34" charset="0"/>
              </a:rPr>
              <a:t>.  درمان آن ساده ، ارزان و موثر است.</a:t>
            </a:r>
          </a:p>
          <a:p>
            <a:pPr marL="0" indent="0" algn="r" eaLnBrk="1" hangingPunct="1">
              <a:lnSpc>
                <a:spcPct val="90000"/>
              </a:lnSpc>
              <a:spcAft>
                <a:spcPct val="35000"/>
              </a:spcAft>
              <a:buSzPct val="70000"/>
              <a:buNone/>
            </a:pPr>
            <a:r>
              <a:rPr lang="fa-IR" sz="2400" dirty="0">
                <a:latin typeface="Calibri" pitchFamily="34" charset="0"/>
              </a:rPr>
              <a:t>   .  70% آنها بعد از دوسال از درمان در تمام طول زندگی بدون تشنج می شوند.</a:t>
            </a:r>
          </a:p>
          <a:p>
            <a:pPr marL="0" indent="0" algn="r" eaLnBrk="1" hangingPunct="1">
              <a:lnSpc>
                <a:spcPct val="90000"/>
              </a:lnSpc>
              <a:spcAft>
                <a:spcPct val="35000"/>
              </a:spcAft>
              <a:buSzPct val="70000"/>
              <a:buNone/>
            </a:pPr>
            <a:r>
              <a:rPr lang="fa-IR" sz="2400" dirty="0">
                <a:latin typeface="Calibri" pitchFamily="34" charset="0"/>
              </a:rPr>
              <a:t>.  پزشکان غیر متخصص و پرستاران می توانند مراقبت در دسترس و مقرون به صرفه ارائه دهند.</a:t>
            </a:r>
          </a:p>
        </p:txBody>
      </p:sp>
    </p:spTree>
    <p:extLst>
      <p:ext uri="{BB962C8B-B14F-4D97-AF65-F5344CB8AC3E}">
        <p14:creationId xmlns:p14="http://schemas.microsoft.com/office/powerpoint/2010/main" val="163040744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125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8125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125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125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125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8125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8125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پیگیری</a:t>
            </a:r>
            <a:endParaRPr lang="en-US" dirty="0"/>
          </a:p>
        </p:txBody>
      </p:sp>
      <p:sp>
        <p:nvSpPr>
          <p:cNvPr id="3" name="Content Placeholder 2"/>
          <p:cNvSpPr>
            <a:spLocks noGrp="1"/>
          </p:cNvSpPr>
          <p:nvPr>
            <p:ph idx="1"/>
          </p:nvPr>
        </p:nvSpPr>
        <p:spPr/>
        <p:txBody>
          <a:bodyPr/>
          <a:lstStyle/>
          <a:p>
            <a:pPr marL="0" indent="0" algn="r" rtl="1">
              <a:buNone/>
            </a:pPr>
            <a:r>
              <a:rPr lang="fa-IR" sz="2800" dirty="0"/>
              <a:t>اگر فرد عوارض جانبی را تجربه کند چه می کنید</a:t>
            </a:r>
          </a:p>
          <a:p>
            <a:pPr marL="0" indent="0" algn="r" rtl="1">
              <a:buNone/>
            </a:pPr>
            <a:r>
              <a:rPr lang="fa-IR" sz="2800" dirty="0"/>
              <a:t>   .  اگر عوارض جانبی جزیی هستند سعی کنید دوز را کاهش دهید.</a:t>
            </a:r>
          </a:p>
          <a:p>
            <a:pPr marL="0" indent="0" algn="r" rtl="1">
              <a:buNone/>
            </a:pPr>
            <a:r>
              <a:rPr lang="fa-IR" sz="2800" dirty="0"/>
              <a:t>   .  برخی از عوارض جانبی نیاز دارند که دارو قطع شود (به طور مثال سندرم استیونس جانسون)</a:t>
            </a:r>
          </a:p>
          <a:p>
            <a:pPr marL="0" indent="0" algn="r" rtl="1">
              <a:buNone/>
            </a:pPr>
            <a:r>
              <a:rPr lang="fa-IR" sz="2800" dirty="0"/>
              <a:t>.  برخی از عوارض جانبی وابسته به دوز نیستند اگر اشخص این عوارض را دارد داروها نیاز است که قطع شوند.</a:t>
            </a:r>
          </a:p>
          <a:p>
            <a:pPr marL="0" indent="0" algn="r" rtl="1">
              <a:buNone/>
            </a:pPr>
            <a:r>
              <a:rPr lang="fa-IR" sz="2800" dirty="0"/>
              <a:t>.  بهترین دوز حداقل دوزی است که تشنج ها را کنترل میکند</a:t>
            </a:r>
          </a:p>
          <a:p>
            <a:pPr marL="0" indent="0" algn="r" rtl="1">
              <a:buNone/>
            </a:pPr>
            <a:endParaRPr lang="en-US" sz="2800"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80</a:t>
            </a:fld>
            <a:endParaRPr lang="en-US"/>
          </a:p>
        </p:txBody>
      </p:sp>
    </p:spTree>
    <p:extLst>
      <p:ext uri="{BB962C8B-B14F-4D97-AF65-F5344CB8AC3E}">
        <p14:creationId xmlns:p14="http://schemas.microsoft.com/office/powerpoint/2010/main" val="344169540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پیگیری</a:t>
            </a:r>
            <a:endParaRPr lang="en-US" dirty="0"/>
          </a:p>
        </p:txBody>
      </p:sp>
      <p:sp>
        <p:nvSpPr>
          <p:cNvPr id="3" name="Content Placeholder 2"/>
          <p:cNvSpPr>
            <a:spLocks noGrp="1"/>
          </p:cNvSpPr>
          <p:nvPr>
            <p:ph idx="1"/>
          </p:nvPr>
        </p:nvSpPr>
        <p:spPr>
          <a:xfrm>
            <a:off x="395536" y="1772816"/>
            <a:ext cx="8229600" cy="4525963"/>
          </a:xfrm>
        </p:spPr>
        <p:txBody>
          <a:bodyPr/>
          <a:lstStyle/>
          <a:p>
            <a:pPr marL="0" indent="0" algn="r" rtl="1">
              <a:buNone/>
            </a:pPr>
            <a:r>
              <a:rPr lang="fa-IR" dirty="0"/>
              <a:t>.  اگر تشنج ها بیشتری وجود داشت چه میکنید</a:t>
            </a:r>
          </a:p>
          <a:p>
            <a:pPr marL="0" indent="0" algn="r" rtl="1">
              <a:buNone/>
            </a:pPr>
            <a:r>
              <a:rPr lang="fa-IR" dirty="0"/>
              <a:t>.  پایبندی به درمان را چک کنید</a:t>
            </a:r>
          </a:p>
          <a:p>
            <a:pPr marL="0" indent="0" algn="r" rtl="1">
              <a:buNone/>
            </a:pPr>
            <a:r>
              <a:rPr lang="fa-IR" dirty="0"/>
              <a:t>.  اگر فرد دارو را مصرف میکند و هنوز تشنج دارد دارو را به دور حداکثر یا بالاترین دوزی که قابل تحمل است افزایش دهید</a:t>
            </a:r>
          </a:p>
          <a:p>
            <a:pPr marL="0" indent="0" algn="r" rtl="1">
              <a:buNone/>
            </a:pPr>
            <a:r>
              <a:rPr lang="fa-IR" dirty="0"/>
              <a:t>.  اگر هنوز تشنج ها به طور ضعیف کنترل است </a:t>
            </a:r>
          </a:p>
          <a:p>
            <a:pPr marL="0" indent="0" algn="r" rtl="1">
              <a:buNone/>
            </a:pPr>
            <a:r>
              <a:rPr lang="fa-IR" dirty="0"/>
              <a:t>   .  به متخصص ارجاع دهید</a:t>
            </a:r>
          </a:p>
          <a:p>
            <a:pPr marL="0" indent="0" algn="r" rtl="1">
              <a:buNone/>
            </a:pPr>
            <a:r>
              <a:rPr lang="fa-IR" dirty="0"/>
              <a:t>   .  دارو دیگری اضافه نکنید</a:t>
            </a:r>
          </a:p>
          <a:p>
            <a:pPr marL="0" indent="0" algn="r" rtl="1">
              <a:buNone/>
            </a:pPr>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81</a:t>
            </a:fld>
            <a:endParaRPr lang="en-US"/>
          </a:p>
        </p:txBody>
      </p:sp>
    </p:spTree>
    <p:extLst>
      <p:ext uri="{BB962C8B-B14F-4D97-AF65-F5344CB8AC3E}">
        <p14:creationId xmlns:p14="http://schemas.microsoft.com/office/powerpoint/2010/main" val="160813149"/>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پیگیری</a:t>
            </a:r>
            <a:endParaRPr lang="en-US" dirty="0"/>
          </a:p>
        </p:txBody>
      </p:sp>
      <p:sp>
        <p:nvSpPr>
          <p:cNvPr id="3" name="Content Placeholder 2"/>
          <p:cNvSpPr>
            <a:spLocks noGrp="1"/>
          </p:cNvSpPr>
          <p:nvPr>
            <p:ph idx="1"/>
          </p:nvPr>
        </p:nvSpPr>
        <p:spPr/>
        <p:txBody>
          <a:bodyPr/>
          <a:lstStyle/>
          <a:p>
            <a:pPr algn="r" rtl="1"/>
            <a:r>
              <a:rPr lang="fa-IR" dirty="0"/>
              <a:t> </a:t>
            </a:r>
            <a:r>
              <a:rPr lang="fa-IR" sz="2800" dirty="0"/>
              <a:t>اگر عوارض جانبی یا پاسخ ضعیف و جود دارد ماهانه پیگیری کنید.</a:t>
            </a:r>
          </a:p>
          <a:p>
            <a:pPr algn="r" rtl="1"/>
            <a:r>
              <a:rPr lang="fa-IR" sz="2800" dirty="0"/>
              <a:t> .  اگر تشنج ها نادر هستند و دوز بالای دارو ها عوارض جانبی ایجاد می کنند بهتر است که تعدادی تشنج را قبول کنید</a:t>
            </a:r>
          </a:p>
          <a:p>
            <a:pPr algn="r" rtl="1"/>
            <a:r>
              <a:rPr lang="fa-IR" sz="2800" dirty="0"/>
              <a:t>.  شما باید هر سه ماه ویزیت کنید حتی اگر تشنج ها به خوبی کنترل شده اند.</a:t>
            </a:r>
          </a:p>
          <a:p>
            <a:pPr algn="r" rtl="1"/>
            <a:r>
              <a:rPr lang="fa-IR" sz="2800" dirty="0"/>
              <a:t>.  دارو های ضد صرع می توانند بعد از دو سال اگر فرد بدون تشنج بوده است قطع شوند.</a:t>
            </a:r>
          </a:p>
          <a:p>
            <a:pPr algn="r" rtl="1"/>
            <a:r>
              <a:rPr lang="fa-IR" sz="2800" dirty="0"/>
              <a:t>.  قبل از قطع داروها به متخصص ارجاع دهید</a:t>
            </a:r>
            <a:endParaRPr lang="en-US" sz="2800"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82</a:t>
            </a:fld>
            <a:endParaRPr lang="en-US"/>
          </a:p>
        </p:txBody>
      </p:sp>
    </p:spTree>
    <p:extLst>
      <p:ext uri="{BB962C8B-B14F-4D97-AF65-F5344CB8AC3E}">
        <p14:creationId xmlns:p14="http://schemas.microsoft.com/office/powerpoint/2010/main" val="4021356911"/>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نمایش: پیگیری </a:t>
            </a:r>
            <a:endParaRPr lang="en-US" dirty="0"/>
          </a:p>
        </p:txBody>
      </p:sp>
      <p:sp>
        <p:nvSpPr>
          <p:cNvPr id="3" name="Content Placeholder 2"/>
          <p:cNvSpPr>
            <a:spLocks noGrp="1"/>
          </p:cNvSpPr>
          <p:nvPr>
            <p:ph idx="1"/>
          </p:nvPr>
        </p:nvSpPr>
        <p:spPr/>
        <p:txBody>
          <a:bodyPr/>
          <a:lstStyle/>
          <a:p>
            <a:pPr algn="r" rtl="1"/>
            <a:r>
              <a:rPr lang="fa-IR" dirty="0"/>
              <a:t>شما برای یک فرد مبتلا به صرع، </a:t>
            </a:r>
            <a:r>
              <a:rPr lang="fa-IR" dirty="0" smtClean="0"/>
              <a:t>داروسدیم والپروات شروع </a:t>
            </a:r>
            <a:r>
              <a:rPr lang="fa-IR" dirty="0"/>
              <a:t>میکنید.</a:t>
            </a:r>
          </a:p>
          <a:p>
            <a:pPr algn="r" rtl="1"/>
            <a:r>
              <a:rPr lang="fa-IR" dirty="0"/>
              <a:t>.  آنها دارو را برای یک ماه مصرف می کنند و برای اولین ویزیت پیگیری می آیند.</a:t>
            </a:r>
          </a:p>
          <a:p>
            <a:pPr algn="r" rtl="1"/>
            <a:r>
              <a:rPr lang="fa-IR" dirty="0"/>
              <a:t>.  ویزیت پیگیری را بر طبق آنچه آخر این اسلاید یاد گرفتید انجام دهید.</a:t>
            </a:r>
          </a:p>
          <a:p>
            <a:pPr algn="r" rtl="1"/>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83</a:t>
            </a:fld>
            <a:endParaRPr lang="en-US"/>
          </a:p>
        </p:txBody>
      </p:sp>
    </p:spTree>
    <p:extLst>
      <p:ext uri="{BB962C8B-B14F-4D97-AF65-F5344CB8AC3E}">
        <p14:creationId xmlns:p14="http://schemas.microsoft.com/office/powerpoint/2010/main" val="756590278"/>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پیامهای اصلی</a:t>
            </a:r>
            <a:endParaRPr lang="en-US" dirty="0"/>
          </a:p>
        </p:txBody>
      </p:sp>
      <p:sp>
        <p:nvSpPr>
          <p:cNvPr id="3" name="Content Placeholder 2"/>
          <p:cNvSpPr>
            <a:spLocks noGrp="1"/>
          </p:cNvSpPr>
          <p:nvPr>
            <p:ph idx="1"/>
          </p:nvPr>
        </p:nvSpPr>
        <p:spPr/>
        <p:txBody>
          <a:bodyPr/>
          <a:lstStyle/>
          <a:p>
            <a:pPr algn="r" rtl="1"/>
            <a:r>
              <a:rPr lang="fa-IR" sz="2800" dirty="0"/>
              <a:t>.  صرع ارثی یا مسری نیست </a:t>
            </a:r>
          </a:p>
          <a:p>
            <a:pPr algn="r" rtl="1"/>
            <a:r>
              <a:rPr lang="fa-IR" sz="2800" dirty="0"/>
              <a:t>.  ارزیابی دو مرحله کلیدی دارد</a:t>
            </a:r>
          </a:p>
          <a:p>
            <a:pPr algn="r" rtl="1"/>
            <a:r>
              <a:rPr lang="fa-IR" sz="2800" dirty="0"/>
              <a:t>   .  مشخص کنید اگر فرد تشنج های حرکتی دارد</a:t>
            </a:r>
          </a:p>
          <a:p>
            <a:pPr algn="r" rtl="1"/>
            <a:r>
              <a:rPr lang="fa-IR" sz="2800" dirty="0"/>
              <a:t>   .  دلایل حاد </a:t>
            </a:r>
            <a:r>
              <a:rPr lang="fa-IR" sz="2800" dirty="0" smtClean="0"/>
              <a:t>را </a:t>
            </a:r>
            <a:r>
              <a:rPr lang="fa-IR" sz="2800" dirty="0"/>
              <a:t>رد </a:t>
            </a:r>
            <a:r>
              <a:rPr lang="fa-IR" sz="2800" dirty="0" smtClean="0"/>
              <a:t>کنید</a:t>
            </a:r>
            <a:endParaRPr lang="fa-IR" sz="2800" dirty="0"/>
          </a:p>
          <a:p>
            <a:pPr algn="r" rtl="1"/>
            <a:r>
              <a:rPr lang="fa-IR" sz="2800" dirty="0"/>
              <a:t>.  پایبندی به درمان و پیگیری منظم حیاتی هستند</a:t>
            </a:r>
          </a:p>
          <a:p>
            <a:pPr algn="r" rtl="1"/>
            <a:r>
              <a:rPr lang="fa-IR" sz="2800" dirty="0"/>
              <a:t>.  فرد و خانواده نیاز به آموزش و حمایت دارند</a:t>
            </a:r>
          </a:p>
          <a:p>
            <a:pPr algn="r" rtl="1"/>
            <a:r>
              <a:rPr lang="fa-IR" sz="2800" dirty="0"/>
              <a:t>.  افراد مبتلا صرع می توانند زندگی عادی داشته باشند</a:t>
            </a:r>
          </a:p>
          <a:p>
            <a:pPr algn="r" rtl="1"/>
            <a:r>
              <a:rPr lang="fa-IR" sz="2800" dirty="0"/>
              <a:t>.  کودکان مبتلا به صرع می توانند به مدارس عادی بروند</a:t>
            </a:r>
          </a:p>
          <a:p>
            <a:pPr algn="r" rtl="1"/>
            <a:endParaRPr lang="en-US" dirty="0"/>
          </a:p>
        </p:txBody>
      </p:sp>
      <p:sp>
        <p:nvSpPr>
          <p:cNvPr id="5" name="Slide Number Placeholder 4"/>
          <p:cNvSpPr>
            <a:spLocks noGrp="1"/>
          </p:cNvSpPr>
          <p:nvPr>
            <p:ph type="sldNum" sz="quarter" idx="12"/>
          </p:nvPr>
        </p:nvSpPr>
        <p:spPr/>
        <p:txBody>
          <a:bodyPr/>
          <a:lstStyle/>
          <a:p>
            <a:fld id="{E26D9F18-9D84-4DA5-AD8E-8F5D4B289400}" type="slidenum">
              <a:rPr lang="en-US" smtClean="0"/>
              <a:pPr/>
              <a:t>84</a:t>
            </a:fld>
            <a:endParaRPr lang="en-US"/>
          </a:p>
        </p:txBody>
      </p:sp>
    </p:spTree>
    <p:extLst>
      <p:ext uri="{BB962C8B-B14F-4D97-AF65-F5344CB8AC3E}">
        <p14:creationId xmlns:p14="http://schemas.microsoft.com/office/powerpoint/2010/main" val="9768140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6"/>
          <p:cNvSpPr>
            <a:spLocks noGrp="1" noChangeArrowheads="1"/>
          </p:cNvSpPr>
          <p:nvPr>
            <p:ph type="sldNum" sz="quarter" idx="12"/>
          </p:nvPr>
        </p:nvSpPr>
        <p:spPr>
          <a:ln/>
        </p:spPr>
        <p:txBody>
          <a:bodyPr/>
          <a:lstStyle/>
          <a:p>
            <a:fld id="{9B0231D3-0A8A-4AF2-9207-26F509FBF4FB}" type="slidenum">
              <a:rPr lang="en-US"/>
              <a:pPr/>
              <a:t>9</a:t>
            </a:fld>
            <a:endParaRPr lang="en-US"/>
          </a:p>
        </p:txBody>
      </p:sp>
      <p:sp>
        <p:nvSpPr>
          <p:cNvPr id="13314" name="Rectangle 2"/>
          <p:cNvSpPr>
            <a:spLocks noGrp="1" noChangeArrowheads="1"/>
          </p:cNvSpPr>
          <p:nvPr>
            <p:ph type="title" idx="4294967295"/>
          </p:nvPr>
        </p:nvSpPr>
        <p:spPr>
          <a:xfrm>
            <a:off x="0" y="0"/>
            <a:ext cx="9144000" cy="1044575"/>
          </a:xfrm>
        </p:spPr>
        <p:txBody>
          <a:bodyPr/>
          <a:lstStyle/>
          <a:p>
            <a:pPr eaLnBrk="1" hangingPunct="1"/>
            <a:r>
              <a:rPr lang="fa-IR" sz="3200" dirty="0"/>
              <a:t>شما چه احساسی داشتید</a:t>
            </a:r>
            <a:endParaRPr lang="en-GB" sz="3200" dirty="0" smtClean="0"/>
          </a:p>
        </p:txBody>
      </p:sp>
      <p:sp>
        <p:nvSpPr>
          <p:cNvPr id="13315" name="Rectangle 3"/>
          <p:cNvSpPr>
            <a:spLocks noGrp="1" noChangeArrowheads="1"/>
          </p:cNvSpPr>
          <p:nvPr>
            <p:ph type="body" idx="4294967295"/>
          </p:nvPr>
        </p:nvSpPr>
        <p:spPr>
          <a:xfrm>
            <a:off x="395288" y="1125538"/>
            <a:ext cx="8507412" cy="4852987"/>
          </a:xfrm>
        </p:spPr>
        <p:txBody>
          <a:bodyPr/>
          <a:lstStyle/>
          <a:p>
            <a:pPr marL="0" indent="0" algn="r" eaLnBrk="1" hangingPunct="1">
              <a:buClr>
                <a:schemeClr val="tx1"/>
              </a:buClr>
              <a:buSzPct val="70000"/>
              <a:buNone/>
            </a:pPr>
            <a:r>
              <a:rPr lang="fa-IR" sz="2400" b="1" dirty="0">
                <a:latin typeface="Calibri" pitchFamily="34" charset="0"/>
              </a:rPr>
              <a:t>.  سناریو یک</a:t>
            </a:r>
          </a:p>
          <a:p>
            <a:pPr marL="0" indent="0" algn="r" eaLnBrk="1" hangingPunct="1">
              <a:buClr>
                <a:schemeClr val="tx1"/>
              </a:buClr>
              <a:buSzPct val="70000"/>
              <a:buNone/>
            </a:pPr>
            <a:r>
              <a:rPr lang="fa-IR" sz="2400" dirty="0">
                <a:latin typeface="Calibri" pitchFamily="34" charset="0"/>
              </a:rPr>
              <a:t>   .  اگر شما با یک فرد مبتلا به صرع زندگی میکردید و هیچ دانش پزشکی نداشتید</a:t>
            </a:r>
          </a:p>
          <a:p>
            <a:pPr marL="0" indent="0" algn="r" eaLnBrk="1" hangingPunct="1">
              <a:buClr>
                <a:schemeClr val="tx1"/>
              </a:buClr>
              <a:buSzPct val="70000"/>
              <a:buNone/>
            </a:pPr>
            <a:r>
              <a:rPr lang="fa-IR" sz="2400" dirty="0">
                <a:latin typeface="Calibri" pitchFamily="34" charset="0"/>
              </a:rPr>
              <a:t>   .  اگر شما اعتقاد داشتید که فرد مسری و تسخیر شده است</a:t>
            </a:r>
          </a:p>
          <a:p>
            <a:pPr marL="0" indent="0" algn="r" eaLnBrk="1" hangingPunct="1">
              <a:buClr>
                <a:schemeClr val="tx1"/>
              </a:buClr>
              <a:buSzPct val="70000"/>
              <a:buNone/>
            </a:pPr>
            <a:r>
              <a:rPr lang="fa-IR" sz="2400" dirty="0">
                <a:latin typeface="Calibri" pitchFamily="34" charset="0"/>
              </a:rPr>
              <a:t>   .  چگونه شما با این فرد رفتار میکردید.</a:t>
            </a:r>
          </a:p>
          <a:p>
            <a:pPr marL="0" indent="0" algn="r" eaLnBrk="1" hangingPunct="1">
              <a:buClr>
                <a:schemeClr val="tx1"/>
              </a:buClr>
              <a:buSzPct val="70000"/>
              <a:buNone/>
            </a:pPr>
            <a:r>
              <a:rPr lang="fa-IR" sz="2400" dirty="0">
                <a:latin typeface="Calibri" pitchFamily="34" charset="0"/>
              </a:rPr>
              <a:t>.  سناریو دو</a:t>
            </a:r>
          </a:p>
          <a:p>
            <a:pPr marL="0" indent="0" algn="r" eaLnBrk="1" hangingPunct="1">
              <a:buClr>
                <a:schemeClr val="tx1"/>
              </a:buClr>
              <a:buSzPct val="70000"/>
              <a:buNone/>
            </a:pPr>
            <a:r>
              <a:rPr lang="fa-IR" sz="2400" dirty="0">
                <a:latin typeface="Calibri" pitchFamily="34" charset="0"/>
              </a:rPr>
              <a:t>   .  اگر شما مبتلا به صرع بودید وهمه از شما دوری میکردند</a:t>
            </a:r>
          </a:p>
          <a:p>
            <a:pPr marL="0" indent="0" algn="r" eaLnBrk="1" hangingPunct="1">
              <a:buClr>
                <a:schemeClr val="tx1"/>
              </a:buClr>
              <a:buSzPct val="70000"/>
              <a:buNone/>
            </a:pPr>
            <a:r>
              <a:rPr lang="fa-IR" sz="2400" dirty="0">
                <a:latin typeface="Calibri" pitchFamily="34" charset="0"/>
              </a:rPr>
              <a:t>   .  اگر شما معتقد بودید که بوسیله ارواح شیطانی تسخیر شده اید</a:t>
            </a:r>
          </a:p>
          <a:p>
            <a:pPr marL="0" indent="0" algn="r" eaLnBrk="1" hangingPunct="1">
              <a:buClr>
                <a:schemeClr val="tx1"/>
              </a:buClr>
              <a:buSzPct val="70000"/>
              <a:buNone/>
            </a:pPr>
            <a:r>
              <a:rPr lang="fa-IR" sz="2400" dirty="0">
                <a:latin typeface="Calibri" pitchFamily="34" charset="0"/>
              </a:rPr>
              <a:t>   .  چگونه این افکار زندگی شما را تحت تاثیر قرار میداد.</a:t>
            </a:r>
          </a:p>
          <a:p>
            <a:pPr marL="0" indent="0" algn="r" eaLnBrk="1" hangingPunct="1">
              <a:buClr>
                <a:schemeClr val="tx1"/>
              </a:buClr>
              <a:buSzPct val="70000"/>
              <a:buNone/>
            </a:pPr>
            <a:r>
              <a:rPr lang="fa-IR" sz="2400" dirty="0" smtClean="0">
                <a:latin typeface="Calibri" pitchFamily="34" charset="0"/>
              </a:rPr>
              <a:t>.</a:t>
            </a:r>
            <a:endParaRPr lang="en-GB" sz="2400" dirty="0" smtClean="0">
              <a:latin typeface="Calibri" pitchFamily="34" charset="0"/>
            </a:endParaRPr>
          </a:p>
          <a:p>
            <a:pPr eaLnBrk="1" hangingPunct="1">
              <a:buClr>
                <a:schemeClr val="tx1"/>
              </a:buClr>
              <a:buSzPct val="70000"/>
              <a:buFontTx/>
              <a:buNone/>
            </a:pPr>
            <a:endParaRPr lang="en-GB" sz="2800" dirty="0" smtClean="0">
              <a:latin typeface="Calibri" pitchFamily="34" charset="0"/>
            </a:endParaRPr>
          </a:p>
        </p:txBody>
      </p:sp>
    </p:spTree>
    <p:extLst>
      <p:ext uri="{BB962C8B-B14F-4D97-AF65-F5344CB8AC3E}">
        <p14:creationId xmlns:p14="http://schemas.microsoft.com/office/powerpoint/2010/main" val="8634323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5944</Words>
  <Application>Microsoft Office PowerPoint</Application>
  <PresentationFormat>On-screen Show (4:3)</PresentationFormat>
  <Paragraphs>847</Paragraphs>
  <Slides>84</Slides>
  <Notes>55</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Office Theme</vt:lpstr>
      <vt:lpstr>صرع</vt:lpstr>
      <vt:lpstr>اشتراک تجربه ها</vt:lpstr>
      <vt:lpstr>صحیح/غلط</vt:lpstr>
      <vt:lpstr>تشنج ها چه هستند؟</vt:lpstr>
      <vt:lpstr>صرع چه هست؟</vt:lpstr>
      <vt:lpstr>علت های صرع ؟</vt:lpstr>
      <vt:lpstr>نام های محلی برای تشنج و صرع</vt:lpstr>
      <vt:lpstr>چرا صرع مهم است؟</vt:lpstr>
      <vt:lpstr>شما چه احساسی داشتید</vt:lpstr>
      <vt:lpstr>کاهش برچسب زدن و تبعیض</vt:lpstr>
      <vt:lpstr>محتوا (تشنج / صرع )</vt:lpstr>
      <vt:lpstr>یادگیری هدف ها</vt:lpstr>
      <vt:lpstr>برای مدیریت یک تشنج حاد چه نیاز دارید </vt:lpstr>
      <vt:lpstr>چرا مدیریت تشنج یک اورژانس است</vt:lpstr>
      <vt:lpstr>مطالعه نمونه: بحث گروهی</vt:lpstr>
      <vt:lpstr>اقدامات اولیه در همه مواردABCs</vt:lpstr>
      <vt:lpstr>وضعیت ریکاوری </vt:lpstr>
      <vt:lpstr>اندازه گیری وثبت علائم حیاتی</vt:lpstr>
      <vt:lpstr>در معاینه فیزیکی در جستجوی چه باشیم</vt:lpstr>
      <vt:lpstr>چه باید بپرسیم</vt:lpstr>
      <vt:lpstr>پرسش در مورد سایر شرایط پزشکی</vt:lpstr>
      <vt:lpstr>مدیریت بیشتر تشنج حاد</vt:lpstr>
      <vt:lpstr>من نمی توانم رگ بگیرم چه کنم</vt:lpstr>
      <vt:lpstr>دیازپام رکتال</vt:lpstr>
      <vt:lpstr>دیازپام رکتال</vt:lpstr>
      <vt:lpstr>مواردی که باید ارزیابی شود</vt:lpstr>
      <vt:lpstr>چه کنیم اگر تشنج متوقف نشد</vt:lpstr>
      <vt:lpstr> اگر به عفونت مغزی مشکوک شدید چه انجام میدهید</vt:lpstr>
      <vt:lpstr>اگر به تروما مشکوک شدید چه می کنید</vt:lpstr>
      <vt:lpstr>چگونه سایر شواهد تروما را چک کنیم</vt:lpstr>
      <vt:lpstr>اگر شخص حامله تشنج داشت چه کنیم</vt:lpstr>
      <vt:lpstr>در مورد کودک با تب چه کنیم</vt:lpstr>
      <vt:lpstr>تب و تشنج کمپلکس چیست</vt:lpstr>
      <vt:lpstr>مدیریت تب وتشنج ساده</vt:lpstr>
      <vt:lpstr>نمونه یک </vt:lpstr>
      <vt:lpstr>PowerPoint Presentation</vt:lpstr>
      <vt:lpstr>نمونه یک : مدیریت</vt:lpstr>
      <vt:lpstr>نمونه دو</vt:lpstr>
      <vt:lpstr>نمونه دو</vt:lpstr>
      <vt:lpstr>نمونه سه</vt:lpstr>
      <vt:lpstr>خلاصه مدیریت تشنج حاد</vt:lpstr>
      <vt:lpstr>پیام های کلیدی مدیریت تشنج حاد</vt:lpstr>
      <vt:lpstr>تشنج/صرع</vt:lpstr>
      <vt:lpstr>پایه گذاری ارتباط و ساختن اعتماد</vt:lpstr>
      <vt:lpstr>تشنج/صرع</vt:lpstr>
      <vt:lpstr>چه موقع به صرع مشکوک میشویم؟</vt:lpstr>
      <vt:lpstr>اگر شما به صرع مشکوک هستید چه انجام میدهید</vt:lpstr>
      <vt:lpstr>آیا تشنج با جز حرکتی وجود دارد</vt:lpstr>
      <vt:lpstr>اگر تشنج حرکتی وجود داشت چه کنیم</vt:lpstr>
      <vt:lpstr>اگر علت حادی وجود نداشت چه کنیم</vt:lpstr>
      <vt:lpstr>نمایش یک : ارزیابی</vt:lpstr>
      <vt:lpstr>تشنج/صرع</vt:lpstr>
      <vt:lpstr>چهار سناریو درمانی محتمل وجود دارد</vt:lpstr>
      <vt:lpstr>PowerPoint Presentation</vt:lpstr>
      <vt:lpstr>مدیریت صرع شامل</vt:lpstr>
      <vt:lpstr>داروها : دارو انتخابی</vt:lpstr>
      <vt:lpstr>شروع درمان دارویی با ضد تشنج ها</vt:lpstr>
      <vt:lpstr>نمونه یک ثبت روزانه تشنج</vt:lpstr>
      <vt:lpstr>آموزش : داروها</vt:lpstr>
      <vt:lpstr>چگونگی مدیریت یک کودک با صرع و اختلال تکاملی یا رفتاری</vt:lpstr>
      <vt:lpstr>مدیریت خاص برای زنان مبتلا به صرع</vt:lpstr>
      <vt:lpstr>پرسش های متداول درباره داروهای ضد صرع</vt:lpstr>
      <vt:lpstr>پیام های کلیدی درباره داروهای  ضد صرع</vt:lpstr>
      <vt:lpstr>نمایش دو : مدیریت</vt:lpstr>
      <vt:lpstr>توصیه ها ، آموزش ، حمایت روانی</vt:lpstr>
      <vt:lpstr>توصیه ها ، آموزش ، حمایت روانی</vt:lpstr>
      <vt:lpstr>توصیه ها ، آموزش ، حمایت روانی</vt:lpstr>
      <vt:lpstr>وقتی یک تشنج در خانه رخ می دهد</vt:lpstr>
      <vt:lpstr>PowerPoint Presentation</vt:lpstr>
      <vt:lpstr>حمایت</vt:lpstr>
      <vt:lpstr>خطرات امنیتی</vt:lpstr>
      <vt:lpstr>خطرات امنیتی</vt:lpstr>
      <vt:lpstr>سوال های مروری (آموزش)</vt:lpstr>
      <vt:lpstr>نمایش 3 : آموزش</vt:lpstr>
      <vt:lpstr>تشنج/صرع</vt:lpstr>
      <vt:lpstr>ارتباط با سایر خدمات و سیستم های حمایتی</vt:lpstr>
      <vt:lpstr>تشنج/صرع</vt:lpstr>
      <vt:lpstr>پیگیری</vt:lpstr>
      <vt:lpstr>پیگیری :در ویزیت چه بپرسیم</vt:lpstr>
      <vt:lpstr>پیگیری</vt:lpstr>
      <vt:lpstr>پیگیری</vt:lpstr>
      <vt:lpstr>پیگیری</vt:lpstr>
      <vt:lpstr>نمایش: پیگیری </vt:lpstr>
      <vt:lpstr>پیامهای اصلی</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صرع</dc:title>
  <dc:creator>nstar</dc:creator>
  <cp:lastModifiedBy>riasat abdi</cp:lastModifiedBy>
  <cp:revision>1</cp:revision>
  <dcterms:created xsi:type="dcterms:W3CDTF">2006-08-16T00:00:00Z</dcterms:created>
  <dcterms:modified xsi:type="dcterms:W3CDTF">2016-12-04T12:38:44Z</dcterms:modified>
</cp:coreProperties>
</file>