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9" r:id="rId4"/>
    <p:sldId id="296" r:id="rId5"/>
    <p:sldId id="277" r:id="rId6"/>
    <p:sldId id="295" r:id="rId7"/>
    <p:sldId id="278" r:id="rId8"/>
    <p:sldId id="274" r:id="rId9"/>
    <p:sldId id="297" r:id="rId10"/>
    <p:sldId id="298" r:id="rId11"/>
    <p:sldId id="304" r:id="rId12"/>
    <p:sldId id="301" r:id="rId13"/>
    <p:sldId id="300" r:id="rId14"/>
    <p:sldId id="287" r:id="rId15"/>
    <p:sldId id="288" r:id="rId16"/>
    <p:sldId id="286" r:id="rId17"/>
    <p:sldId id="283" r:id="rId18"/>
    <p:sldId id="281" r:id="rId19"/>
    <p:sldId id="282" r:id="rId20"/>
    <p:sldId id="289" r:id="rId21"/>
    <p:sldId id="290" r:id="rId22"/>
    <p:sldId id="291" r:id="rId23"/>
    <p:sldId id="293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1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9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4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72CF-F62C-4CE4-BDC3-AA3C97F0EC6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CB47-27D8-4328-9DD7-B8C5ADE0F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4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Male hypoactive sexual disorder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Hafez </a:t>
            </a:r>
            <a:r>
              <a:rPr lang="en-US" sz="4000" dirty="0" err="1" smtClean="0"/>
              <a:t>Bajoghli</a:t>
            </a:r>
            <a:r>
              <a:rPr lang="en-US" sz="4000" dirty="0" smtClean="0"/>
              <a:t> </a:t>
            </a:r>
          </a:p>
          <a:p>
            <a:r>
              <a:rPr lang="en-US" dirty="0" smtClean="0"/>
              <a:t>MD. Psychiatrist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84525" y="53498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CMHC, 23 Azar, 96</a:t>
            </a:r>
          </a:p>
          <a:p>
            <a:r>
              <a:rPr lang="fa-IR" sz="2400" dirty="0"/>
              <a:t>مرکز بهداشت جنوب</a:t>
            </a:r>
          </a:p>
        </p:txBody>
      </p:sp>
    </p:spTree>
    <p:extLst>
      <p:ext uri="{BB962C8B-B14F-4D97-AF65-F5344CB8AC3E}">
        <p14:creationId xmlns:p14="http://schemas.microsoft.com/office/powerpoint/2010/main" val="38630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etiology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Biological factors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Body Dysmorphic Disorder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Depression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Anxiety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ADHD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89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etiology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Sex orientation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Gender dysphoria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3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/>
              <a:t>Attitudes toward sex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pitchFamily="18" charset="2"/>
              <a:buNone/>
            </a:pPr>
            <a:endParaRPr lang="en-US" sz="2400" dirty="0"/>
          </a:p>
          <a:p>
            <a:pPr algn="l" rtl="0">
              <a:buFont typeface="Wingdings 2" pitchFamily="18" charset="2"/>
              <a:buNone/>
            </a:pPr>
            <a:r>
              <a:rPr lang="en-US" sz="2400" dirty="0"/>
              <a:t>Many </a:t>
            </a:r>
            <a:r>
              <a:rPr lang="en-US" sz="2400" b="1" dirty="0">
                <a:solidFill>
                  <a:srgbClr val="FF0000"/>
                </a:solidFill>
              </a:rPr>
              <a:t>Chinese physicians </a:t>
            </a:r>
            <a:r>
              <a:rPr lang="en-US" sz="2400" dirty="0"/>
              <a:t>believe that semen loss disrupts the balance between yin and yang and makes men susceptible to disease.</a:t>
            </a:r>
          </a:p>
          <a:p>
            <a:pPr algn="l" rtl="0">
              <a:buFont typeface="Wingdings 2" pitchFamily="18" charset="2"/>
              <a:buNone/>
            </a:pPr>
            <a:endParaRPr lang="en-US" sz="2400" dirty="0"/>
          </a:p>
          <a:p>
            <a:pPr algn="l" rtl="0">
              <a:buFont typeface="Wingdings 2" pitchFamily="18" charset="2"/>
              <a:buNone/>
            </a:pPr>
            <a:r>
              <a:rPr lang="en-US" sz="2400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India</a:t>
            </a:r>
            <a:r>
              <a:rPr lang="en-US" sz="2400" dirty="0"/>
              <a:t>, the </a:t>
            </a:r>
            <a:r>
              <a:rPr lang="en-US" sz="2400" dirty="0" err="1"/>
              <a:t>Ayrvedic</a:t>
            </a:r>
            <a:r>
              <a:rPr lang="en-US" sz="2400" dirty="0"/>
              <a:t> medical system teaches that men who lose too much semen presumably experience malaise, bodily weakness, and wasting away</a:t>
            </a:r>
            <a:r>
              <a:rPr lang="en-US" sz="2400" dirty="0" smtClean="0"/>
              <a:t>.</a:t>
            </a:r>
          </a:p>
          <a:p>
            <a:pPr algn="l" rtl="0">
              <a:buFont typeface="Wingdings 2" pitchFamily="18" charset="2"/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Self fulfilling prophecy</a:t>
            </a:r>
          </a:p>
          <a:p>
            <a:pPr algn="l" rtl="0">
              <a:buFont typeface="Wingdings 2" pitchFamily="18" charset="2"/>
              <a:buNone/>
            </a:pPr>
            <a:endParaRPr lang="en-US" sz="2400" dirty="0"/>
          </a:p>
          <a:p>
            <a:pPr algn="l" rtl="0">
              <a:buFont typeface="Wingdings 2" pitchFamily="18" charset="2"/>
              <a:buNone/>
            </a:pPr>
            <a:endParaRPr lang="en-US" sz="2400" dirty="0"/>
          </a:p>
          <a:p>
            <a:pPr algn="l" rtl="0">
              <a:buFont typeface="Wingdings 2" pitchFamily="18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7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meaning of Sex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spiritual transcendence</a:t>
            </a:r>
          </a:p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Sin</a:t>
            </a:r>
          </a:p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Power</a:t>
            </a:r>
          </a:p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Weakness</a:t>
            </a:r>
          </a:p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 </a:t>
            </a:r>
            <a:r>
              <a:rPr lang="en-US" sz="3200" dirty="0"/>
              <a:t>the procreation of </a:t>
            </a:r>
            <a:r>
              <a:rPr lang="en-US" sz="3200" dirty="0" smtClean="0"/>
              <a:t>children</a:t>
            </a:r>
          </a:p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 </a:t>
            </a:r>
            <a:r>
              <a:rPr lang="en-US" sz="3200" dirty="0"/>
              <a:t>romantic </a:t>
            </a:r>
            <a:r>
              <a:rPr lang="en-US" sz="3200" dirty="0" smtClean="0"/>
              <a:t>intimacy</a:t>
            </a:r>
          </a:p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erotic pleasure</a:t>
            </a:r>
          </a:p>
          <a:p>
            <a:pPr algn="l" rtl="0">
              <a:buFont typeface="Wingdings 2" pitchFamily="18" charset="2"/>
              <a:buNone/>
            </a:pPr>
            <a:r>
              <a:rPr lang="en-US" sz="3200" dirty="0" smtClean="0"/>
              <a:t> </a:t>
            </a:r>
            <a:r>
              <a:rPr lang="en-US" sz="3200" dirty="0"/>
              <a:t>recreation </a:t>
            </a:r>
          </a:p>
          <a:p>
            <a:pPr algn="l" rtl="0">
              <a:buFont typeface="Wingdings 2" pitchFamily="18" charset="2"/>
              <a:buNone/>
            </a:pPr>
            <a:endParaRPr lang="en-US" sz="3200" dirty="0"/>
          </a:p>
          <a:p>
            <a:pPr algn="l" rtl="0">
              <a:buFont typeface="Wingdings 2" pitchFamily="18" charset="2"/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9866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 and sex are strongly correlated</a:t>
            </a:r>
            <a:endParaRPr lang="fa-I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70" y="1600200"/>
            <a:ext cx="315072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294530" cy="235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7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Madonna-Whore Complex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1"/>
            <a:ext cx="2423160" cy="3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287"/>
            <a:ext cx="4335754" cy="28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souhantq.com/wp-content/uploads/2011/09/silverdish460x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1447800"/>
            <a:ext cx="2561491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4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Fantasy vs. Reality</a:t>
            </a:r>
            <a:br>
              <a:rPr lang="en-US" dirty="0"/>
            </a:br>
            <a:endParaRPr lang="fa-IR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5058" name="Picture 2" descr="http://fc06.deviantart.net/fs38/f/2008/334/6/b/A_piece_of_my_fantastic_world_by_francy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1483361"/>
            <a:ext cx="4286249" cy="3733800"/>
          </a:xfrm>
          <a:prstGeom prst="rect">
            <a:avLst/>
          </a:prstGeom>
          <a:noFill/>
        </p:spPr>
      </p:pic>
      <p:pic>
        <p:nvPicPr>
          <p:cNvPr id="47106" name="Picture 2" descr="http://toonclips.com/600/3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228" y="3581400"/>
            <a:ext cx="2590800" cy="251247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46" y="939802"/>
            <a:ext cx="1908230" cy="96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06585"/>
            <a:ext cx="2167256" cy="10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Sex language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None/>
            </a:pPr>
            <a:endParaRPr lang="en-US" dirty="0" smtClean="0"/>
          </a:p>
        </p:txBody>
      </p:sp>
      <p:sp>
        <p:nvSpPr>
          <p:cNvPr id="5" name="Teardrop 4"/>
          <p:cNvSpPr/>
          <p:nvPr/>
        </p:nvSpPr>
        <p:spPr>
          <a:xfrm>
            <a:off x="2057400" y="2819400"/>
            <a:ext cx="2286000" cy="1676400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dirty="0"/>
              <a:t>Scientific language</a:t>
            </a:r>
            <a:endParaRPr lang="fa-IR" dirty="0"/>
          </a:p>
        </p:txBody>
      </p:sp>
      <p:sp>
        <p:nvSpPr>
          <p:cNvPr id="9" name="Teardrop 8"/>
          <p:cNvSpPr/>
          <p:nvPr/>
        </p:nvSpPr>
        <p:spPr>
          <a:xfrm>
            <a:off x="4648200" y="4038600"/>
            <a:ext cx="2362200" cy="1600200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dirty="0"/>
              <a:t>Metaphoric language</a:t>
            </a:r>
            <a:endParaRPr lang="fa-IR" dirty="0"/>
          </a:p>
        </p:txBody>
      </p:sp>
      <p:sp>
        <p:nvSpPr>
          <p:cNvPr id="10" name="Teardrop 9"/>
          <p:cNvSpPr/>
          <p:nvPr/>
        </p:nvSpPr>
        <p:spPr>
          <a:xfrm>
            <a:off x="7620000" y="2895600"/>
            <a:ext cx="2057400" cy="152400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dirty="0"/>
              <a:t>Dirty words</a:t>
            </a: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3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sex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theoretical basis of the dual-sex therapy approach is the concept of the</a:t>
            </a:r>
          </a:p>
          <a:p>
            <a:r>
              <a:rPr lang="en-US" dirty="0"/>
              <a:t>marital unit or dyad as the object of therapy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sexual problem often reflects other areas of disharmony or</a:t>
            </a:r>
          </a:p>
          <a:p>
            <a:r>
              <a:rPr lang="en-US" dirty="0"/>
              <a:t>misunderstanding in the marriage. The marital relationship as a whole is</a:t>
            </a:r>
          </a:p>
          <a:p>
            <a:r>
              <a:rPr lang="en-US" dirty="0"/>
              <a:t>treated, with emphasis on sexual functioning as a part of that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213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Couple therapy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Therapy of underlying problem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Psychotherapy</a:t>
            </a:r>
          </a:p>
        </p:txBody>
      </p:sp>
    </p:spTree>
    <p:extLst>
      <p:ext uri="{BB962C8B-B14F-4D97-AF65-F5344CB8AC3E}">
        <p14:creationId xmlns:p14="http://schemas.microsoft.com/office/powerpoint/2010/main" val="34665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is normal sexual desire?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no single standard of sexual </a:t>
            </a:r>
            <a:r>
              <a:rPr lang="en-US" dirty="0" smtClean="0"/>
              <a:t>desire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One of the most common sexual complaints among couples is a disparity in sexual </a:t>
            </a:r>
            <a:r>
              <a:rPr lang="en-US" dirty="0" smtClean="0"/>
              <a:t>desire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Libido loss doesn't usually happen suddenly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</a:t>
            </a:r>
            <a:r>
              <a:rPr lang="en-US" dirty="0" smtClean="0"/>
              <a:t>men may </a:t>
            </a:r>
            <a:r>
              <a:rPr lang="en-US" dirty="0"/>
              <a:t>confuse decreased desire with decreased activity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Ginseng has been reported to have androgenic </a:t>
            </a:r>
            <a:r>
              <a:rPr lang="en-US" dirty="0" smtClean="0"/>
              <a:t>effects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Dopaminergic agents </a:t>
            </a:r>
            <a:r>
              <a:rPr lang="en-US" dirty="0"/>
              <a:t>have been reported to increase libido and </a:t>
            </a:r>
            <a:r>
              <a:rPr lang="en-US" dirty="0" smtClean="0"/>
              <a:t>improve sex </a:t>
            </a:r>
            <a:r>
              <a:rPr lang="en-US" dirty="0"/>
              <a:t>function</a:t>
            </a:r>
            <a:r>
              <a:rPr lang="en-US" dirty="0" smtClean="0"/>
              <a:t>.( </a:t>
            </a:r>
            <a:r>
              <a:rPr lang="en-US" b="1" dirty="0" smtClean="0">
                <a:solidFill>
                  <a:srgbClr val="FF0000"/>
                </a:solidFill>
              </a:rPr>
              <a:t>L-dopa, bromocriptine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antidepressant: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bupropion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Selegiline</a:t>
            </a:r>
            <a:r>
              <a:rPr lang="en-US" dirty="0"/>
              <a:t>, an MAOI, is selective for </a:t>
            </a:r>
            <a:r>
              <a:rPr lang="en-US" dirty="0" smtClean="0"/>
              <a:t>MAOB.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Androgens increase the sex drive in women and in</a:t>
            </a:r>
          </a:p>
          <a:p>
            <a:pPr marL="0" indent="0">
              <a:buNone/>
            </a:pPr>
            <a:r>
              <a:rPr lang="en-US" dirty="0"/>
              <a:t>men with low testosterone concentrations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Testosterone can be administered to men through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injections</a:t>
            </a:r>
            <a:r>
              <a:rPr lang="en-US" dirty="0"/>
              <a:t>, transdermal patches, or as gels, </a:t>
            </a:r>
            <a:r>
              <a:rPr lang="en-US" dirty="0" smtClean="0"/>
              <a:t>creams. </a:t>
            </a:r>
            <a:r>
              <a:rPr lang="en-US" dirty="0"/>
              <a:t>Oral</a:t>
            </a:r>
          </a:p>
          <a:p>
            <a:pPr marL="0" indent="0">
              <a:buNone/>
            </a:pPr>
            <a:r>
              <a:rPr lang="en-US" dirty="0"/>
              <a:t>preparations are associated with increased risk of hepatotoxicity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Clomiphene</a:t>
            </a:r>
            <a:r>
              <a:rPr lang="en-US" dirty="0"/>
              <a:t>, usually used as a fertility drug for women, also </a:t>
            </a:r>
            <a:r>
              <a:rPr lang="en-US" dirty="0" smtClean="0"/>
              <a:t>stimulates testosterone </a:t>
            </a:r>
            <a:r>
              <a:rPr lang="en-US" dirty="0"/>
              <a:t>production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GnRH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Estrogen and progesterone </a:t>
            </a:r>
            <a:r>
              <a:rPr lang="en-US" dirty="0" smtClean="0"/>
              <a:t>are compulsive </a:t>
            </a:r>
            <a:r>
              <a:rPr lang="en-US" dirty="0"/>
              <a:t>sexual behavior in</a:t>
            </a:r>
          </a:p>
          <a:p>
            <a:pPr marL="0" indent="0">
              <a:buNone/>
            </a:pPr>
            <a:r>
              <a:rPr lang="en-US" dirty="0"/>
              <a:t>men, usually in sex offenders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Medroxyprogesterone acetate (Depo-Provera),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Cyproterone</a:t>
            </a:r>
            <a:r>
              <a:rPr lang="en-US" dirty="0" smtClean="0"/>
              <a:t> </a:t>
            </a:r>
            <a:r>
              <a:rPr lang="en-US" dirty="0"/>
              <a:t>acetate is a strong </a:t>
            </a:r>
            <a:r>
              <a:rPr lang="en-US" dirty="0" smtClean="0"/>
              <a:t>antiandrogen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Sex drive </a:t>
            </a:r>
            <a:r>
              <a:rPr lang="en-US" dirty="0"/>
              <a:t>disappears within 2 weeks.</a:t>
            </a:r>
          </a:p>
        </p:txBody>
      </p:sp>
    </p:spTree>
    <p:extLst>
      <p:ext uri="{BB962C8B-B14F-4D97-AF65-F5344CB8AC3E}">
        <p14:creationId xmlns:p14="http://schemas.microsoft.com/office/powerpoint/2010/main" val="31888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fa-IR" dirty="0"/>
          </a:p>
        </p:txBody>
      </p:sp>
      <p:pic>
        <p:nvPicPr>
          <p:cNvPr id="5" name="Content Placeholder 4" descr="Klimt%20The%20K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1530" y="1447800"/>
            <a:ext cx="301752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1" y="5562600"/>
            <a:ext cx="7645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hafezbajoghli@yahoo.com</a:t>
            </a:r>
            <a:endParaRPr lang="fa-IR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Alarming symptoms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Taking history, ahead of sexual activity is possible  for men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68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Alarming symptoms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Touching takes place only in the bedroom.</a:t>
            </a:r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of you is always the initiator and the other feels pressured.</a:t>
            </a:r>
          </a:p>
          <a:p>
            <a:pPr marL="0" indent="0">
              <a:buNone/>
            </a:pPr>
            <a:r>
              <a:rPr lang="en-US" dirty="0"/>
              <a:t>You no longer look forward to sex.</a:t>
            </a:r>
          </a:p>
          <a:p>
            <a:pPr marL="0" indent="0">
              <a:buNone/>
            </a:pPr>
            <a:r>
              <a:rPr lang="en-US" dirty="0"/>
              <a:t>Sex is mechanical and routine.</a:t>
            </a:r>
          </a:p>
          <a:p>
            <a:pPr marL="0" indent="0">
              <a:buNone/>
            </a:pPr>
            <a:r>
              <a:rPr lang="en-US" dirty="0"/>
              <a:t>You almost never have sexual thoughts or fantasies about your spouse.</a:t>
            </a:r>
          </a:p>
          <a:p>
            <a:pPr marL="0" indent="0">
              <a:buNone/>
            </a:pPr>
            <a:r>
              <a:rPr lang="en-US" dirty="0"/>
              <a:t>You have sex once or twice a month at most.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DSM-5 </a:t>
            </a:r>
            <a:r>
              <a:rPr lang="en-US" b="1" dirty="0"/>
              <a:t>Diagnostic Criteria for Male Hypoactive Sexual Desire Disorder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Persistently or recurrently deficient (or absent) </a:t>
            </a:r>
            <a:r>
              <a:rPr lang="en-US" b="1" dirty="0">
                <a:solidFill>
                  <a:srgbClr val="FF0000"/>
                </a:solidFill>
              </a:rPr>
              <a:t>sexual/erotic thoughts or fantasies and desire </a:t>
            </a:r>
            <a:r>
              <a:rPr lang="en-US" dirty="0" smtClean="0"/>
              <a:t>for sexual </a:t>
            </a:r>
            <a:r>
              <a:rPr lang="en-US" dirty="0"/>
              <a:t>activity. The judgment of deficiency is made by the clinician, taking into account </a:t>
            </a:r>
            <a:r>
              <a:rPr lang="en-US" dirty="0" smtClean="0"/>
              <a:t>factors that </a:t>
            </a:r>
            <a:r>
              <a:rPr lang="en-US" dirty="0"/>
              <a:t>affect sexual functioning, such as age and general and sociocultural contexts of </a:t>
            </a:r>
            <a:r>
              <a:rPr lang="en-US" dirty="0" smtClean="0"/>
              <a:t>the individual’s </a:t>
            </a:r>
            <a:r>
              <a:rPr lang="en-US" dirty="0"/>
              <a:t>life.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The symptoms in criterion A have persisted for a minimum duration of approximately </a:t>
            </a:r>
            <a:r>
              <a:rPr lang="en-US" b="1" dirty="0">
                <a:solidFill>
                  <a:srgbClr val="FF0000"/>
                </a:solidFill>
              </a:rPr>
              <a:t>6 months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The symptoms in criterion A cause </a:t>
            </a:r>
            <a:r>
              <a:rPr lang="en-US" b="1" dirty="0">
                <a:solidFill>
                  <a:srgbClr val="FF0000"/>
                </a:solidFill>
              </a:rPr>
              <a:t>clinically significant distress </a:t>
            </a:r>
            <a:r>
              <a:rPr lang="en-US" dirty="0"/>
              <a:t>in the individual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DSM-5 </a:t>
            </a:r>
            <a:r>
              <a:rPr lang="en-US" b="1" dirty="0"/>
              <a:t>Diagnostic Criteria for Male Hypoactive Sexual Desire Disorder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The sexual dysfunction is not better explained by a nonsexual </a:t>
            </a:r>
            <a:r>
              <a:rPr lang="en-US" b="1" dirty="0">
                <a:solidFill>
                  <a:srgbClr val="FF0000"/>
                </a:solidFill>
              </a:rPr>
              <a:t>mental disorder</a:t>
            </a:r>
            <a:r>
              <a:rPr lang="en-US" dirty="0"/>
              <a:t> or as </a:t>
            </a:r>
            <a:r>
              <a:rPr lang="en-US" dirty="0" smtClean="0"/>
              <a:t>a consequence </a:t>
            </a:r>
            <a:r>
              <a:rPr lang="en-US" dirty="0"/>
              <a:t>of severe </a:t>
            </a:r>
            <a:r>
              <a:rPr lang="en-US" b="1" dirty="0">
                <a:solidFill>
                  <a:srgbClr val="FF0000"/>
                </a:solidFill>
              </a:rPr>
              <a:t>relationship distress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other significant stressors </a:t>
            </a:r>
            <a:r>
              <a:rPr lang="en-US" dirty="0"/>
              <a:t>and is not </a:t>
            </a:r>
            <a:r>
              <a:rPr lang="en-US" dirty="0" smtClean="0"/>
              <a:t>attributable to </a:t>
            </a:r>
            <a:r>
              <a:rPr lang="en-US" dirty="0"/>
              <a:t>the effects of a </a:t>
            </a:r>
            <a:r>
              <a:rPr lang="en-US" b="1" dirty="0">
                <a:solidFill>
                  <a:srgbClr val="FF0000"/>
                </a:solidFill>
              </a:rPr>
              <a:t>substance/medication or another medical condition</a:t>
            </a:r>
          </a:p>
        </p:txBody>
      </p:sp>
    </p:spTree>
    <p:extLst>
      <p:ext uri="{BB962C8B-B14F-4D97-AF65-F5344CB8AC3E}">
        <p14:creationId xmlns:p14="http://schemas.microsoft.com/office/powerpoint/2010/main" val="2156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DSM-5 Diagnostic Criteria for Male Hypoactive Sexual Desire Disorder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Specify </a:t>
            </a:r>
            <a:r>
              <a:rPr lang="en-US" dirty="0"/>
              <a:t>whether:</a:t>
            </a:r>
          </a:p>
          <a:p>
            <a:r>
              <a:rPr lang="en-US" b="1" dirty="0"/>
              <a:t>Lifelong: </a:t>
            </a:r>
            <a:r>
              <a:rPr lang="en-US" dirty="0"/>
              <a:t>The disturbance has been present since the individual became sexually active.</a:t>
            </a:r>
          </a:p>
          <a:p>
            <a:r>
              <a:rPr lang="en-US" b="1" dirty="0"/>
              <a:t>Acquired: </a:t>
            </a:r>
            <a:r>
              <a:rPr lang="en-US" dirty="0"/>
              <a:t>The disturbance began after a period of relatively normal sexual function.</a:t>
            </a:r>
          </a:p>
          <a:p>
            <a:r>
              <a:rPr lang="en-US" i="1" dirty="0"/>
              <a:t>Specify </a:t>
            </a:r>
            <a:r>
              <a:rPr lang="en-US" dirty="0"/>
              <a:t>whether:</a:t>
            </a:r>
          </a:p>
          <a:p>
            <a:r>
              <a:rPr lang="en-US" b="1" dirty="0"/>
              <a:t>Generalized: </a:t>
            </a:r>
            <a:r>
              <a:rPr lang="en-US" dirty="0"/>
              <a:t>Not limited to certain types of stimulation, situations, or partners.</a:t>
            </a:r>
          </a:p>
          <a:p>
            <a:r>
              <a:rPr lang="en-US" b="1" dirty="0"/>
              <a:t>Situational: </a:t>
            </a:r>
            <a:r>
              <a:rPr lang="en-US" dirty="0"/>
              <a:t>Only occurs with certain types of stimulation, situations, or partners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prevalence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2 percent of men ages 26 to 44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6 percent of men ages 18 to 24 and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40 percent </a:t>
            </a:r>
            <a:r>
              <a:rPr lang="en-US" dirty="0"/>
              <a:t>of men ages 66 to </a:t>
            </a:r>
            <a:r>
              <a:rPr lang="en-US" dirty="0" smtClean="0"/>
              <a:t>74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oedipal </a:t>
            </a:r>
            <a:r>
              <a:rPr lang="en-US" sz="4400" dirty="0" smtClean="0"/>
              <a:t>conflict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(Vagina </a:t>
            </a:r>
            <a:r>
              <a:rPr lang="en-US" sz="4400" dirty="0" err="1" smtClean="0"/>
              <a:t>Dentata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Etiology</a:t>
            </a:r>
            <a:endParaRPr lang="en-US" sz="7200" dirty="0"/>
          </a:p>
        </p:txBody>
      </p:sp>
      <p:pic>
        <p:nvPicPr>
          <p:cNvPr id="1030" name="Picture 6" descr="https://upload.wikimedia.org/wikipedia/commons/thumb/1/12/Sigmund_Freud_LIFE.jpg/220px-Sigmund_Freud_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43" y="1825625"/>
            <a:ext cx="2687804" cy="37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651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 2</vt:lpstr>
      <vt:lpstr>Office Theme</vt:lpstr>
      <vt:lpstr>Male hypoactive sexual disorder</vt:lpstr>
      <vt:lpstr>What is normal sexual desire?</vt:lpstr>
      <vt:lpstr>Alarming symptoms</vt:lpstr>
      <vt:lpstr>Alarming symptoms</vt:lpstr>
      <vt:lpstr> DSM-5 Diagnostic Criteria for Male Hypoactive Sexual Desire Disorder </vt:lpstr>
      <vt:lpstr> DSM-5 Diagnostic Criteria for Male Hypoactive Sexual Desire Disorder </vt:lpstr>
      <vt:lpstr> DSM-5 Diagnostic Criteria for Male Hypoactive Sexual Desire Disorder </vt:lpstr>
      <vt:lpstr>prevalence</vt:lpstr>
      <vt:lpstr>Etiology</vt:lpstr>
      <vt:lpstr>etiology</vt:lpstr>
      <vt:lpstr>etiology</vt:lpstr>
      <vt:lpstr>Attitudes toward sex</vt:lpstr>
      <vt:lpstr>The meaning of Sex</vt:lpstr>
      <vt:lpstr>Love and sex are strongly correlated</vt:lpstr>
      <vt:lpstr>Madonna-Whore Complex</vt:lpstr>
      <vt:lpstr>Fantasy vs. Reality </vt:lpstr>
      <vt:lpstr>Sex language</vt:lpstr>
      <vt:lpstr>Dual sex therapy</vt:lpstr>
      <vt:lpstr>treatment</vt:lpstr>
      <vt:lpstr>treatment</vt:lpstr>
      <vt:lpstr>treatment</vt:lpstr>
      <vt:lpstr>treatment</vt:lpstr>
      <vt:lpstr>treatment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hypoactive sexual disorder</dc:title>
  <dc:creator>Hafez</dc:creator>
  <cp:lastModifiedBy>Hafez</cp:lastModifiedBy>
  <cp:revision>48</cp:revision>
  <dcterms:created xsi:type="dcterms:W3CDTF">2017-11-27T17:53:01Z</dcterms:created>
  <dcterms:modified xsi:type="dcterms:W3CDTF">2017-12-13T21:35:57Z</dcterms:modified>
</cp:coreProperties>
</file>