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6" r:id="rId25"/>
    <p:sldId id="302" r:id="rId26"/>
    <p:sldId id="303" r:id="rId27"/>
    <p:sldId id="277" r:id="rId28"/>
    <p:sldId id="278" r:id="rId29"/>
    <p:sldId id="279" r:id="rId30"/>
    <p:sldId id="280" r:id="rId31"/>
    <p:sldId id="281" r:id="rId32"/>
    <p:sldId id="282" r:id="rId33"/>
    <p:sldId id="304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092" y="1925631"/>
            <a:ext cx="7197726" cy="2421464"/>
          </a:xfrm>
        </p:spPr>
        <p:txBody>
          <a:bodyPr/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16" y="3679957"/>
            <a:ext cx="7197726" cy="1405467"/>
          </a:xfrm>
        </p:spPr>
        <p:txBody>
          <a:bodyPr/>
          <a:lstStyle/>
          <a:p>
            <a:pPr algn="ctr"/>
            <a:r>
              <a:rPr lang="en-US" sz="3200" dirty="0" smtClean="0"/>
              <a:t>                                         d</a:t>
            </a:r>
            <a:r>
              <a:rPr lang="en-US" sz="2800" cap="none" dirty="0" smtClean="0"/>
              <a:t>r</a:t>
            </a:r>
            <a:r>
              <a:rPr lang="en-US" sz="3200" dirty="0" smtClean="0"/>
              <a:t>. </a:t>
            </a:r>
            <a:r>
              <a:rPr lang="en-US" sz="3200" dirty="0" err="1" smtClean="0"/>
              <a:t>heidaripoor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17425" y="1187302"/>
            <a:ext cx="587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harisSIL-Bold"/>
              </a:rPr>
              <a:t>Feeding and Eating Disorders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3246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 زیستی   </a:t>
            </a:r>
            <a:r>
              <a:rPr lang="en-US" dirty="0" smtClean="0"/>
              <a:t>biological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68580"/>
            <a:ext cx="10131425" cy="4902676"/>
          </a:xfrm>
        </p:spPr>
        <p:txBody>
          <a:bodyPr>
            <a:normAutofit fontScale="47500" lnSpcReduction="20000"/>
          </a:bodyPr>
          <a:lstStyle/>
          <a:p>
            <a:pPr marL="0" indent="0" algn="r" rtl="1">
              <a:buNone/>
            </a:pPr>
            <a:r>
              <a:rPr lang="fa-IR" sz="5100" dirty="0" smtClean="0"/>
              <a:t>مواد افیونی درونزاد                   انکار  گرسنگی   (  با تجویز آنتاگونیست افیونی  افزیش چشمگیر وزن در برخی بیماران )</a:t>
            </a:r>
          </a:p>
          <a:p>
            <a:pPr marL="0" indent="0" algn="r" rtl="1">
              <a:buNone/>
            </a:pPr>
            <a:r>
              <a:rPr lang="en-US" sz="5100" dirty="0" err="1" smtClean="0"/>
              <a:t>Hypercortisolism</a:t>
            </a:r>
            <a:r>
              <a:rPr lang="fa-IR" sz="5100" dirty="0" smtClean="0"/>
              <a:t> </a:t>
            </a:r>
            <a:r>
              <a:rPr lang="en-US" sz="5100" dirty="0" smtClean="0"/>
              <a:t> </a:t>
            </a:r>
            <a:r>
              <a:rPr lang="fa-IR" sz="5100" dirty="0" smtClean="0"/>
              <a:t> و عدم سرکوب تست دگزامتازون</a:t>
            </a:r>
            <a:r>
              <a:rPr lang="en-US" sz="5100" dirty="0" smtClean="0"/>
              <a:t>.</a:t>
            </a:r>
            <a:endParaRPr lang="fa-IR" sz="5100" dirty="0" smtClean="0"/>
          </a:p>
          <a:p>
            <a:pPr marL="0" indent="0" algn="r" rtl="1">
              <a:buNone/>
            </a:pPr>
            <a:r>
              <a:rPr lang="fa-IR" sz="6700" b="1" dirty="0" smtClean="0">
                <a:solidFill>
                  <a:schemeClr val="accent6">
                    <a:lumMod val="75000"/>
                  </a:schemeClr>
                </a:solidFill>
              </a:rPr>
              <a:t>گرسنگی کشیدن موجب قطع قاعدگی میشود </a:t>
            </a:r>
            <a:r>
              <a:rPr lang="en-US" sz="6700" b="1" dirty="0" smtClean="0">
                <a:solidFill>
                  <a:schemeClr val="accent6">
                    <a:lumMod val="75000"/>
                  </a:schemeClr>
                </a:solidFill>
              </a:rPr>
              <a:t>Amenorrhea </a:t>
            </a:r>
            <a:r>
              <a:rPr lang="fa-IR" sz="67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6700" b="1" dirty="0" smtClean="0">
                <a:solidFill>
                  <a:schemeClr val="accent6">
                    <a:lumMod val="75000"/>
                  </a:schemeClr>
                </a:solidFill>
              </a:rPr>
              <a:t>(LH FSH )</a:t>
            </a:r>
            <a:endParaRPr lang="fa-IR" sz="67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fa-IR" sz="3600" dirty="0" smtClean="0"/>
              <a:t>بزرگ شدن بطن های مغزی و در یک مطالعه با </a:t>
            </a:r>
            <a:r>
              <a:rPr lang="en-US" sz="3600" dirty="0" smtClean="0"/>
              <a:t>PET</a:t>
            </a:r>
            <a:r>
              <a:rPr lang="fa-IR" sz="3600" dirty="0" smtClean="0"/>
              <a:t> افزایش سوخت و ساز هسته دمدار </a:t>
            </a:r>
            <a:r>
              <a:rPr lang="en-US" sz="3600" dirty="0" smtClean="0"/>
              <a:t>.caudate</a:t>
            </a:r>
            <a:endParaRPr lang="fa-IR" sz="3600" dirty="0" smtClean="0"/>
          </a:p>
          <a:p>
            <a:pPr marL="0" indent="0" algn="r" rtl="1">
              <a:buNone/>
            </a:pPr>
            <a:r>
              <a:rPr lang="fa-IR" sz="3600" dirty="0" smtClean="0"/>
              <a:t> کژکاری سروتونین  دوپامین و نور اپی نفرین  و نقش هسته  پاراونتریکولار هیپوتالاموس </a:t>
            </a:r>
            <a:r>
              <a:rPr lang="fa-IR" dirty="0" smtClean="0"/>
              <a:t>. </a:t>
            </a:r>
            <a:endParaRPr lang="en-US" dirty="0" smtClean="0"/>
          </a:p>
          <a:p>
            <a:pPr marL="0" indent="0" algn="r" rtl="1">
              <a:buNone/>
            </a:pPr>
            <a:r>
              <a:rPr lang="fa-IR" sz="6700" dirty="0" smtClean="0"/>
              <a:t>عملکرد تیروئید نیز تضعیف میشود</a:t>
            </a:r>
            <a:r>
              <a:rPr lang="fa-IR" sz="7600" dirty="0" smtClean="0"/>
              <a:t>.( </a:t>
            </a:r>
            <a:r>
              <a:rPr lang="en-US" sz="7600" dirty="0" smtClean="0"/>
              <a:t>TSH </a:t>
            </a:r>
            <a:r>
              <a:rPr lang="fa-IR" sz="7600" dirty="0" smtClean="0"/>
              <a:t>نرمال ، </a:t>
            </a:r>
            <a:r>
              <a:rPr lang="en-US" sz="7600" dirty="0" smtClean="0"/>
              <a:t>reverse T3 </a:t>
            </a:r>
            <a:r>
              <a:rPr lang="fa-IR" sz="7600" dirty="0" smtClean="0"/>
              <a:t> </a:t>
            </a:r>
            <a:r>
              <a:rPr lang="fa-IR" sz="6500" dirty="0" smtClean="0"/>
              <a:t>افزایش خفیف )</a:t>
            </a:r>
          </a:p>
          <a:p>
            <a:pPr marL="0" indent="0" algn="r" rtl="1">
              <a:buNone/>
            </a:pPr>
            <a:r>
              <a:rPr lang="fa-IR" sz="6700" dirty="0" smtClean="0"/>
              <a:t>کاهش </a:t>
            </a:r>
            <a:r>
              <a:rPr lang="en-US" sz="6700" dirty="0" smtClean="0"/>
              <a:t>MHPG </a:t>
            </a:r>
            <a:r>
              <a:rPr lang="fa-IR" sz="6700" dirty="0" smtClean="0"/>
              <a:t> ، افزایش آن با کاهش افسردگی در ارتباط است.</a:t>
            </a:r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fa-IR" dirty="0" smtClean="0"/>
              <a:t>     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7353837" y="182355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7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 اجتماعی </a:t>
            </a:r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0962"/>
            <a:ext cx="10131425" cy="364913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/>
              <a:t>-تاکید اجتماع بر لاغری و ورزش</a:t>
            </a:r>
          </a:p>
          <a:p>
            <a:pPr marL="0" indent="0" algn="r" rtl="1">
              <a:buNone/>
            </a:pPr>
            <a:r>
              <a:rPr lang="fa-IR" sz="3200" dirty="0" smtClean="0"/>
              <a:t>-میزان بالای خصومت و هرج و مرج و انزوا و کمبود همدلی در خانواده های افراد مبتلا</a:t>
            </a:r>
          </a:p>
          <a:p>
            <a:pPr marL="0" indent="0" algn="r" rtl="1">
              <a:buNone/>
            </a:pPr>
            <a:r>
              <a:rPr lang="fa-IR" sz="3200" dirty="0" smtClean="0"/>
              <a:t>-علائق شغلی (مدارس باله و کشتی )</a:t>
            </a:r>
          </a:p>
          <a:p>
            <a:pPr marL="0" indent="0" algn="r" rtl="1">
              <a:buNone/>
            </a:pPr>
            <a:r>
              <a:rPr lang="fa-IR" sz="3200" dirty="0" smtClean="0"/>
              <a:t>-همجنس گرایی در مردان ( در حالیکه در زنان نقش محافظتی دارد)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24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 روانشناختی و روان پویشی</a:t>
            </a:r>
            <a:r>
              <a:rPr lang="en-US" b="1" dirty="0">
                <a:solidFill>
                  <a:srgbClr val="AE208F"/>
                </a:solidFill>
                <a:latin typeface="CharisSIL-Bold"/>
              </a:rPr>
              <a:t>Psychological and Psychodynamic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جایگزین کردن نیازطبیعی به استقلال بیشتر و افزایش عملکرد جنسی با اشتغال ذهنی وسواس گونه با خوردن و افزایش وزن</a:t>
            </a:r>
          </a:p>
          <a:p>
            <a:pPr algn="r" rtl="1"/>
            <a:r>
              <a:rPr lang="en-US" sz="3200" dirty="0">
                <a:latin typeface="CharisSIL"/>
              </a:rPr>
              <a:t>lack a sense of autonomy and </a:t>
            </a:r>
            <a:r>
              <a:rPr lang="en-US" sz="3200" dirty="0" smtClean="0">
                <a:latin typeface="CharisSIL"/>
              </a:rPr>
              <a:t>selfhood</a:t>
            </a:r>
            <a:endParaRPr lang="fa-IR" sz="3200" dirty="0" smtClean="0">
              <a:latin typeface="CharisSIL"/>
            </a:endParaRPr>
          </a:p>
          <a:p>
            <a:pPr algn="r" rtl="1"/>
            <a:r>
              <a:rPr lang="en-US" sz="3200" dirty="0">
                <a:latin typeface="CharisSIL"/>
              </a:rPr>
              <a:t>intrusive and </a:t>
            </a:r>
            <a:r>
              <a:rPr lang="en-US" sz="3200" dirty="0" err="1">
                <a:latin typeface="CharisSIL"/>
              </a:rPr>
              <a:t>unempathic</a:t>
            </a:r>
            <a:r>
              <a:rPr lang="en-US" sz="3200" dirty="0">
                <a:latin typeface="CharisSIL"/>
              </a:rPr>
              <a:t> mother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354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69" y="244699"/>
            <a:ext cx="10805375" cy="6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تشخیص و خصوصیات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590" y="1768580"/>
            <a:ext cx="10131425" cy="364913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/>
              <a:t>1</a:t>
            </a:r>
            <a:r>
              <a:rPr lang="fa-IR" sz="2800" dirty="0" smtClean="0"/>
              <a:t>-فرد عمدا وزن خود را کاهش میدهد.</a:t>
            </a:r>
          </a:p>
          <a:p>
            <a:pPr marL="0" indent="0" algn="r" rtl="1">
              <a:buNone/>
            </a:pPr>
            <a:r>
              <a:rPr lang="fa-IR" sz="2800" dirty="0" smtClean="0"/>
              <a:t>2-بیمار ترس شدیدی از چاق شدن دارد و یا میل بی وقفه به لاغر شدن دارد.</a:t>
            </a:r>
          </a:p>
          <a:p>
            <a:pPr marL="0" indent="0" algn="r" rtl="1">
              <a:buNone/>
            </a:pPr>
            <a:r>
              <a:rPr lang="fa-IR" sz="2800" dirty="0" smtClean="0"/>
              <a:t>3-علایم طبی مرتبط با گرسنگی  و میتواند عملکرد غیر طبیعی در هورمونهای تناسلی ، هیپوترمی ، برادیکاردی ، افت وضعیتی فشار خون ، کاهش شدن ذخایر چربی بدن داشته باشد.</a:t>
            </a:r>
          </a:p>
          <a:p>
            <a:pPr marL="0" indent="0" algn="r" rtl="1">
              <a:buNone/>
            </a:pPr>
            <a:r>
              <a:rPr lang="fa-IR" sz="2800" dirty="0" smtClean="0"/>
              <a:t>4- این رفتارها و آسیب های روانی دست کم سه ماه طول کشیده اند.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057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96214"/>
            <a:ext cx="10621850" cy="6452316"/>
          </a:xfrm>
        </p:spPr>
      </p:pic>
      <p:sp>
        <p:nvSpPr>
          <p:cNvPr id="3" name="Right Arrow 2"/>
          <p:cNvSpPr/>
          <p:nvPr/>
        </p:nvSpPr>
        <p:spPr>
          <a:xfrm>
            <a:off x="3039413" y="5859887"/>
            <a:ext cx="334850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9098" y="5209825"/>
            <a:ext cx="136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BMI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997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365760"/>
            <a:ext cx="10663310" cy="6492240"/>
          </a:xfrm>
        </p:spPr>
      </p:pic>
    </p:spTree>
    <p:extLst>
      <p:ext uri="{BB962C8B-B14F-4D97-AF65-F5344CB8AC3E}">
        <p14:creationId xmlns:p14="http://schemas.microsoft.com/office/powerpoint/2010/main" val="2261067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628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تشخیص افتراقی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0962"/>
            <a:ext cx="10131425" cy="3649133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اطمینان از اینکه بیماری طبی توجیه کننده کاهش وزن نباشد.</a:t>
            </a:r>
          </a:p>
          <a:p>
            <a:pPr algn="r" rtl="1"/>
            <a:r>
              <a:rPr lang="fa-IR" sz="2800" dirty="0" smtClean="0"/>
              <a:t>افسردگی اساسی : بی اشتهایی ، بیقراری ( بیش فعالی  در بی اشتهایی عصبی تشریفاتی ، و برنامه ریزی شده است و اشتغال ذهنی با دستورات غذایی وجود دارد)</a:t>
            </a:r>
          </a:p>
          <a:p>
            <a:pPr algn="r" rtl="1"/>
            <a:r>
              <a:rPr lang="en-US" sz="2800" dirty="0" smtClean="0"/>
              <a:t>Somatization Disorder</a:t>
            </a:r>
            <a:r>
              <a:rPr lang="fa-IR" sz="2800" dirty="0" smtClean="0"/>
              <a:t> </a:t>
            </a:r>
            <a:r>
              <a:rPr lang="en-US" sz="2800" dirty="0" smtClean="0"/>
              <a:t> </a:t>
            </a:r>
            <a:r>
              <a:rPr lang="fa-IR" sz="2800" dirty="0" smtClean="0"/>
              <a:t> : کاهش وزن به شدت بی اشتهایی عصبی نیست و ترس از چاق شدن ندارند و قطع قاعدگی بیش از سه ماه  نادر است.</a:t>
            </a:r>
          </a:p>
          <a:p>
            <a:pPr algn="r" rtl="1"/>
            <a:r>
              <a:rPr lang="fa-IR" sz="2800" dirty="0" smtClean="0"/>
              <a:t>اسکیزوفرنیا : هذیانهای مسمومیت </a:t>
            </a:r>
          </a:p>
          <a:p>
            <a:pPr algn="r" rtl="1"/>
            <a:r>
              <a:rPr lang="fa-IR" sz="2800" dirty="0" smtClean="0"/>
              <a:t>پراشتهایی عصبی : خلق افسرده ، افکار تحقیر نفس ، استفراغ عمدی ، وزن در محدوده طبیعی نگاه داشته میشود.</a:t>
            </a:r>
          </a:p>
          <a:p>
            <a:pPr algn="r" rtl="1"/>
            <a:r>
              <a:rPr lang="fa-IR" sz="2800" dirty="0" smtClean="0"/>
              <a:t>بیش فعالی عصب واگ : برادیکاردی و افت فشار خون  و تهوع و نفخ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072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10" y="120203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سیر و پیش آگهی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198" y="1845853"/>
            <a:ext cx="10131425" cy="3649133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 smtClean="0"/>
              <a:t>بطور کلی پیش آگهی خوب نیست محدوده میزان مرگ و میر را 5 تا 18 درصد گزارش کرده اند.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احتمال بهبودی در نوع محدود کننده کمتر از نوع پرخوری /پاکسازی است.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فرجام خوب : قبول گرسنگی ، کاهش ناپختگی و انکار ، عزت نفس بیشتر.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فرجام بد  ؟ :روان رنجوری دوران کودکی ، تعارض با پدر و مادر ، پراشتهایی عصبی ، استفراغ ، سوء مصرف ملین ها ،و تظاهرات رفتاری مانند وسواسی جبری ، افسردگی ، نوروتیک و انکار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قریب به نیمی از بیماران مبتلا به بی اشتهایی عصبی در نهایت به علایم پراشتهایی دچار میشوند و معمولا این حالت در اولین سال پس از شروع بی اشتهایی عصبی رخ میدهد.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948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با توجه به نقش عوامل شناختی و طبی  یک طرح درمانی جامع مورد نیاز است.</a:t>
            </a:r>
          </a:p>
          <a:p>
            <a:pPr algn="r" rtl="1"/>
            <a:r>
              <a:rPr lang="fa-IR" sz="2800" dirty="0" smtClean="0"/>
              <a:t>ابتدا حفظ جان بیمار  که در موارد شدید بستری در بیمارستان </a:t>
            </a:r>
          </a:p>
          <a:p>
            <a:pPr algn="r" rtl="1"/>
            <a:r>
              <a:rPr lang="fa-IR" sz="2800" dirty="0" smtClean="0"/>
              <a:t>هنگامی که وزن  20 درصد کمتر از وزن مورد انتظار باشد              بستری شدن در بیمارستان</a:t>
            </a:r>
          </a:p>
          <a:p>
            <a:pPr algn="r" rtl="1"/>
            <a:r>
              <a:rPr lang="fa-IR" sz="2800" dirty="0" smtClean="0"/>
              <a:t>اگر وزن 30 درصد کمتر از وزن مورد انتظار باشد                     بستری در بخش روانی برای 2 تا 6 ماه</a:t>
            </a:r>
          </a:p>
          <a:p>
            <a:pPr algn="r" rtl="1"/>
            <a:endParaRPr lang="en-US" sz="2800" dirty="0"/>
          </a:p>
        </p:txBody>
      </p:sp>
      <p:sp>
        <p:nvSpPr>
          <p:cNvPr id="5" name="Left Arrow 4"/>
          <p:cNvSpPr/>
          <p:nvPr/>
        </p:nvSpPr>
        <p:spPr>
          <a:xfrm>
            <a:off x="2506036" y="3363708"/>
            <a:ext cx="6492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691685" y="4327301"/>
            <a:ext cx="167386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9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disorder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Pica</a:t>
            </a:r>
          </a:p>
          <a:p>
            <a:r>
              <a:rPr lang="en-US" sz="5400" dirty="0" smtClean="0"/>
              <a:t>AFRID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456833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953" y="0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ادامه.....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46" y="1252828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  اکثر بیماران برای درمان علاقه نشان نمیدهند و حتی مقاومت می ورزند 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تاکید بر فواید درمان  نظیر رفع بی خوابی ، علایم افسردگی ممکن است در قانع کردن بیماران برای بستری داوطلبانه موثر باشد.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حفظ رویکردی جدی و در عین حال حمایت گرانه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12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تدابیر حین بستری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/>
              <a:t>وزن کردن هر روزه پس از تخلیه مثانه و ثبت حجم ادرار و میزان مایعات دریافتی</a:t>
            </a:r>
          </a:p>
          <a:p>
            <a:pPr algn="r" rtl="1"/>
            <a:r>
              <a:rPr lang="fa-IR" sz="2400" dirty="0" smtClean="0"/>
              <a:t>در صورت بروز استفراغ توجه به الکترولیت ها بویژه </a:t>
            </a:r>
            <a:endParaRPr lang="en-US" sz="2400" dirty="0" smtClean="0"/>
          </a:p>
          <a:p>
            <a:pPr algn="r" rtl="1"/>
            <a:r>
              <a:rPr lang="en-US" sz="2400" dirty="0" smtClean="0"/>
              <a:t>    </a:t>
            </a:r>
            <a:r>
              <a:rPr lang="fa-IR" sz="2400" dirty="0" smtClean="0"/>
              <a:t>                                                               </a:t>
            </a:r>
            <a:r>
              <a:rPr lang="en-US" sz="2400" dirty="0" smtClean="0"/>
              <a:t>      </a:t>
            </a:r>
            <a:r>
              <a:rPr lang="fa-IR" sz="2400" dirty="0" smtClean="0"/>
              <a:t>پتاسیم</a:t>
            </a:r>
            <a:endParaRPr lang="en-US" sz="2400" dirty="0"/>
          </a:p>
          <a:p>
            <a:pPr algn="r" rtl="1"/>
            <a:r>
              <a:rPr lang="fa-IR" sz="2400" dirty="0" smtClean="0"/>
              <a:t>مراقبت از لحاظ استفراغ عمدی با بستن در دستشوئی یا گماشتن مراقب</a:t>
            </a:r>
          </a:p>
          <a:p>
            <a:pPr algn="r" rtl="1"/>
            <a:r>
              <a:rPr lang="fa-IR" sz="2400" dirty="0" smtClean="0"/>
              <a:t>معمولا یبوست با تغذیه بهبود میابد  بروز اسهال نشانه مصرف ملین است</a:t>
            </a:r>
          </a:p>
          <a:p>
            <a:pPr algn="r" rtl="1"/>
            <a:r>
              <a:rPr lang="fa-IR" sz="2400" dirty="0" smtClean="0"/>
              <a:t>شروع مصرف غذا با 500 کالری بیشتر از میزان لازم برای حفظ وزن موجود( معمولا 1500 تا 2000 کالری در روز)</a:t>
            </a:r>
          </a:p>
          <a:p>
            <a:pPr algn="r" rtl="1"/>
            <a:r>
              <a:rPr lang="fa-IR" sz="2400" dirty="0" smtClean="0"/>
              <a:t>دادن</a:t>
            </a:r>
            <a:r>
              <a:rPr lang="en-US" sz="2400" dirty="0" smtClean="0"/>
              <a:t> </a:t>
            </a:r>
            <a:r>
              <a:rPr lang="fa-IR" sz="2400" dirty="0" smtClean="0"/>
              <a:t>غذا  در 6 وعده غذایی</a:t>
            </a:r>
          </a:p>
          <a:p>
            <a:pPr algn="r" rtl="1"/>
            <a:r>
              <a:rPr lang="fa-IR" sz="2400" dirty="0" smtClean="0"/>
              <a:t>استفاده از مایعات تغذیه ای تکمیلی مانند سوستاگن </a:t>
            </a:r>
          </a:p>
        </p:txBody>
      </p:sp>
    </p:spTree>
    <p:extLst>
      <p:ext uri="{BB962C8B-B14F-4D97-AF65-F5344CB8AC3E}">
        <p14:creationId xmlns:p14="http://schemas.microsoft.com/office/powerpoint/2010/main" val="1407371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840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روان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07216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2800" dirty="0" smtClean="0"/>
              <a:t>شناختی –رفتاری </a:t>
            </a:r>
            <a:r>
              <a:rPr lang="en-US" sz="2800" dirty="0" smtClean="0"/>
              <a:t>CBT</a:t>
            </a:r>
            <a:r>
              <a:rPr lang="fa-IR" sz="2800" dirty="0" smtClean="0"/>
              <a:t>: پایش </a:t>
            </a:r>
            <a:r>
              <a:rPr lang="en-US" sz="2800" dirty="0" smtClean="0"/>
              <a:t>monitoring </a:t>
            </a:r>
            <a:r>
              <a:rPr lang="fa-IR" sz="2800" dirty="0" smtClean="0"/>
              <a:t> ، فنون بازسازی شناختی و شناسائی افکار خودآیند ، حل مساله </a:t>
            </a:r>
            <a:r>
              <a:rPr lang="en-US" sz="2800" dirty="0" smtClean="0"/>
              <a:t>problem solving</a:t>
            </a:r>
            <a:endParaRPr lang="fa-IR" sz="2800" dirty="0" smtClean="0"/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رواندرمانی دینامیک :</a:t>
            </a:r>
            <a:r>
              <a:rPr lang="en-US" sz="2800" dirty="0" smtClean="0"/>
              <a:t>expressive-supportive </a:t>
            </a:r>
            <a:r>
              <a:rPr lang="fa-IR" sz="2800" dirty="0" smtClean="0"/>
              <a:t>: برقراری اتحاد درمانی  ، مقاومت بیمار و عدم تلاش درمانگر برای تغییر رفتارهای غذا خوردن 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خانواده درمانی : برای تمام بیمارانی که با خانواده خود زندگی میکنند ضروری است : در سن کمتر از 18 سال بیشتر سود میبرند.</a:t>
            </a:r>
          </a:p>
        </p:txBody>
      </p:sp>
    </p:spTree>
    <p:extLst>
      <p:ext uri="{BB962C8B-B14F-4D97-AF65-F5344CB8AC3E}">
        <p14:creationId xmlns:p14="http://schemas.microsoft.com/office/powerpoint/2010/main" val="213753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8840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دارو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 smtClean="0"/>
              <a:t>داروئی برای بهبودی قطعی تا حال حاضر نداریم.</a:t>
            </a:r>
          </a:p>
          <a:p>
            <a:pPr algn="r" rtl="1"/>
            <a:r>
              <a:rPr lang="fa-IR" sz="2800" dirty="0" smtClean="0"/>
              <a:t>سیپروهپتادین : در نوع محدود کننده مفید بوده است.</a:t>
            </a:r>
          </a:p>
          <a:p>
            <a:pPr algn="r" rtl="1"/>
            <a:r>
              <a:rPr lang="fa-IR" sz="2800" dirty="0" smtClean="0"/>
              <a:t>آمی تریپتیلین : گزارش شده که در درمان مفید بوده است.</a:t>
            </a:r>
          </a:p>
          <a:p>
            <a:pPr algn="r" rtl="1"/>
            <a:r>
              <a:rPr lang="fa-IR" sz="2800" dirty="0" smtClean="0"/>
              <a:t>کلومی پیرامین ، پیموزاید ، کلرپرومازین : نتایج متغییر بوده است.</a:t>
            </a:r>
          </a:p>
          <a:p>
            <a:pPr algn="r" rtl="1"/>
            <a:r>
              <a:rPr lang="fa-IR" sz="2800" dirty="0" smtClean="0"/>
              <a:t>فلوکستین :در برخی گزارش ها منجر به افزایش وزن شده است.</a:t>
            </a:r>
          </a:p>
          <a:p>
            <a:pPr algn="r" rtl="1"/>
            <a:r>
              <a:rPr lang="fa-IR" sz="2800" dirty="0" smtClean="0"/>
              <a:t>درمان هم زمان اختلال افسردگی .</a:t>
            </a:r>
          </a:p>
          <a:p>
            <a:pPr algn="r" rtl="1"/>
            <a:r>
              <a:rPr lang="fa-IR" sz="2800" dirty="0" smtClean="0"/>
              <a:t>مراقب عوارض قلبی عروقی دارو های سه حلقه ای باشیم.</a:t>
            </a:r>
          </a:p>
          <a:p>
            <a:pPr algn="r" rtl="1"/>
            <a:r>
              <a:rPr lang="fa-IR" sz="2800" dirty="0" smtClean="0"/>
              <a:t>اولانزاپین</a:t>
            </a:r>
          </a:p>
          <a:p>
            <a:pPr algn="r" rtl="1"/>
            <a:r>
              <a:rPr lang="fa-IR" sz="2800" dirty="0" smtClean="0"/>
              <a:t>درمان با سولفات روی</a:t>
            </a:r>
          </a:p>
        </p:txBody>
      </p:sp>
    </p:spTree>
    <p:extLst>
      <p:ext uri="{BB962C8B-B14F-4D97-AF65-F5344CB8AC3E}">
        <p14:creationId xmlns:p14="http://schemas.microsoft.com/office/powerpoint/2010/main" val="2183736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264788"/>
            <a:ext cx="10702343" cy="6419347"/>
          </a:xfrm>
        </p:spPr>
      </p:pic>
    </p:spTree>
    <p:extLst>
      <p:ext uri="{BB962C8B-B14F-4D97-AF65-F5344CB8AC3E}">
        <p14:creationId xmlns:p14="http://schemas.microsoft.com/office/powerpoint/2010/main" val="285487306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154546"/>
            <a:ext cx="10895526" cy="6593984"/>
          </a:xfrm>
        </p:spPr>
      </p:pic>
    </p:spTree>
    <p:extLst>
      <p:ext uri="{BB962C8B-B14F-4D97-AF65-F5344CB8AC3E}">
        <p14:creationId xmlns:p14="http://schemas.microsoft.com/office/powerpoint/2010/main" val="293265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257577"/>
            <a:ext cx="11449318" cy="6452316"/>
          </a:xfrm>
        </p:spPr>
      </p:pic>
    </p:spTree>
    <p:extLst>
      <p:ext uri="{BB962C8B-B14F-4D97-AF65-F5344CB8AC3E}">
        <p14:creationId xmlns:p14="http://schemas.microsoft.com/office/powerpoint/2010/main" val="4034162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پراشتهایی عصبی  </a:t>
            </a:r>
            <a:r>
              <a:rPr lang="en-US" b="1" dirty="0" smtClean="0"/>
              <a:t>Bulimia Nervosa</a:t>
            </a:r>
            <a:r>
              <a:rPr lang="fa-IR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دوره هایی از پر خوری همراه با شیوه های نامناسبی برای توقف افزایش وزن  و برخلاف بی اشتهایی عصبی معمولا وزن طبیعی دارند.</a:t>
            </a:r>
          </a:p>
          <a:p>
            <a:pPr algn="r" rtl="1"/>
            <a:r>
              <a:rPr lang="fa-IR" sz="3200" dirty="0" smtClean="0"/>
              <a:t>میتواند معرف یک بی اشتهایی عصبی شکست خورده باشد</a:t>
            </a:r>
          </a:p>
          <a:p>
            <a:pPr algn="r" rtl="1"/>
            <a:r>
              <a:rPr lang="fa-IR" sz="3200" dirty="0" smtClean="0"/>
              <a:t>فرد احساس میکند که خوردنش خارج از کنترل است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5943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همه گیر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شایع تر از بی اشتهایی عصبی است.</a:t>
            </a:r>
          </a:p>
          <a:p>
            <a:pPr algn="r" rtl="1"/>
            <a:r>
              <a:rPr lang="fa-IR" sz="3200" dirty="0" smtClean="0"/>
              <a:t>باز هم در زنان شایع تر است ولی سن شروع در اواخر نوجوانی است.</a:t>
            </a:r>
          </a:p>
          <a:p>
            <a:pPr algn="r" rtl="1"/>
            <a:r>
              <a:rPr lang="fa-IR" sz="3200" dirty="0" smtClean="0"/>
              <a:t>بین 1 تا 4 درصد در زنان جوان.</a:t>
            </a:r>
          </a:p>
          <a:p>
            <a:pPr algn="r" rtl="1"/>
            <a:r>
              <a:rPr lang="fa-IR" sz="3200" dirty="0" smtClean="0"/>
              <a:t>اغلب زنان جوانی که وزن طبیعی دارند ولی گاهی در سابقه مبتلایان سابقه چاقی وجود دارد.</a:t>
            </a:r>
          </a:p>
          <a:p>
            <a:pPr algn="r" rtl="1"/>
            <a:r>
              <a:rPr lang="fa-IR" sz="3200" dirty="0" smtClean="0"/>
              <a:t>در کشورهای صنعتی تقریبا یک درصد جمعیت عمومی است.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351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سبب شناسی</a:t>
            </a:r>
            <a:br>
              <a:rPr lang="fa-IR" dirty="0" smtClean="0"/>
            </a:br>
            <a:r>
              <a:rPr lang="fa-IR" dirty="0" smtClean="0"/>
              <a:t>                عوامل زیستی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داروهای ضد افسردگی در درمان مفید هستند و سروتونین با احساس سیر شدن ارتباط دارد.</a:t>
            </a:r>
          </a:p>
          <a:p>
            <a:pPr algn="r" rtl="1"/>
            <a:r>
              <a:rPr lang="fa-IR" sz="3200" dirty="0" smtClean="0"/>
              <a:t>سطح اندورفین در برخی بیماران که استفراغ میکنند بالاست میتواند مرتبط با احساس خوشی و راحتی بعد از استفراغ باشد.</a:t>
            </a:r>
          </a:p>
          <a:p>
            <a:pPr algn="r" rtl="1"/>
            <a:r>
              <a:rPr lang="fa-IR" sz="3200" dirty="0" smtClean="0"/>
              <a:t>بستگان درجه اول مبتلایان بیشتر مبتلا میشوند.</a:t>
            </a:r>
          </a:p>
          <a:p>
            <a:pPr algn="r" rtl="1"/>
            <a:r>
              <a:rPr lang="fa-IR" sz="3200" dirty="0" smtClean="0"/>
              <a:t>درگیری ناحیه انسولای قدامی راست مغز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619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Dsm-5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Anorexia </a:t>
            </a:r>
            <a:r>
              <a:rPr lang="en-US" sz="3600" dirty="0" smtClean="0"/>
              <a:t>Nervosa(AN)</a:t>
            </a:r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3600" dirty="0"/>
              <a:t>Bulimia </a:t>
            </a:r>
            <a:r>
              <a:rPr lang="en-US" sz="3600" dirty="0" smtClean="0"/>
              <a:t>Nervosa(BN)</a:t>
            </a:r>
            <a:endParaRPr lang="en-US" sz="3600" dirty="0"/>
          </a:p>
          <a:p>
            <a:r>
              <a:rPr lang="en-US" sz="3600" dirty="0" smtClean="0"/>
              <a:t> </a:t>
            </a:r>
            <a:r>
              <a:rPr lang="en-US" sz="3600" dirty="0"/>
              <a:t>Binge Eating Disorder and Other Eating Disorders</a:t>
            </a:r>
          </a:p>
        </p:txBody>
      </p:sp>
    </p:spTree>
    <p:extLst>
      <p:ext uri="{BB962C8B-B14F-4D97-AF65-F5344CB8AC3E}">
        <p14:creationId xmlns:p14="http://schemas.microsoft.com/office/powerpoint/2010/main" val="237129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عوامل اجتماعی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41" y="1678428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افرادی بلند پرواز هستند و در واکنش به فشارهای اجتماعی و اخلاقی لاغر میشوند.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میزان افسردگی در خانوادهای انها بالاست و تعارضات خانوادگی بیشتری نسبت به بی اشتهایی عصبی دارند.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این بیماران والدینشان را افرادی بی توجه و طرد کننده توصیف میکنند 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170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1" y="158839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عوامل روان شناختی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200" dirty="0" smtClean="0"/>
              <a:t>این بیماران معاشرتی تر ، خشمگین تر و تکانشی تر هستند.</a:t>
            </a:r>
          </a:p>
          <a:p>
            <a:pPr algn="r" rtl="1"/>
            <a:r>
              <a:rPr lang="fa-IR" sz="3200" dirty="0" smtClean="0"/>
              <a:t>غذا خوردن کنترل نشده در این بیماران ،بیشتر از بی اشتهایی عصبی خود ناهمخوان است (</a:t>
            </a:r>
            <a:r>
              <a:rPr lang="en-US" sz="3200" dirty="0" smtClean="0"/>
              <a:t>ego-dystonic </a:t>
            </a:r>
            <a:r>
              <a:rPr lang="fa-IR" sz="3200" dirty="0"/>
              <a:t>)</a:t>
            </a:r>
            <a:r>
              <a:rPr lang="fa-IR" sz="3200" dirty="0" smtClean="0"/>
              <a:t> بنابراین بیشتر بدنبال درمان می آیند.</a:t>
            </a:r>
          </a:p>
          <a:p>
            <a:pPr algn="r" rtl="1"/>
            <a:r>
              <a:rPr lang="fa-IR" sz="3200" dirty="0" smtClean="0"/>
              <a:t>کنترل فرامن </a:t>
            </a:r>
            <a:r>
              <a:rPr lang="en-US" sz="3200" dirty="0" smtClean="0"/>
              <a:t>super-ego </a:t>
            </a:r>
            <a:r>
              <a:rPr lang="fa-IR" sz="3200" dirty="0" smtClean="0"/>
              <a:t> و قدرت ایگوی مبتلایان بی اشتهایی عصبی را ندارند.</a:t>
            </a:r>
          </a:p>
          <a:p>
            <a:pPr algn="r" rtl="1"/>
            <a:r>
              <a:rPr lang="fa-IR" sz="3200" dirty="0" smtClean="0"/>
              <a:t>سابقه مشکلاتی از جدا شدن از مراقبین اولیه خود دارند.</a:t>
            </a:r>
          </a:p>
          <a:p>
            <a:pPr algn="r" rtl="1"/>
            <a:r>
              <a:rPr lang="fa-IR" sz="3200" dirty="0" smtClean="0"/>
              <a:t>خوردن  معرف میل به درآمیختن با مراقب و بالا آوردن تظاهر ناخودآگاه میل برای جدایی باشد.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377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16" y="0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تشخیص و خصوصیات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768" y="1184856"/>
            <a:ext cx="11278674" cy="535761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000" dirty="0" smtClean="0"/>
              <a:t>                      </a:t>
            </a:r>
            <a:r>
              <a:rPr lang="fa-IR" sz="4000" dirty="0" smtClean="0"/>
              <a:t>ملاک های اصلی</a:t>
            </a:r>
          </a:p>
          <a:p>
            <a:pPr marL="0" indent="0" algn="r" rtl="1">
              <a:buNone/>
            </a:pPr>
            <a:endParaRPr lang="fa-IR" sz="2800" dirty="0" smtClean="0"/>
          </a:p>
          <a:p>
            <a:pPr algn="r" rtl="1"/>
            <a:r>
              <a:rPr lang="fa-IR" sz="3200" dirty="0" smtClean="0"/>
              <a:t>1- دوره های پر خوری که بسامد آنها بالاست (هفته ای یک بار و بیشتر ) و حداقل سه ماه طول کشیده است.</a:t>
            </a:r>
          </a:p>
          <a:p>
            <a:pPr algn="r" rtl="1"/>
            <a:r>
              <a:rPr lang="fa-IR" sz="3200" dirty="0" smtClean="0"/>
              <a:t>2- رفتارهای جبرانی متعاقب پرخوری که عمدتا بصورت استفراغ عمدی ، سو مصرف ملین ، مدر و یا داروهای قی آور انجام میشود (80%) و در 20 درصد موارد به ورزشهای مفرط و یا رژیم های سخت روی می آورند.</a:t>
            </a:r>
          </a:p>
          <a:p>
            <a:pPr algn="r" rtl="1"/>
            <a:r>
              <a:rPr lang="fa-IR" sz="3200" dirty="0" smtClean="0"/>
              <a:t>3- وزن به اندازه بی اشتهایی عصبی پایین نیست.</a:t>
            </a:r>
          </a:p>
          <a:p>
            <a:pPr algn="r" rtl="1"/>
            <a:r>
              <a:rPr lang="fa-IR" sz="3200" dirty="0" smtClean="0"/>
              <a:t>4-ترس مرضی از چاق شدن و یا تمایل بی وقفه به لاغر شدن دارند</a:t>
            </a:r>
            <a:r>
              <a:rPr lang="fa-IR" sz="2800" dirty="0" smtClean="0"/>
              <a:t>.</a:t>
            </a:r>
          </a:p>
          <a:p>
            <a:pPr marL="0" indent="0" algn="r" rt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663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ادامه....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r" rtl="1">
              <a:buClr>
                <a:prstClr val="white"/>
              </a:buClr>
              <a:buNone/>
            </a:pPr>
            <a:r>
              <a:rPr lang="fa-IR" sz="4000" dirty="0">
                <a:solidFill>
                  <a:prstClr val="white"/>
                </a:solidFill>
              </a:rPr>
              <a:t>ارزیابی فرد از خویشتن به میزان زیادی </a:t>
            </a:r>
            <a:r>
              <a:rPr lang="fa-IR" sz="4000" dirty="0" smtClean="0">
                <a:solidFill>
                  <a:prstClr val="white"/>
                </a:solidFill>
              </a:rPr>
              <a:t>وابسته </a:t>
            </a:r>
            <a:r>
              <a:rPr lang="fa-IR" sz="4000" dirty="0">
                <a:solidFill>
                  <a:prstClr val="white"/>
                </a:solidFill>
              </a:rPr>
              <a:t>به شکل و وزن بدن است</a:t>
            </a:r>
            <a:r>
              <a:rPr lang="fa-IR" sz="4000" dirty="0" smtClean="0">
                <a:solidFill>
                  <a:prstClr val="white"/>
                </a:solidFill>
              </a:rPr>
              <a:t>.</a:t>
            </a:r>
            <a:endParaRPr lang="fa-IR" sz="4000" dirty="0">
              <a:solidFill>
                <a:prstClr val="white"/>
              </a:solidFill>
            </a:endParaRPr>
          </a:p>
          <a:p>
            <a:pPr marL="0" lvl="0" indent="0" algn="r" rtl="1">
              <a:buClr>
                <a:prstClr val="white"/>
              </a:buClr>
              <a:buNone/>
            </a:pPr>
            <a:r>
              <a:rPr lang="fa-IR" sz="4000" dirty="0">
                <a:solidFill>
                  <a:prstClr val="white"/>
                </a:solidFill>
              </a:rPr>
              <a:t>باید احتمال یک دوره بی اشتهایی عصبی را در گذشته فرد بررسی کنیم.</a:t>
            </a:r>
          </a:p>
          <a:p>
            <a:pPr marL="0" lvl="0" indent="0" algn="r" rtl="1">
              <a:buClr>
                <a:prstClr val="white"/>
              </a:buClr>
              <a:buNone/>
            </a:pPr>
            <a:r>
              <a:rPr lang="fa-IR" sz="4000" dirty="0">
                <a:solidFill>
                  <a:prstClr val="white"/>
                </a:solidFill>
              </a:rPr>
              <a:t>در این بیماران اختلالات خلقی و اختلالات کنترل تکانه بالاست </a:t>
            </a:r>
            <a:r>
              <a:rPr lang="fa-IR" sz="4000" dirty="0" smtClean="0">
                <a:solidFill>
                  <a:prstClr val="white"/>
                </a:solidFill>
              </a:rPr>
              <a:t>.</a:t>
            </a:r>
            <a:endParaRPr lang="fa-IR" sz="4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36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8" y="180303"/>
            <a:ext cx="11346287" cy="642011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65161" y="5692462"/>
            <a:ext cx="35416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6202" y="5003763"/>
            <a:ext cx="2366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purging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917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Subtypes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4000" dirty="0" smtClean="0"/>
              <a:t>دو نوع فرعی برای آن با توجه به رفتار پاکسازی تعریف میشود</a:t>
            </a:r>
          </a:p>
          <a:p>
            <a:pPr algn="r" rtl="1"/>
            <a:r>
              <a:rPr lang="fa-IR" sz="4000" dirty="0" smtClean="0"/>
              <a:t>1- پراشتهایی عصبی توام با پاکسازی که بطور مرتب  اقدام به استفراغ عمدی و یا استفاده از مدر یا مسهل میکنند.</a:t>
            </a:r>
          </a:p>
          <a:p>
            <a:pPr algn="r" rtl="1"/>
            <a:endParaRPr lang="fa-IR" sz="4000" dirty="0" smtClean="0"/>
          </a:p>
          <a:p>
            <a:pPr algn="r" rtl="1"/>
            <a:r>
              <a:rPr lang="fa-IR" sz="4000" dirty="0" smtClean="0"/>
              <a:t>2- نوع بدون پاکسازی که رژیم های سخت و ورزشهای سنگین انجام میدهند.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37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بررسی های آزمایشگاهی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1307"/>
            <a:ext cx="10131425" cy="3649133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fa-IR" sz="3200" dirty="0" smtClean="0"/>
          </a:p>
          <a:p>
            <a:pPr marL="0" indent="0" algn="r" rtl="1">
              <a:buNone/>
            </a:pPr>
            <a:r>
              <a:rPr lang="fa-IR" sz="3200" dirty="0" smtClean="0"/>
              <a:t>ناهنجاریهای الکترولیتی علیرغم وزن طبیعی بایستی مد نظر باشد.</a:t>
            </a:r>
          </a:p>
          <a:p>
            <a:pPr marL="0" indent="0" algn="r" rtl="1">
              <a:buNone/>
            </a:pPr>
            <a:r>
              <a:rPr lang="fa-IR" sz="3200" dirty="0" smtClean="0"/>
              <a:t>اغلب دچار هیپومنیزیمی و هیپر آمیلازمی هستند.</a:t>
            </a:r>
          </a:p>
          <a:p>
            <a:pPr marL="0" indent="0" algn="r" rtl="1">
              <a:buNone/>
            </a:pPr>
            <a:r>
              <a:rPr lang="fa-IR" sz="3200" dirty="0" smtClean="0"/>
              <a:t>تیروئید در پر اشتهایی عصبی دست نخورده باقی میماند ولی ازمون سرکوب دگزامتازون ممکن است مختل باشد.</a:t>
            </a:r>
          </a:p>
          <a:p>
            <a:pPr marL="0" indent="0" algn="r" rtl="1">
              <a:buNone/>
            </a:pPr>
            <a:r>
              <a:rPr lang="fa-IR" sz="3200" dirty="0" smtClean="0"/>
              <a:t>بسیاری از این بیماران دچار اختلال قاعدگی میشوند ولی وی</a:t>
            </a:r>
            <a:r>
              <a:rPr lang="fa-IR" sz="3200" dirty="0"/>
              <a:t>ژ</a:t>
            </a:r>
            <a:r>
              <a:rPr lang="fa-IR" sz="3200" dirty="0" smtClean="0"/>
              <a:t>گی تشخیصی اصلی نیست.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677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تشخیص افتراقی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36372"/>
            <a:ext cx="10131425" cy="5409127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بی اشتهایی عصبی :اگر پرخوری و پاکسازی در خلال دوره های بی اشتهایی عصبی روی دهد تشخیص مناسب بی اشتهایی عصبی از نوع پرخوری – پاکسازی است.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بیماریهای عصبی : صرع ، تومورهای دستگاه عصبی مرکزی ، سندروم کلوور –بوسی ،سندروم کلین –لوین</a:t>
            </a:r>
          </a:p>
          <a:p>
            <a:pPr algn="r" rtl="1"/>
            <a:r>
              <a:rPr lang="fa-IR" sz="2800" dirty="0" smtClean="0"/>
              <a:t>الگوهای افسردگی آتیپیک  و اختلال عاطفی فصلی 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15 درصد مبتلایان به طور همزمان چندین رفتار تکانشی  از جمله سومصرف مواد و فقدان توانایی کنترل در زمینه مدیدرت منابع مالی ، روابط جنسی  را دارند و میتوانند واجد ملاک های شخصیت مرزی  باشند.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2963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2" y="171718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سیر و پیش آگهی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94337"/>
            <a:ext cx="10131425" cy="364913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/>
              <a:t>میزان بهبود نسبی یا کامل آن نسبت به بی اشتهایی عصبی </a:t>
            </a:r>
            <a:r>
              <a:rPr lang="fa-IR" sz="2800" dirty="0" smtClean="0"/>
              <a:t>بالاست.</a:t>
            </a:r>
          </a:p>
          <a:p>
            <a:pPr marL="0" indent="0" algn="r" rtl="1">
              <a:buNone/>
            </a:pPr>
            <a:endParaRPr lang="fa-IR" sz="2800" dirty="0"/>
          </a:p>
          <a:p>
            <a:pPr marL="0" indent="0" algn="r" rtl="1">
              <a:buNone/>
            </a:pPr>
            <a:r>
              <a:rPr lang="fa-IR" sz="2800" dirty="0" smtClean="0"/>
              <a:t>سابقه مشکلات مصرف مواد و طول مدت بیشتر اختلال در زملان مراجعه پیش بینی کننده فرجام بدتر اختلال بودند.</a:t>
            </a:r>
          </a:p>
          <a:p>
            <a:pPr marL="0" indent="0" algn="r" rtl="1">
              <a:buNone/>
            </a:pPr>
            <a:endParaRPr lang="fa-IR" sz="2800" dirty="0" smtClean="0"/>
          </a:p>
          <a:p>
            <a:pPr marL="0" indent="0" algn="r" rtl="1">
              <a:buNone/>
            </a:pPr>
            <a:r>
              <a:rPr lang="fa-IR" sz="2800" dirty="0" smtClean="0"/>
              <a:t>میزان مرگ و میر 2 درصد در هر دهه بر آورد می شود.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27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8992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97368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اکثر بیماران مبتلا به پر اشتهایی عصبی نیازی به بستری شدن ندارند.</a:t>
            </a:r>
          </a:p>
          <a:p>
            <a:pPr algn="r" rtl="1"/>
            <a:r>
              <a:rPr lang="fa-IR" sz="2800" dirty="0" smtClean="0"/>
              <a:t>در مواردی که رفتارهای  خودکشی و سومصرف مواد وجود دارد و یا در مواردی که پاکسازی های مکرر منجر به اختلال الکترولیتی میشود شاید بستری کردن لازم باشد.</a:t>
            </a: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46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Anorexia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91" y="1687133"/>
            <a:ext cx="10131425" cy="4520484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sz="2800" dirty="0" smtClean="0"/>
          </a:p>
          <a:p>
            <a:pPr marL="0" indent="0" algn="r" rtl="1">
              <a:buNone/>
            </a:pPr>
            <a:r>
              <a:rPr lang="fa-IR" sz="2800" dirty="0" smtClean="0"/>
              <a:t>بی اشتهایی عصبی :  در حالیکه این بیماران بی اشتها نیستند.اشتغال ذهنی با وزن ، غذا و شکل بدن دارند.</a:t>
            </a:r>
            <a:r>
              <a:rPr lang="en-US" sz="2800" dirty="0" smtClean="0"/>
              <a:t>)</a:t>
            </a:r>
            <a:r>
              <a:rPr lang="fa-IR" sz="2800" dirty="0" smtClean="0"/>
              <a:t>مشغولیت با پخت غذا و دستورهای غذایی دارند)</a:t>
            </a:r>
          </a:p>
          <a:p>
            <a:pPr marL="0" indent="0" algn="r" rtl="1">
              <a:buNone/>
            </a:pPr>
            <a:r>
              <a:rPr lang="fa-IR" sz="2800" dirty="0" smtClean="0"/>
              <a:t>سه مشخصه اصلی </a:t>
            </a:r>
          </a:p>
          <a:p>
            <a:pPr marL="0" indent="0" algn="r" rtl="1">
              <a:buNone/>
            </a:pPr>
            <a:r>
              <a:rPr lang="fa-IR" sz="2800" dirty="0" smtClean="0"/>
              <a:t>رفتاری</a:t>
            </a:r>
            <a:r>
              <a:rPr lang="en-US" sz="2800" dirty="0" smtClean="0"/>
              <a:t>:</a:t>
            </a:r>
            <a:r>
              <a:rPr lang="fa-IR" sz="2800" dirty="0" smtClean="0"/>
              <a:t> گرسنگی کشیدن عمدی</a:t>
            </a:r>
          </a:p>
          <a:p>
            <a:pPr marL="0" indent="0" algn="r" rtl="1">
              <a:buNone/>
            </a:pPr>
            <a:r>
              <a:rPr lang="fa-IR" sz="2800" dirty="0" smtClean="0"/>
              <a:t>سایکوپاتولوژی: تمایل بی وقفه برای لاغری و ترس مرضی از چاق شدن</a:t>
            </a:r>
          </a:p>
          <a:p>
            <a:pPr marL="0" indent="0" algn="r" rtl="1">
              <a:buNone/>
            </a:pPr>
            <a:r>
              <a:rPr lang="fa-IR" sz="2800" dirty="0" smtClean="0"/>
              <a:t>فیزیولوژیک: علایم و نشانه های ناشی از گرسنگی کشیدن</a:t>
            </a:r>
            <a:r>
              <a:rPr lang="en-US" sz="2800" dirty="0" smtClean="0"/>
              <a:t>)</a:t>
            </a:r>
            <a:r>
              <a:rPr lang="fa-IR" sz="2800" dirty="0" smtClean="0"/>
              <a:t>آمنوره ، برادیکاردی،...)</a:t>
            </a:r>
          </a:p>
          <a:p>
            <a:pPr marL="0" indent="0" algn="r" rtl="1">
              <a:buNone/>
            </a:pPr>
            <a:r>
              <a:rPr lang="fa-IR" sz="2800" dirty="0" smtClean="0"/>
              <a:t>و در کنار اینها </a:t>
            </a:r>
            <a:r>
              <a:rPr lang="en-US" sz="2800" dirty="0" smtClean="0"/>
              <a:t>body image distortion</a:t>
            </a:r>
            <a:r>
              <a:rPr lang="fa-IR" sz="2800" dirty="0" smtClean="0"/>
              <a:t>: تصور اینکه به شکل ناراحت کننده ای چاق است.(در همه موارد وجود ندارد)</a:t>
            </a:r>
          </a:p>
          <a:p>
            <a:pPr>
              <a:buFontTx/>
              <a:buChar char="-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0547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روان درمانی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74641"/>
            <a:ext cx="10131425" cy="4748131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روان درمانی شناختی رفتاری : مهم ترین واولین روش انتخابی برای درمان </a:t>
            </a:r>
          </a:p>
          <a:p>
            <a:pPr algn="r" rtl="1"/>
            <a:r>
              <a:rPr lang="fa-IR" sz="2800" dirty="0" smtClean="0"/>
              <a:t>پراشتهایی عصبی محسوب میشود. شامل 18 تا 20 جلسه در طی 5 تا 6 ماه است و استفاده از روشهای شناختی و رفتاری  که 1-چرخه رفتاری پرخوری و روزه داری را میشکند 2-شناختهای معیوب فرد را تغییر میدهند و همچنین تغییر باورها ی مربوط به غذا ، وزن ، تصویر بدن و درک کلی  از خود.</a:t>
            </a:r>
          </a:p>
          <a:p>
            <a:pPr algn="r" rtl="1"/>
            <a:endParaRPr lang="fa-IR" sz="2800" dirty="0" smtClean="0"/>
          </a:p>
          <a:p>
            <a:pPr algn="r" rtl="1"/>
            <a:r>
              <a:rPr lang="fa-IR" sz="2800" dirty="0" smtClean="0"/>
              <a:t>روان درمانی دینامیک : با موفقیت محدودی همراه بوده است دو نیم سازی و فرافکنی مکانیسم های است که بیماران استفاده میکنند</a:t>
            </a: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563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دارو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800" dirty="0" smtClean="0"/>
              <a:t>SSRI </a:t>
            </a:r>
            <a:r>
              <a:rPr lang="fa-IR" sz="2400" dirty="0" smtClean="0"/>
              <a:t> مانند</a:t>
            </a:r>
            <a:r>
              <a:rPr lang="en-US" sz="2400" dirty="0" smtClean="0"/>
              <a:t> </a:t>
            </a:r>
            <a:r>
              <a:rPr lang="fa-IR" sz="2400" dirty="0" smtClean="0"/>
              <a:t> فلوکستین  : که دوز بالاتر از میزانی است که برای افسردگی بکار میرود (60 تا 80 میلی گرم )</a:t>
            </a:r>
          </a:p>
          <a:p>
            <a:pPr algn="r" rtl="1"/>
            <a:r>
              <a:rPr lang="fa-IR" sz="2400" dirty="0" smtClean="0"/>
              <a:t>داروهای ضد افسردگی صرف نظر از وجود اختلال خلقی  میتوانند پرخوری و پاکسازی را تخفیف دهند  از این لحاظ   ایمی پرامین ، دزی پرامین ، ترازودن ، و </a:t>
            </a:r>
            <a:r>
              <a:rPr lang="en-US" sz="2400" dirty="0" smtClean="0"/>
              <a:t>MAIOs</a:t>
            </a:r>
            <a:r>
              <a:rPr lang="fa-IR" sz="2400" dirty="0" smtClean="0"/>
              <a:t> مفید بوده اند.</a:t>
            </a:r>
          </a:p>
          <a:p>
            <a:pPr algn="r" rtl="1"/>
            <a:r>
              <a:rPr lang="fa-IR" sz="2400" dirty="0" smtClean="0"/>
              <a:t>کاربامازپین و لیتیم موثر نبوده اند مگر اینکه اختلال دوقطبی با پراشتهایی عصبی همراه بوده باشد.</a:t>
            </a:r>
          </a:p>
          <a:p>
            <a:pPr algn="r" rtl="1"/>
            <a:r>
              <a:rPr lang="fa-IR" sz="2400" dirty="0" smtClean="0"/>
              <a:t>ترکیب </a:t>
            </a:r>
            <a:r>
              <a:rPr lang="en-US" sz="2400" dirty="0" smtClean="0"/>
              <a:t>CBT </a:t>
            </a:r>
            <a:r>
              <a:rPr lang="fa-IR" sz="2400" dirty="0" smtClean="0"/>
              <a:t> و داروها موثر ترین درمان است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477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094"/>
            <a:ext cx="10131425" cy="1832974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اختلال پرخوری و سایر اختلالات خوردن     </a:t>
            </a:r>
            <a:r>
              <a:rPr lang="en-US" b="1" dirty="0" smtClean="0">
                <a:solidFill>
                  <a:srgbClr val="FFFF00"/>
                </a:solidFill>
              </a:rPr>
              <a:t>Binge Eating</a:t>
            </a:r>
            <a:r>
              <a:rPr lang="fa-IR" b="1" dirty="0">
                <a:solidFill>
                  <a:srgbClr val="FFFF00"/>
                </a:solidFill>
              </a:rPr>
              <a:t> </a:t>
            </a:r>
            <a:r>
              <a:rPr lang="fa-IR" b="1" dirty="0" smtClean="0">
                <a:solidFill>
                  <a:srgbClr val="FFFF00"/>
                </a:solidFill>
              </a:rPr>
              <a:t/>
            </a:r>
            <a:br>
              <a:rPr lang="fa-IR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Disorder</a:t>
            </a:r>
            <a:r>
              <a:rPr lang="en-US" b="1" dirty="0"/>
              <a:t> and Other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رفتارهای پر خوری تکرار شونده.</a:t>
            </a:r>
          </a:p>
          <a:p>
            <a:pPr algn="r" rtl="1"/>
            <a:r>
              <a:rPr lang="fa-IR" sz="3200" dirty="0" smtClean="0"/>
              <a:t>حجم زیاد غذا  ( با محتوای کالری بالا) در مدت کوتاه خورده میشود.</a:t>
            </a:r>
          </a:p>
          <a:p>
            <a:pPr algn="r" rtl="1"/>
            <a:r>
              <a:rPr lang="fa-IR" sz="3200" dirty="0" smtClean="0"/>
              <a:t>اغلب در خلوت و تنهایی اتفاق می افتد.</a:t>
            </a:r>
          </a:p>
          <a:p>
            <a:pPr algn="r" rtl="1"/>
            <a:r>
              <a:rPr lang="fa-IR" sz="3200" dirty="0" smtClean="0"/>
              <a:t>فرد احساس میکند کنترل را از دست داده است.</a:t>
            </a:r>
          </a:p>
          <a:p>
            <a:pPr algn="r" rtl="1"/>
            <a:r>
              <a:rPr lang="fa-IR" sz="3200" dirty="0" smtClean="0">
                <a:solidFill>
                  <a:srgbClr val="FFC000"/>
                </a:solidFill>
              </a:rPr>
              <a:t>رفتارهای جبرانی ندارند.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16589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همه گیر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شایع ترین اختلال خوردن است.</a:t>
            </a:r>
          </a:p>
          <a:p>
            <a:pPr algn="r" rtl="1"/>
            <a:r>
              <a:rPr lang="fa-IR" sz="3200" dirty="0" smtClean="0"/>
              <a:t>در 25 درصد افرادی که بدلیل چاقی مراجعه میکنند و در50 تا 75 درصد چاقی های شدید( </a:t>
            </a:r>
            <a:r>
              <a:rPr lang="en-US" sz="3200" dirty="0" smtClean="0"/>
              <a:t>BMI&gt;40</a:t>
            </a:r>
            <a:r>
              <a:rPr lang="fa-IR" sz="3200" dirty="0" smtClean="0"/>
              <a:t>) دیده میشود.</a:t>
            </a:r>
          </a:p>
          <a:p>
            <a:pPr algn="r" rtl="1"/>
            <a:r>
              <a:rPr lang="fa-IR" sz="3200" dirty="0" smtClean="0"/>
              <a:t>در زنان شایع تر از  مردان است. (4%  </a:t>
            </a:r>
            <a:r>
              <a:rPr lang="en-US" sz="3200" dirty="0" smtClean="0"/>
              <a:t>Vs </a:t>
            </a:r>
            <a:r>
              <a:rPr lang="fa-IR" sz="3200" dirty="0" smtClean="0"/>
              <a:t> 2%)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7690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45961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سبب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2228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en-US" sz="3200" dirty="0">
                <a:latin typeface="CharisSIL"/>
              </a:rPr>
              <a:t>Impulsive and extroverted personality </a:t>
            </a:r>
            <a:r>
              <a:rPr lang="en-US" sz="3200" dirty="0" smtClean="0">
                <a:latin typeface="CharisSIL"/>
              </a:rPr>
              <a:t>styles</a:t>
            </a:r>
          </a:p>
          <a:p>
            <a:pPr algn="r" rtl="1"/>
            <a:r>
              <a:rPr lang="fa-IR" sz="3200" dirty="0" smtClean="0">
                <a:latin typeface="CharisSIL"/>
              </a:rPr>
              <a:t>در دوره های استرس دیده میشود  که برای کاهش اضطراب و یا خلق افسرده از پرخوری استفاده میکنند.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347494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597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تشخیص  و ویژگیهای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498501"/>
            <a:ext cx="10131425" cy="270134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dirty="0" smtClean="0"/>
              <a:t>چهار ویژگی این اختلال</a:t>
            </a:r>
          </a:p>
          <a:p>
            <a:pPr algn="r" rtl="1"/>
            <a:r>
              <a:rPr lang="fa-IR" sz="3200" dirty="0"/>
              <a:t>1</a:t>
            </a:r>
            <a:r>
              <a:rPr lang="fa-IR" sz="3200" dirty="0" smtClean="0"/>
              <a:t>-خوردن سریع تر از حد طبیعی تا حدی که فرد احساس ناراحتی کند.</a:t>
            </a:r>
          </a:p>
          <a:p>
            <a:pPr algn="r" rtl="1"/>
            <a:r>
              <a:rPr lang="fa-IR" sz="3200" dirty="0" smtClean="0"/>
              <a:t>2-خوردن مقادیر زیادی از غذا زمانی که فرد گرسنه نیست.</a:t>
            </a:r>
          </a:p>
          <a:p>
            <a:pPr algn="r" rtl="1"/>
            <a:r>
              <a:rPr lang="fa-IR" sz="3200" dirty="0" smtClean="0"/>
              <a:t>3-خوردن به تنهایی</a:t>
            </a:r>
          </a:p>
          <a:p>
            <a:pPr algn="r" rtl="1"/>
            <a:r>
              <a:rPr lang="fa-IR" sz="3200" dirty="0" smtClean="0"/>
              <a:t>4-احساس گناه بعد از حمله پر خوری</a:t>
            </a:r>
          </a:p>
          <a:p>
            <a:pPr algn="r" rtl="1"/>
            <a:r>
              <a:rPr lang="fa-IR" sz="3200" dirty="0" smtClean="0"/>
              <a:t>دست کم یک بار در هفته و برای سه ماه بروز کند </a:t>
            </a:r>
          </a:p>
          <a:p>
            <a:pPr algn="r" rtl="1"/>
            <a:r>
              <a:rPr lang="fa-IR" sz="3200" dirty="0" smtClean="0"/>
              <a:t>تقریبا نیمی از افراد چاق دچار این اختلال هستند</a:t>
            </a:r>
          </a:p>
          <a:p>
            <a:pPr algn="r" rtl="1"/>
            <a:r>
              <a:rPr lang="fa-IR" sz="3200" dirty="0" smtClean="0"/>
              <a:t>ممکن است با بی خوابی ، خونریزی قاعدگی زودرس ،درد پشت شانه یا گردن ،درد عضلانی مزمن ، اختلالات متابولیک همره باشد.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5690165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3234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تشخیص افتراقی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62518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پراشتهایی عصبی</a:t>
            </a:r>
          </a:p>
          <a:p>
            <a:pPr algn="r" rtl="1"/>
            <a:r>
              <a:rPr lang="fa-IR" sz="3200" dirty="0" smtClean="0"/>
              <a:t>بی اشتهایی عصبی </a:t>
            </a:r>
          </a:p>
          <a:p>
            <a:pPr algn="r" rtl="1"/>
            <a:r>
              <a:rPr lang="fa-IR" sz="3200" dirty="0" smtClean="0"/>
              <a:t>در افراد چاق دچار این اختلال شیوه های آشوبناک و هیجانی  خوردن و اختلالات روانپزشکی بیشتر است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334534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31" y="1738647"/>
            <a:ext cx="1442435" cy="953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241" y="103031"/>
            <a:ext cx="5161207" cy="6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7160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درمان</a:t>
            </a:r>
            <a:br>
              <a:rPr lang="fa-IR" dirty="0" smtClean="0"/>
            </a:br>
            <a:r>
              <a:rPr lang="fa-IR" dirty="0" smtClean="0"/>
              <a:t>روان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3200" dirty="0" smtClean="0"/>
              <a:t>CBT </a:t>
            </a:r>
            <a:r>
              <a:rPr lang="fa-IR" sz="3200" dirty="0" smtClean="0"/>
              <a:t> موثرترین درمان روانشناختی اختلال پرخوری محسوب میشود.</a:t>
            </a:r>
          </a:p>
          <a:p>
            <a:pPr algn="r" rtl="1"/>
            <a:r>
              <a:rPr lang="fa-IR" sz="3200" dirty="0" smtClean="0"/>
              <a:t>ورزش وقتی با </a:t>
            </a:r>
            <a:r>
              <a:rPr lang="en-US" sz="3200" dirty="0" smtClean="0"/>
              <a:t>CBT </a:t>
            </a:r>
            <a:r>
              <a:rPr lang="fa-IR" sz="3200" dirty="0" smtClean="0"/>
              <a:t> ترکیب شود سبب کاهش پرخوری شده است.</a:t>
            </a:r>
          </a:p>
          <a:p>
            <a:pPr algn="r" rtl="1"/>
            <a:r>
              <a:rPr lang="fa-IR" sz="3200" dirty="0" smtClean="0"/>
              <a:t>ترکیب با دارو نتایج بهتری نشان داده است.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39281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ادامه...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3200" dirty="0" smtClean="0"/>
              <a:t>IPT </a:t>
            </a:r>
            <a:r>
              <a:rPr lang="fa-IR" sz="3200" dirty="0" smtClean="0"/>
              <a:t>  در درمان مشکلات بین فردی  که در این اختلال نقش دارند موثر است.</a:t>
            </a:r>
          </a:p>
          <a:p>
            <a:pPr algn="r" rtl="1"/>
            <a:r>
              <a:rPr lang="fa-IR" sz="3200" dirty="0" smtClean="0"/>
              <a:t>گروه های خود یاری </a:t>
            </a:r>
            <a:r>
              <a:rPr lang="en-US" sz="3200" dirty="0" smtClean="0"/>
              <a:t>OA </a:t>
            </a:r>
            <a:r>
              <a:rPr lang="fa-IR" sz="3200" dirty="0" smtClean="0"/>
              <a:t> برای کمک به این بیماران موثر بوده اند.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24689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subtypes of anorexia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725769"/>
            <a:ext cx="11732654" cy="4065431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/>
              <a:t>نوع محدود کننده </a:t>
            </a:r>
            <a:r>
              <a:rPr lang="en-US" sz="3200" dirty="0" smtClean="0"/>
              <a:t> :  restricting</a:t>
            </a:r>
            <a:endParaRPr lang="fa-IR" sz="3200" dirty="0" smtClean="0"/>
          </a:p>
          <a:p>
            <a:pPr marL="0" indent="0" algn="r" rtl="1">
              <a:buNone/>
            </a:pPr>
            <a:r>
              <a:rPr lang="fa-IR" sz="3200" dirty="0" smtClean="0"/>
              <a:t>کاهش شدید مصرف غذا </a:t>
            </a:r>
          </a:p>
          <a:p>
            <a:pPr algn="r" rtl="1"/>
            <a:r>
              <a:rPr lang="fa-IR" sz="3200" dirty="0" smtClean="0"/>
              <a:t>نوع پرخوری/پاکسازی </a:t>
            </a:r>
            <a:r>
              <a:rPr lang="en-US" sz="3200" dirty="0" smtClean="0"/>
              <a:t> binge/purge </a:t>
            </a:r>
            <a:endParaRPr lang="fa-IR" sz="3200" dirty="0" smtClean="0"/>
          </a:p>
          <a:p>
            <a:pPr marL="0" indent="0" algn="r" rtl="1">
              <a:buNone/>
            </a:pPr>
            <a:r>
              <a:rPr lang="fa-IR" sz="3200" dirty="0" smtClean="0"/>
              <a:t>تنظیم رژیم سخت گیرانه           از دست دادن کنترل             پرخوری              رفتارهای پاکسازی</a:t>
            </a:r>
            <a:endParaRPr lang="en-US" sz="3200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7624293" y="4211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811953" y="42323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1146219" y="4232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8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113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دارو درمانی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2380"/>
            <a:ext cx="10131425" cy="3649133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 smtClean="0"/>
              <a:t>SSRI </a:t>
            </a:r>
            <a:r>
              <a:rPr lang="fa-IR" sz="2800" dirty="0" smtClean="0"/>
              <a:t> ، دزیپیرامین ، ایمی پرامین ، توپیرامات ، سیبوترامین </a:t>
            </a:r>
          </a:p>
          <a:p>
            <a:pPr algn="r" rtl="1"/>
            <a:r>
              <a:rPr lang="fa-IR" sz="2800" dirty="0" smtClean="0"/>
              <a:t>داروهای </a:t>
            </a:r>
            <a:r>
              <a:rPr lang="en-US" sz="2800" dirty="0" smtClean="0"/>
              <a:t>SSRI </a:t>
            </a:r>
            <a:r>
              <a:rPr lang="fa-IR" sz="2800" dirty="0" smtClean="0"/>
              <a:t> که موجب بهبود خلق و نیز پرخوری میشوند : فلووکسامین ، سیتالوپرام ، سرترالین </a:t>
            </a:r>
          </a:p>
          <a:p>
            <a:pPr algn="r" rtl="1"/>
            <a:r>
              <a:rPr lang="fa-IR" sz="2800" dirty="0" smtClean="0"/>
              <a:t>درمان با دوز بالای فلوکستین (60 تا 100 ) میلی گرم در ابتدا منجر به کاهش وزن میشوند ولی معمولا کوتاه مدت است .</a:t>
            </a:r>
          </a:p>
          <a:p>
            <a:pPr algn="r" rtl="1"/>
            <a:r>
              <a:rPr lang="fa-IR" sz="2800" dirty="0" smtClean="0"/>
              <a:t>دارو درمانی با </a:t>
            </a:r>
            <a:r>
              <a:rPr lang="en-US" sz="2800" dirty="0" smtClean="0"/>
              <a:t>CBT </a:t>
            </a:r>
            <a:r>
              <a:rPr lang="fa-IR" sz="2800" dirty="0" smtClean="0"/>
              <a:t> موثر تر است.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70136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203"/>
            <a:ext cx="10131425" cy="1456267"/>
          </a:xfrm>
        </p:spPr>
        <p:txBody>
          <a:bodyPr/>
          <a:lstStyle/>
          <a:p>
            <a:pPr algn="r" rtl="1"/>
            <a:r>
              <a:rPr lang="fa-IR" dirty="0" smtClean="0"/>
              <a:t>سندرم خوردن شبانه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 smtClean="0"/>
              <a:t>مصرف مقدار زیادی غذا پس از صرف شام است ( حمله های راجعه خوردن غیر ارادی در خلال شب.)</a:t>
            </a:r>
          </a:p>
          <a:p>
            <a:pPr algn="r" rtl="1"/>
            <a:r>
              <a:rPr lang="fa-IR" sz="2400" dirty="0" smtClean="0"/>
              <a:t>در طی روز اشتهای چندانی ندارند و از بی خوابی رنج میبرند</a:t>
            </a:r>
          </a:p>
          <a:p>
            <a:pPr algn="r" rtl="1"/>
            <a:r>
              <a:rPr lang="fa-IR" sz="2400" dirty="0" smtClean="0"/>
              <a:t>معمولا در اوایل بزرگسالی شروع میشود</a:t>
            </a:r>
          </a:p>
          <a:p>
            <a:pPr algn="r" rtl="1"/>
            <a:r>
              <a:rPr lang="fa-IR" sz="2400" dirty="0" smtClean="0"/>
              <a:t>در بستگان درجه اول بیشتر دیدده میشود (تا 5 برابر بیشتر از جمعیت عمومی )</a:t>
            </a:r>
          </a:p>
          <a:p>
            <a:pPr algn="r" rtl="1"/>
            <a:r>
              <a:rPr lang="fa-IR" sz="2400" dirty="0" smtClean="0"/>
              <a:t>معمولا در خلال خواب </a:t>
            </a:r>
            <a:r>
              <a:rPr lang="en-US" sz="2400" dirty="0" smtClean="0"/>
              <a:t>NREM </a:t>
            </a:r>
            <a:r>
              <a:rPr lang="fa-IR" sz="2400" dirty="0" smtClean="0"/>
              <a:t> بروز میکند</a:t>
            </a:r>
          </a:p>
          <a:p>
            <a:pPr algn="r" rtl="1"/>
            <a:r>
              <a:rPr lang="fa-IR" sz="2400" dirty="0" smtClean="0"/>
              <a:t>علایم برای سه ماه ادامه یابند.</a:t>
            </a:r>
          </a:p>
          <a:p>
            <a:pPr algn="r" rtl="1"/>
            <a:r>
              <a:rPr lang="fa-IR" sz="2400" dirty="0" smtClean="0"/>
              <a:t>دوره های اختلال خوردن مرتبط با خواب در مصرف برخی از داروها مانند زولپیدم ، تریازولام ، اولانزاپین ، ریسپریدون  گزارش شده است.</a:t>
            </a: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158227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017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425003"/>
            <a:ext cx="11011437" cy="6104586"/>
          </a:xfrm>
        </p:spPr>
      </p:pic>
      <p:sp>
        <p:nvSpPr>
          <p:cNvPr id="5" name="Rectangle 4"/>
          <p:cNvSpPr/>
          <p:nvPr/>
        </p:nvSpPr>
        <p:spPr>
          <a:xfrm>
            <a:off x="5918128" y="1640811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/>
                <a:solidFill>
                  <a:srgbClr val="00B0F0"/>
                </a:solidFill>
                <a:effectLst/>
              </a:rPr>
              <a:t>ممنون و سپاسگزارم</a:t>
            </a:r>
            <a:endParaRPr lang="en-US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574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260" y="1897369"/>
            <a:ext cx="10131425" cy="3649133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/>
              <a:t>شایع ترین سن شروع بین 14 تا 18 سالگی (نوجوانی)</a:t>
            </a:r>
          </a:p>
          <a:p>
            <a:pPr algn="r" rtl="1"/>
            <a:r>
              <a:rPr lang="fa-IR" sz="3200" dirty="0" smtClean="0"/>
              <a:t>5 درصد در اوایل دهه سوم </a:t>
            </a:r>
          </a:p>
          <a:p>
            <a:pPr algn="r" rtl="1"/>
            <a:r>
              <a:rPr lang="fa-IR" sz="3200" dirty="0" smtClean="0"/>
              <a:t>در 0.5 تا 1 درصد دختران نوجوان روی میدهد و میزان شیوع آن 10 تا 20 برابر بیشتر از پسرها است.</a:t>
            </a:r>
          </a:p>
          <a:p>
            <a:pPr algn="r" rtl="1"/>
            <a:r>
              <a:rPr lang="fa-IR" sz="3200" dirty="0" smtClean="0"/>
              <a:t>اگر ملاک های تشخیصی کامل را در نظر نگیریم تا 5 درصد زن های جوان .</a:t>
            </a:r>
          </a:p>
          <a:p>
            <a:pPr algn="r" rtl="1"/>
            <a:r>
              <a:rPr lang="fa-IR" sz="3200" dirty="0" smtClean="0"/>
              <a:t>اختلال در ممالک پیشرفته  شایع تر است ( مانکن ها   ، بالرین ها 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46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بیماریهای همراه  </a:t>
            </a:r>
            <a:r>
              <a:rPr lang="en-US" dirty="0"/>
              <a:t>COMORBIDITY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4000" dirty="0" smtClean="0"/>
              <a:t>65 درصد موارد با افسردگی همراه است.</a:t>
            </a:r>
          </a:p>
          <a:p>
            <a:pPr algn="r" rtl="1"/>
            <a:r>
              <a:rPr lang="fa-IR" sz="4000" dirty="0" smtClean="0"/>
              <a:t>جمعیت هراسی در 35 درصد موارد وجود دارد.</a:t>
            </a:r>
          </a:p>
          <a:p>
            <a:pPr algn="r" rtl="1"/>
            <a:r>
              <a:rPr lang="fa-IR" sz="4000" dirty="0" smtClean="0"/>
              <a:t>اختلال وسواسی –جبری در 25 درصد موارد دیده میشود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5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3" y="180303"/>
            <a:ext cx="10689464" cy="652958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4301544" y="2665927"/>
            <a:ext cx="90152" cy="5409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346620" y="4130302"/>
            <a:ext cx="199622" cy="1969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سبب شناسی  </a:t>
            </a:r>
            <a:r>
              <a:rPr lang="en-US" b="1" dirty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عوامل زیستی </a:t>
            </a:r>
            <a:r>
              <a:rPr lang="en-US" sz="3200" dirty="0" smtClean="0"/>
              <a:t>Biologic </a:t>
            </a:r>
            <a:r>
              <a:rPr lang="fa-IR" sz="3200" dirty="0" smtClean="0"/>
              <a:t> ، اجتماعی </a:t>
            </a:r>
            <a:r>
              <a:rPr lang="en-US" sz="3200" dirty="0" smtClean="0"/>
              <a:t>social </a:t>
            </a:r>
            <a:r>
              <a:rPr lang="fa-IR" sz="3200" dirty="0" smtClean="0"/>
              <a:t> ، روان شناختی </a:t>
            </a:r>
            <a:r>
              <a:rPr lang="en-US" sz="3200" dirty="0" smtClean="0"/>
              <a:t>Psychological </a:t>
            </a:r>
            <a:r>
              <a:rPr lang="fa-IR" sz="3200" dirty="0" smtClean="0"/>
              <a:t> در بروز آن دخیل هستند.</a:t>
            </a:r>
            <a:endParaRPr lang="fa-IR" sz="3200" dirty="0"/>
          </a:p>
          <a:p>
            <a:pPr algn="r" rtl="1"/>
            <a:r>
              <a:rPr lang="fa-IR" sz="3200" dirty="0" smtClean="0"/>
              <a:t>همگامی در دوقلوهای تک تخمکی بیشتر است. میزان ابتلای خواهران  بیماران مبتلا بیشتر است (بازتاب تاثیرات اجتماعی ).</a:t>
            </a:r>
          </a:p>
          <a:p>
            <a:pPr algn="r" rtl="1"/>
            <a:r>
              <a:rPr lang="fa-IR" sz="3200" dirty="0" smtClean="0"/>
              <a:t>اختلالات خلقی در خانواده مبتلایان بیشتر است.</a:t>
            </a:r>
          </a:p>
          <a:p>
            <a:pPr algn="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24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1218</TotalTime>
  <Words>2504</Words>
  <Application>Microsoft Office PowerPoint</Application>
  <PresentationFormat>Widescreen</PresentationFormat>
  <Paragraphs>238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CharisSIL</vt:lpstr>
      <vt:lpstr>CharisSIL-Bold</vt:lpstr>
      <vt:lpstr>Times New Roman</vt:lpstr>
      <vt:lpstr>Celestial</vt:lpstr>
      <vt:lpstr>    </vt:lpstr>
      <vt:lpstr>Feeding disorder </vt:lpstr>
      <vt:lpstr>Dsm-5</vt:lpstr>
      <vt:lpstr>Anorexia Nervosa</vt:lpstr>
      <vt:lpstr>subtypes of anorexia nervosa</vt:lpstr>
      <vt:lpstr>epidemiology</vt:lpstr>
      <vt:lpstr>بیماریهای همراه  COMORBIDITY</vt:lpstr>
      <vt:lpstr>PowerPoint Presentation</vt:lpstr>
      <vt:lpstr>سبب شناسی  ETIOLOGY</vt:lpstr>
      <vt:lpstr>عوامل زیستی   biological</vt:lpstr>
      <vt:lpstr>عوامل اجتماعی social</vt:lpstr>
      <vt:lpstr>عوامل روانشناختی و روان پویشیPsychological and Psychodynamic Factors</vt:lpstr>
      <vt:lpstr>PowerPoint Presentation</vt:lpstr>
      <vt:lpstr>تشخیص و خصوصیات بالینی</vt:lpstr>
      <vt:lpstr>PowerPoint Presentation</vt:lpstr>
      <vt:lpstr>PowerPoint Presentation</vt:lpstr>
      <vt:lpstr>تشخیص افتراقی</vt:lpstr>
      <vt:lpstr>سیر و پیش آگهی</vt:lpstr>
      <vt:lpstr>درمان</vt:lpstr>
      <vt:lpstr>ادامه.....</vt:lpstr>
      <vt:lpstr>تدابیر حین بستری </vt:lpstr>
      <vt:lpstr>روان درمانی</vt:lpstr>
      <vt:lpstr>دارو درمانی</vt:lpstr>
      <vt:lpstr>PowerPoint Presentation</vt:lpstr>
      <vt:lpstr>PowerPoint Presentation</vt:lpstr>
      <vt:lpstr>PowerPoint Presentation</vt:lpstr>
      <vt:lpstr>پراشتهایی عصبی  Bulimia Nervosa </vt:lpstr>
      <vt:lpstr>همه گیر شناسی</vt:lpstr>
      <vt:lpstr>سبب شناسی                 عوامل زیستی</vt:lpstr>
      <vt:lpstr>عوامل اجتماعی</vt:lpstr>
      <vt:lpstr>عوامل روان شناختی </vt:lpstr>
      <vt:lpstr>تشخیص و خصوصیات بالینی</vt:lpstr>
      <vt:lpstr>ادامه....</vt:lpstr>
      <vt:lpstr>PowerPoint Presentation</vt:lpstr>
      <vt:lpstr>                                        Subtypes </vt:lpstr>
      <vt:lpstr>بررسی های آزمایشگاهی </vt:lpstr>
      <vt:lpstr>تشخیص افتراقی</vt:lpstr>
      <vt:lpstr>سیر و پیش آگهی </vt:lpstr>
      <vt:lpstr>درمان</vt:lpstr>
      <vt:lpstr>روان درمانی </vt:lpstr>
      <vt:lpstr>دارو درمانی</vt:lpstr>
      <vt:lpstr>اختلال پرخوری و سایر اختلالات خوردن     Binge Eating   Disorder and Other Eating Disorders</vt:lpstr>
      <vt:lpstr>همه گیر شناسی</vt:lpstr>
      <vt:lpstr>سبب شناسی</vt:lpstr>
      <vt:lpstr>تشخیص  و ویژگیهای بالینی</vt:lpstr>
      <vt:lpstr>تشخیص افتراقی</vt:lpstr>
      <vt:lpstr>PowerPoint Presentation</vt:lpstr>
      <vt:lpstr>درمان روان درمانی</vt:lpstr>
      <vt:lpstr>ادامه...</vt:lpstr>
      <vt:lpstr>دارو درمانی</vt:lpstr>
      <vt:lpstr>سندرم خوردن شبانه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amir</dc:creator>
  <cp:lastModifiedBy>amir</cp:lastModifiedBy>
  <cp:revision>70</cp:revision>
  <dcterms:created xsi:type="dcterms:W3CDTF">2019-02-15T07:36:18Z</dcterms:created>
  <dcterms:modified xsi:type="dcterms:W3CDTF">2019-02-21T17:12:32Z</dcterms:modified>
</cp:coreProperties>
</file>