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85" r:id="rId3"/>
    <p:sldId id="258" r:id="rId4"/>
    <p:sldId id="320" r:id="rId5"/>
    <p:sldId id="321" r:id="rId6"/>
    <p:sldId id="322" r:id="rId7"/>
    <p:sldId id="324" r:id="rId8"/>
    <p:sldId id="323" r:id="rId9"/>
    <p:sldId id="257" r:id="rId10"/>
    <p:sldId id="328" r:id="rId11"/>
    <p:sldId id="329" r:id="rId12"/>
    <p:sldId id="292" r:id="rId13"/>
    <p:sldId id="294" r:id="rId14"/>
    <p:sldId id="264" r:id="rId15"/>
    <p:sldId id="303" r:id="rId16"/>
    <p:sldId id="304" r:id="rId17"/>
    <p:sldId id="302" r:id="rId18"/>
    <p:sldId id="312" r:id="rId19"/>
    <p:sldId id="268" r:id="rId20"/>
    <p:sldId id="331" r:id="rId21"/>
    <p:sldId id="306" r:id="rId22"/>
    <p:sldId id="307" r:id="rId23"/>
    <p:sldId id="313" r:id="rId24"/>
    <p:sldId id="310" r:id="rId25"/>
    <p:sldId id="316" r:id="rId26"/>
    <p:sldId id="317" r:id="rId27"/>
    <p:sldId id="286" r:id="rId28"/>
    <p:sldId id="319" r:id="rId29"/>
    <p:sldId id="325" r:id="rId30"/>
    <p:sldId id="332" r:id="rId31"/>
    <p:sldId id="301" r:id="rId32"/>
    <p:sldId id="330" r:id="rId33"/>
    <p:sldId id="263" r:id="rId3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B Ziba" panose="00000400000000000000" pitchFamily="2" charset="-78"/>
      <p:regular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Muli Light" panose="020B0604020202020204" charset="0"/>
      <p:regular r:id="rId43"/>
      <p:bold r:id="rId44"/>
      <p:italic r:id="rId45"/>
      <p:boldItalic r:id="rId46"/>
    </p:embeddedFont>
    <p:embeddedFont>
      <p:font typeface="B Morvarid" panose="00000400000000000000" pitchFamily="2" charset="-78"/>
      <p:regular r:id="rId47"/>
    </p:embeddedFont>
    <p:embeddedFont>
      <p:font typeface="Muli" panose="020B0604020202020204" charset="0"/>
      <p:regular r:id="rId48"/>
      <p:bold r:id="rId49"/>
      <p:italic r:id="rId50"/>
      <p:boldItalic r:id="rId51"/>
    </p:embeddedFont>
    <p:embeddedFont>
      <p:font typeface="Amatic SC" panose="020B0604020202020204" charset="-79"/>
      <p:regular r:id="rId52"/>
      <p:bold r:id="rId53"/>
    </p:embeddedFont>
    <p:embeddedFont>
      <p:font typeface="Cambria" panose="02040503050406030204" pitchFamily="18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031"/>
    <a:srgbClr val="357FB1"/>
    <a:srgbClr val="925C04"/>
    <a:srgbClr val="232323"/>
    <a:srgbClr val="000000"/>
    <a:srgbClr val="BFC1CA"/>
    <a:srgbClr val="9C4CB8"/>
    <a:srgbClr val="655143"/>
    <a:srgbClr val="8A6F5C"/>
    <a:srgbClr val="DB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6FBA48-56EF-4F5D-BE04-787289AE0009}">
  <a:tblStyle styleId="{A06FBA48-56EF-4F5D-BE04-787289AE00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97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1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73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632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23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354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1487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91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80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8240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4621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005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2118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992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410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229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58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38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95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36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557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hasCustomPrompt="1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First 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 hasCustomPrompt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dirty="0" smtClean="0"/>
              <a:t>first</a:t>
            </a:r>
            <a:endParaRPr dirty="0"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 hasCustomPrompt="1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 baseline="0">
                <a:solidFill>
                  <a:schemeClr val="bg2"/>
                </a:solidFill>
                <a:cs typeface="B Morvarid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r>
              <a:rPr lang="fa-IR" dirty="0" smtClean="0">
                <a:cs typeface="B Morvarid" panose="00000400000000000000" pitchFamily="2" charset="-78"/>
              </a:rPr>
              <a:t>نکات کلی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 algn="r" rt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Wingdings" panose="05000000000000000000" pitchFamily="2" charset="2"/>
              <a:buChar char="Ø"/>
              <a:defRPr baseline="0">
                <a:latin typeface="+mn-lt"/>
                <a:cs typeface="B Ziba" panose="00000400000000000000" pitchFamily="2" charset="-78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pPr lvl="1"/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816540" y="1295865"/>
            <a:ext cx="5209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+mj-lt"/>
              </a:rPr>
              <a:t>Treating Depression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00767" y="413498"/>
            <a:ext cx="79424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8A6F5C"/>
                </a:solidFill>
                <a:latin typeface="Comic Sans MS" panose="030F0702030302020204" pitchFamily="66" charset="0"/>
              </a:rPr>
              <a:t>Pharmacotherapy</a:t>
            </a:r>
            <a:endParaRPr lang="en-US" sz="4000" dirty="0">
              <a:solidFill>
                <a:srgbClr val="8A6F5C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378459" y="1270898"/>
            <a:ext cx="8387080" cy="3526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C7F91"/>
                </a:solidFill>
                <a:latin typeface="+mn-lt"/>
              </a:rPr>
              <a:t>How much time is needed: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rgbClr val="8A6F5C"/>
                </a:solidFill>
                <a:latin typeface="+mn-lt"/>
              </a:rPr>
              <a:t>First signs </a:t>
            </a:r>
            <a:r>
              <a:rPr lang="en-US" sz="1800" i="1" dirty="0">
                <a:latin typeface="+mn-lt"/>
              </a:rPr>
              <a:t>of response</a:t>
            </a:r>
            <a:r>
              <a:rPr lang="en-US" sz="1800" b="1" i="1" dirty="0">
                <a:solidFill>
                  <a:srgbClr val="8A6F5C"/>
                </a:solidFill>
                <a:latin typeface="+mn-lt"/>
              </a:rPr>
              <a:t>: 2 -3 weeks </a:t>
            </a:r>
            <a:r>
              <a:rPr lang="en-US" sz="1800" i="1" dirty="0">
                <a:latin typeface="+mn-lt"/>
              </a:rPr>
              <a:t>after initiation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n-lt"/>
              </a:rPr>
              <a:t>Partial response (20- 25% reduction): usually after 4 weeks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rgbClr val="8A6F5C"/>
                </a:solidFill>
                <a:latin typeface="+mn-lt"/>
              </a:rPr>
              <a:t>ultimate </a:t>
            </a:r>
            <a:r>
              <a:rPr lang="en-US" sz="1800" b="1" i="1" dirty="0">
                <a:latin typeface="+mn-lt"/>
              </a:rPr>
              <a:t>symptom reduction</a:t>
            </a:r>
            <a:r>
              <a:rPr lang="en-US" sz="1800" b="1" i="1" dirty="0">
                <a:solidFill>
                  <a:srgbClr val="8A6F5C"/>
                </a:solidFill>
                <a:latin typeface="+mn-lt"/>
              </a:rPr>
              <a:t>: 8 to 12 weeks </a:t>
            </a:r>
            <a:r>
              <a:rPr lang="en-US" sz="1800" dirty="0">
                <a:latin typeface="+mn-lt"/>
              </a:rPr>
              <a:t>is needed (</a:t>
            </a:r>
            <a:r>
              <a:rPr lang="en-US" sz="1800" b="1" dirty="0">
                <a:latin typeface="+mn-lt"/>
              </a:rPr>
              <a:t>acute phase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rgbClr val="8A6F5C"/>
                </a:solidFill>
                <a:latin typeface="+mn-lt"/>
              </a:rPr>
              <a:t>Lack of a partial response </a:t>
            </a:r>
            <a:r>
              <a:rPr lang="en-US" sz="1800" dirty="0">
                <a:latin typeface="+mn-lt"/>
              </a:rPr>
              <a:t>by </a:t>
            </a:r>
            <a:r>
              <a:rPr lang="en-US" sz="1800" b="1" i="1" dirty="0">
                <a:solidFill>
                  <a:srgbClr val="8A6F5C"/>
                </a:solidFill>
                <a:latin typeface="+mn-lt"/>
              </a:rPr>
              <a:t>4 to 6 weeks</a:t>
            </a:r>
            <a:r>
              <a:rPr lang="en-US" sz="1800" dirty="0">
                <a:latin typeface="+mn-lt"/>
              </a:rPr>
              <a:t>, indicates need for </a:t>
            </a:r>
            <a:r>
              <a:rPr lang="en-US" sz="1800" b="1" i="1" dirty="0">
                <a:solidFill>
                  <a:srgbClr val="8A6F5C"/>
                </a:solidFill>
                <a:latin typeface="+mn-lt"/>
              </a:rPr>
              <a:t>change</a:t>
            </a:r>
            <a:r>
              <a:rPr lang="en-US" sz="1800" dirty="0">
                <a:latin typeface="+mn-lt"/>
              </a:rPr>
              <a:t>.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7C7F91"/>
              </a:solidFill>
              <a:latin typeface="+mn-lt"/>
            </a:endParaRPr>
          </a:p>
          <a:p>
            <a:pPr marL="628650" lvl="1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7C7F91"/>
              </a:solidFill>
              <a:latin typeface="+mn-lt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4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00767" y="413498"/>
            <a:ext cx="79424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8A6F5C"/>
                </a:solidFill>
                <a:latin typeface="Comic Sans MS" panose="030F0702030302020204" pitchFamily="66" charset="0"/>
              </a:rPr>
              <a:t>Pharmacotherapy</a:t>
            </a:r>
            <a:endParaRPr lang="en-US" sz="4000" dirty="0">
              <a:solidFill>
                <a:srgbClr val="8A6F5C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361507" y="1270898"/>
            <a:ext cx="8404032" cy="4056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C7F91"/>
                </a:solidFill>
                <a:latin typeface="+mn-lt"/>
              </a:rPr>
              <a:t>What dose should be used: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If the patient is </a:t>
            </a:r>
            <a:r>
              <a:rPr lang="en-US" sz="1800" b="1" i="1" dirty="0" smtClean="0">
                <a:solidFill>
                  <a:srgbClr val="8A6F5C"/>
                </a:solidFill>
                <a:latin typeface="+mn-lt"/>
              </a:rPr>
              <a:t>improving</a:t>
            </a:r>
            <a:r>
              <a:rPr lang="en-US" sz="1800" dirty="0" smtClean="0">
                <a:latin typeface="+mn-lt"/>
              </a:rPr>
              <a:t> on a </a:t>
            </a:r>
            <a:r>
              <a:rPr lang="en-US" sz="1800" b="1" i="1" dirty="0" smtClean="0">
                <a:solidFill>
                  <a:srgbClr val="8A6F5C"/>
                </a:solidFill>
                <a:latin typeface="+mn-lt"/>
              </a:rPr>
              <a:t>low dosage</a:t>
            </a:r>
            <a:r>
              <a:rPr lang="en-US" sz="1800" dirty="0" smtClean="0">
                <a:latin typeface="+mn-lt"/>
              </a:rPr>
              <a:t>, it </a:t>
            </a:r>
            <a:r>
              <a:rPr lang="en-US" sz="1800" i="1" u="sng" dirty="0" smtClean="0">
                <a:latin typeface="+mn-lt"/>
              </a:rPr>
              <a:t>should not be raised</a:t>
            </a:r>
            <a:r>
              <a:rPr lang="en-US" sz="1800" dirty="0" smtClean="0">
                <a:latin typeface="+mn-lt"/>
              </a:rPr>
              <a:t>. 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If improvement stops the drug should be raised to the </a:t>
            </a:r>
            <a:r>
              <a:rPr lang="en-US" sz="1800" b="1" i="1" dirty="0" smtClean="0">
                <a:solidFill>
                  <a:srgbClr val="8A6F5C"/>
                </a:solidFill>
                <a:latin typeface="+mn-lt"/>
              </a:rPr>
              <a:t>maximum recommended level  </a:t>
            </a:r>
            <a:r>
              <a:rPr lang="en-US" sz="1800" b="1" i="1" dirty="0" smtClean="0">
                <a:latin typeface="+mn-lt"/>
              </a:rPr>
              <a:t>and</a:t>
            </a:r>
            <a:r>
              <a:rPr lang="en-US" sz="1800" b="1" i="1" dirty="0" smtClean="0">
                <a:solidFill>
                  <a:srgbClr val="8A6F5C"/>
                </a:solidFill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maintained at that level for </a:t>
            </a:r>
            <a:r>
              <a:rPr lang="en-US" sz="1800" b="1" i="1" dirty="0" smtClean="0">
                <a:solidFill>
                  <a:srgbClr val="8A6F5C"/>
                </a:solidFill>
                <a:latin typeface="+mn-lt"/>
              </a:rPr>
              <a:t>4 to 5 weeks.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1" i="1" dirty="0" smtClean="0">
                <a:latin typeface="+mn-lt"/>
              </a:rPr>
              <a:t>Unless</a:t>
            </a:r>
            <a:r>
              <a:rPr lang="en-US" sz="1800" b="1" i="1" dirty="0" smtClean="0">
                <a:solidFill>
                  <a:srgbClr val="8A6F5C"/>
                </a:solidFill>
                <a:latin typeface="+mn-lt"/>
              </a:rPr>
              <a:t> adverse events </a:t>
            </a:r>
            <a:r>
              <a:rPr lang="en-US" sz="1800" b="1" i="1" dirty="0" smtClean="0">
                <a:latin typeface="+mn-lt"/>
              </a:rPr>
              <a:t>prevent drug escalation.</a:t>
            </a:r>
          </a:p>
          <a:p>
            <a:pPr marL="457200" lvl="1" indent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 sz="1800" dirty="0" smtClean="0"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7C7F91"/>
              </a:solidFill>
              <a:latin typeface="+mn-lt"/>
            </a:endParaRPr>
          </a:p>
          <a:p>
            <a:pPr marL="628650" lvl="1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7C7F91"/>
              </a:solidFill>
              <a:latin typeface="+mn-lt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9112" y="3223451"/>
            <a:ext cx="9144000" cy="2786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1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8A6F5C"/>
                </a:solidFill>
                <a:latin typeface="Comic Sans MS" panose="030F0702030302020204" pitchFamily="66" charset="0"/>
              </a:rPr>
              <a:t>Pharmacotherapy</a:t>
            </a:r>
            <a:endParaRPr lang="en-US" sz="4000" dirty="0">
              <a:solidFill>
                <a:srgbClr val="8A6F5C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378460" y="1063375"/>
            <a:ext cx="8387080" cy="3526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Patients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may not respond to medication because: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No medical </a:t>
            </a:r>
            <a:r>
              <a:rPr lang="en-US" sz="1800" dirty="0" smtClean="0">
                <a:solidFill>
                  <a:srgbClr val="655143"/>
                </a:solidFill>
                <a:latin typeface="+mn-lt"/>
              </a:rPr>
              <a:t>adherence (stigma, 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Occurrence of </a:t>
            </a:r>
            <a:r>
              <a:rPr lang="en-US" sz="1800" dirty="0" smtClean="0">
                <a:solidFill>
                  <a:srgbClr val="655143"/>
                </a:solidFill>
                <a:latin typeface="+mn-lt"/>
              </a:rPr>
              <a:t>adverse events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Inadequate </a:t>
            </a:r>
            <a:r>
              <a:rPr lang="en-US" sz="1800" dirty="0" smtClean="0">
                <a:solidFill>
                  <a:srgbClr val="655143"/>
                </a:solidFill>
                <a:latin typeface="+mn-lt"/>
              </a:rPr>
              <a:t>dose 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rgbClr val="655143"/>
                </a:solidFill>
                <a:latin typeface="+mn-lt"/>
              </a:rPr>
              <a:t>Wrong diagnosis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171450" lvl="0" indent="-1714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171450" lvl="0" indent="-1714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171450" lvl="0" indent="-171450" algn="l" rtl="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95300" indent="-457200">
              <a:buFont typeface="+mj-lt"/>
              <a:buAutoNum type="arabicPeriod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7C7F91"/>
              </a:solidFill>
              <a:latin typeface="+mn-lt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1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5316" y="1295752"/>
            <a:ext cx="8692295" cy="3540000"/>
          </a:xfrm>
          <a:noFill/>
        </p:spPr>
        <p:txBody>
          <a:bodyPr/>
          <a:lstStyle/>
          <a:p>
            <a:pPr marL="495300" lvl="1" indent="0" algn="l">
              <a:lnSpc>
                <a:spcPct val="150000"/>
              </a:lnSpc>
              <a:buNone/>
            </a:pPr>
            <a:endParaRPr lang="en-US" sz="2400" i="0" dirty="0" smtClean="0">
              <a:solidFill>
                <a:schemeClr val="bg2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endParaRPr lang="en-US" sz="1800" i="0" dirty="0" smtClean="0">
              <a:solidFill>
                <a:schemeClr val="bg2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chemeClr val="bg2"/>
                </a:solidFill>
                <a:latin typeface="+mn-lt"/>
              </a:rPr>
              <a:t>Maintenance: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6 months 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or the length of the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previous episode 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(longer)</a:t>
            </a: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2"/>
                </a:solidFill>
                <a:latin typeface="+mn-lt"/>
              </a:rPr>
              <a:t>A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t least one year in:</a:t>
            </a:r>
          </a:p>
          <a:p>
            <a:pPr lvl="2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b="1" i="0" dirty="0" smtClean="0">
                <a:solidFill>
                  <a:srgbClr val="9C4CB8"/>
                </a:solidFill>
                <a:latin typeface="+mn-lt"/>
              </a:rPr>
              <a:t>3 episodes </a:t>
            </a: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of MDD</a:t>
            </a:r>
          </a:p>
          <a:p>
            <a:pPr lvl="2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Strong </a:t>
            </a:r>
            <a:r>
              <a:rPr lang="en-US" sz="1600" b="1" i="0" dirty="0" smtClean="0">
                <a:solidFill>
                  <a:srgbClr val="9C4CB8"/>
                </a:solidFill>
                <a:latin typeface="+mn-lt"/>
              </a:rPr>
              <a:t>family history </a:t>
            </a: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of mood history</a:t>
            </a:r>
          </a:p>
          <a:p>
            <a:pPr lvl="2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History of </a:t>
            </a:r>
            <a:r>
              <a:rPr lang="en-US" sz="1600" b="1" i="0" dirty="0" smtClean="0">
                <a:solidFill>
                  <a:srgbClr val="9C4CB8"/>
                </a:solidFill>
                <a:latin typeface="+mn-lt"/>
              </a:rPr>
              <a:t>suicide</a:t>
            </a:r>
          </a:p>
          <a:p>
            <a:pPr lvl="2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b="1" i="0" dirty="0" smtClean="0">
                <a:solidFill>
                  <a:srgbClr val="9C4CB8"/>
                </a:solidFill>
                <a:latin typeface="+mn-lt"/>
              </a:rPr>
              <a:t>2 MDD </a:t>
            </a: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episodes during last year</a:t>
            </a:r>
          </a:p>
          <a:p>
            <a:pPr lvl="2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First MDD episode before the </a:t>
            </a:r>
            <a:r>
              <a:rPr lang="en-US" sz="1600" b="1" i="0" dirty="0" smtClean="0">
                <a:solidFill>
                  <a:srgbClr val="9C4CB8"/>
                </a:solidFill>
                <a:latin typeface="+mn-lt"/>
              </a:rPr>
              <a:t>age of 20</a:t>
            </a:r>
          </a:p>
          <a:p>
            <a:pPr lvl="2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History of </a:t>
            </a:r>
            <a:r>
              <a:rPr lang="en-US" sz="1600" b="1" i="0" dirty="0" smtClean="0">
                <a:solidFill>
                  <a:srgbClr val="9C4CB8"/>
                </a:solidFill>
                <a:latin typeface="+mn-lt"/>
              </a:rPr>
              <a:t>relapse</a:t>
            </a:r>
            <a:r>
              <a:rPr lang="en-US" sz="1600" i="0" dirty="0" smtClean="0">
                <a:solidFill>
                  <a:schemeClr val="bg2"/>
                </a:solidFill>
                <a:latin typeface="+mn-lt"/>
              </a:rPr>
              <a:t> after drug discontinuation</a:t>
            </a:r>
          </a:p>
          <a:p>
            <a:pPr marL="38100" indent="0" algn="l">
              <a:lnSpc>
                <a:spcPct val="150000"/>
              </a:lnSpc>
              <a:buNone/>
            </a:pPr>
            <a:endParaRPr lang="en-US" sz="2000" i="0" dirty="0" smtClean="0">
              <a:solidFill>
                <a:schemeClr val="bg2"/>
              </a:solidFill>
              <a:latin typeface="+mn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685800" y="653902"/>
            <a:ext cx="774581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C4CB8"/>
                </a:solidFill>
                <a:latin typeface="Comic Sans MS" panose="030F0702030302020204" pitchFamily="66" charset="0"/>
              </a:rPr>
              <a:t>Duration of treatment:</a:t>
            </a:r>
            <a:endParaRPr lang="en-US" sz="4400" dirty="0">
              <a:solidFill>
                <a:srgbClr val="9C4CB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hoosing the antidepressant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11480" y="1063375"/>
            <a:ext cx="820928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No difference in 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efficacy, speed of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response, </a:t>
            </a:r>
            <a:r>
              <a:rPr lang="en-US" sz="1800" i="1" dirty="0">
                <a:latin typeface="+mn-lt"/>
              </a:rPr>
              <a:t>or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long term effectiveness</a:t>
            </a:r>
            <a:r>
              <a:rPr lang="en-US" sz="1800" dirty="0">
                <a:latin typeface="+mn-lt"/>
              </a:rPr>
              <a:t>.</a:t>
            </a:r>
          </a:p>
          <a:p>
            <a:pPr marL="171450" lvl="0" indent="-171450"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What should be considered: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Personal and family history of </a:t>
            </a:r>
            <a:r>
              <a:rPr lang="en-US" sz="1800" i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treatment response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Medical conditions and </a:t>
            </a:r>
            <a:r>
              <a:rPr lang="en-US" sz="1800" i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drug-drug interactions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i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Side effects </a:t>
            </a:r>
            <a:r>
              <a:rPr lang="en-US" sz="1800" dirty="0" smtClean="0">
                <a:latin typeface="+mn-lt"/>
              </a:rPr>
              <a:t>and patient preference</a:t>
            </a: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hoosing antidepressants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11480" y="1063375"/>
            <a:ext cx="820928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MDD with special features: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Atypical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features</a:t>
            </a:r>
            <a:r>
              <a:rPr lang="en-US" sz="1800" dirty="0" smtClean="0">
                <a:latin typeface="+mn-lt"/>
              </a:rPr>
              <a:t>: </a:t>
            </a:r>
            <a:r>
              <a:rPr lang="en-US" sz="1800" i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SSRIs</a:t>
            </a:r>
            <a:r>
              <a:rPr lang="en-US" sz="1800" i="1" u="sng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MAOIs 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and</a:t>
            </a:r>
            <a:r>
              <a:rPr lang="en-US" sz="1800" dirty="0">
                <a:latin typeface="+mn-lt"/>
              </a:rPr>
              <a:t> </a:t>
            </a:r>
            <a:r>
              <a:rPr lang="en-US" sz="1800" i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Bupropion</a:t>
            </a:r>
            <a:r>
              <a:rPr lang="en-US" sz="1800" dirty="0">
                <a:latin typeface="+mn-lt"/>
              </a:rPr>
              <a:t>.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History of </a:t>
            </a:r>
            <a:r>
              <a:rPr lang="en-US" sz="1800" dirty="0" smtClean="0">
                <a:solidFill>
                  <a:srgbClr val="688031"/>
                </a:solidFill>
                <a:latin typeface="+mn-lt"/>
              </a:rPr>
              <a:t>suicide</a:t>
            </a:r>
            <a:r>
              <a:rPr lang="en-US" sz="1800" dirty="0" smtClean="0">
                <a:latin typeface="+mn-lt"/>
              </a:rPr>
              <a:t>: </a:t>
            </a:r>
            <a:r>
              <a:rPr lang="en-US" sz="1800" dirty="0" smtClean="0">
                <a:solidFill>
                  <a:srgbClr val="688031"/>
                </a:solidFill>
                <a:latin typeface="+mn-lt"/>
              </a:rPr>
              <a:t>SSRI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688031"/>
                </a:solidFill>
                <a:latin typeface="+mn-lt"/>
              </a:rPr>
              <a:t>Chronic diarrhea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and</a:t>
            </a:r>
            <a:r>
              <a:rPr lang="en-US" sz="1800" dirty="0" smtClean="0">
                <a:solidFill>
                  <a:srgbClr val="688031"/>
                </a:solidFill>
                <a:latin typeface="+mn-lt"/>
              </a:rPr>
              <a:t> peptic ulcer: TCA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688031"/>
                </a:solidFill>
                <a:latin typeface="+mn-lt"/>
              </a:rPr>
              <a:t>Diabetic neuropathy: SNRI and bupropion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688031"/>
              </a:solidFill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0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hoosing antidepressants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11480" y="1156112"/>
            <a:ext cx="820928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688031"/>
                </a:solidFill>
                <a:latin typeface="Arial"/>
              </a:rPr>
              <a:t>Sedating drugs </a:t>
            </a:r>
            <a:r>
              <a:rPr lang="en-US" sz="1800" dirty="0">
                <a:latin typeface="Arial"/>
              </a:rPr>
              <a:t>for anxious </a:t>
            </a:r>
            <a:r>
              <a:rPr lang="en-US" sz="1800" dirty="0" smtClean="0">
                <a:latin typeface="Arial"/>
              </a:rPr>
              <a:t>patients: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688031"/>
                </a:solidFill>
                <a:latin typeface="Arial"/>
              </a:rPr>
              <a:t>mirtazapine</a:t>
            </a:r>
            <a:r>
              <a:rPr lang="en-US" sz="1800" b="1" dirty="0">
                <a:solidFill>
                  <a:srgbClr val="688031"/>
                </a:solidFill>
                <a:latin typeface="Arial"/>
              </a:rPr>
              <a:t>, amitriptyline, and paroxetine</a:t>
            </a:r>
            <a:r>
              <a:rPr lang="en-US" sz="1800" dirty="0" smtClean="0">
                <a:latin typeface="Arial"/>
              </a:rPr>
              <a:t>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None/>
            </a:pPr>
            <a:endParaRPr lang="en-US" sz="1800" dirty="0">
              <a:latin typeface="+mn-lt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688031"/>
                </a:solidFill>
                <a:latin typeface="+mn-lt"/>
              </a:rPr>
              <a:t>A</a:t>
            </a:r>
            <a:r>
              <a:rPr lang="en-US" sz="1800" b="1" dirty="0" smtClean="0">
                <a:solidFill>
                  <a:srgbClr val="688031"/>
                </a:solidFill>
                <a:latin typeface="+mn-lt"/>
              </a:rPr>
              <a:t>ctivating </a:t>
            </a:r>
            <a:r>
              <a:rPr lang="en-US" sz="1800" b="1" dirty="0">
                <a:solidFill>
                  <a:srgbClr val="688031"/>
                </a:solidFill>
                <a:latin typeface="+mn-lt"/>
              </a:rPr>
              <a:t>agents </a:t>
            </a:r>
            <a:r>
              <a:rPr lang="en-US" sz="1800" dirty="0">
                <a:latin typeface="+mn-lt"/>
              </a:rPr>
              <a:t>for psychomotor retarded </a:t>
            </a:r>
            <a:r>
              <a:rPr lang="en-US" sz="1800" dirty="0" smtClean="0">
                <a:latin typeface="+mn-lt"/>
              </a:rPr>
              <a:t>patients: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688031"/>
                </a:solidFill>
                <a:latin typeface="+mn-lt"/>
              </a:rPr>
              <a:t>D</a:t>
            </a:r>
            <a:r>
              <a:rPr lang="en-US" sz="1800" b="1" dirty="0" smtClean="0">
                <a:solidFill>
                  <a:srgbClr val="688031"/>
                </a:solidFill>
                <a:latin typeface="+mn-lt"/>
              </a:rPr>
              <a:t>esipramine</a:t>
            </a:r>
            <a:r>
              <a:rPr lang="en-US" sz="1800" b="1" dirty="0">
                <a:solidFill>
                  <a:srgbClr val="688031"/>
                </a:solidFill>
                <a:latin typeface="+mn-lt"/>
              </a:rPr>
              <a:t>, </a:t>
            </a:r>
            <a:r>
              <a:rPr lang="en-US" sz="1800" b="1" dirty="0" smtClean="0">
                <a:solidFill>
                  <a:srgbClr val="688031"/>
                </a:solidFill>
                <a:latin typeface="+mn-lt"/>
              </a:rPr>
              <a:t>Bupropion</a:t>
            </a:r>
            <a:r>
              <a:rPr lang="en-US" sz="1800" dirty="0">
                <a:latin typeface="+mn-lt"/>
              </a:rPr>
              <a:t>.</a:t>
            </a: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2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hoosing the antidepressant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11480" y="1063375"/>
            <a:ext cx="820928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First line treatments: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SSRI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SNRI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Bupropion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Mirtazapine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Trazadone</a:t>
            </a: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6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>
                <a:solidFill>
                  <a:srgbClr val="925C04"/>
                </a:solidFill>
                <a:latin typeface="Comic Sans MS" panose="030F0702030302020204" pitchFamily="66" charset="0"/>
              </a:rPr>
              <a:t>SSRIs</a:t>
            </a:r>
            <a:endParaRPr sz="4000" dirty="0">
              <a:solidFill>
                <a:srgbClr val="925C04"/>
              </a:solidFill>
              <a:latin typeface="Comic Sans MS" panose="030F0702030302020204" pitchFamily="66" charset="0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0520" y="634675"/>
            <a:ext cx="844296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925C04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Common </a:t>
            </a:r>
            <a:r>
              <a:rPr lang="en-US" sz="1800" b="1" i="1" dirty="0">
                <a:solidFill>
                  <a:srgbClr val="925C04"/>
                </a:solidFill>
              </a:rPr>
              <a:t>adverse effects</a:t>
            </a:r>
            <a:r>
              <a:rPr lang="en-US" sz="1800" dirty="0"/>
              <a:t>:</a:t>
            </a:r>
          </a:p>
          <a:p>
            <a:pPr marL="742950" lvl="1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925C04"/>
              </a:buClr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rgbClr val="925C04"/>
                </a:solidFill>
              </a:rPr>
              <a:t>Insomnia, </a:t>
            </a:r>
            <a:r>
              <a:rPr lang="en-US" sz="1800" i="1" dirty="0" smtClean="0">
                <a:solidFill>
                  <a:srgbClr val="925C04"/>
                </a:solidFill>
              </a:rPr>
              <a:t>somnolence, headache, dry mouth, diarrhea, nausea,  agitation</a:t>
            </a:r>
            <a:r>
              <a:rPr lang="en-US" sz="1800" i="1" dirty="0">
                <a:solidFill>
                  <a:srgbClr val="925C04"/>
                </a:solidFill>
              </a:rPr>
              <a:t>, sedation, GI </a:t>
            </a:r>
            <a:r>
              <a:rPr lang="en-US" sz="1800" i="1" dirty="0" smtClean="0">
                <a:solidFill>
                  <a:srgbClr val="925C04"/>
                </a:solidFill>
              </a:rPr>
              <a:t>distress, bloating, </a:t>
            </a:r>
            <a:r>
              <a:rPr lang="en-US" sz="1800" i="1" dirty="0" smtClean="0"/>
              <a:t>and </a:t>
            </a:r>
            <a:r>
              <a:rPr lang="en-US" sz="1800" i="1" dirty="0">
                <a:solidFill>
                  <a:srgbClr val="925C04"/>
                </a:solidFill>
              </a:rPr>
              <a:t>sexual dysfunction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925C04"/>
              </a:buClr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925C04"/>
                </a:solidFill>
              </a:rPr>
              <a:t>Least drug interactions</a:t>
            </a:r>
            <a:r>
              <a:rPr lang="en-US" sz="1800" dirty="0"/>
              <a:t>, esp. with </a:t>
            </a:r>
            <a:r>
              <a:rPr lang="en-US" sz="1800" i="1" u="sng" dirty="0">
                <a:solidFill>
                  <a:srgbClr val="925C04"/>
                </a:solidFill>
              </a:rPr>
              <a:t>sertraline</a:t>
            </a:r>
            <a:r>
              <a:rPr lang="en-US" sz="1800" dirty="0"/>
              <a:t> and </a:t>
            </a:r>
            <a:r>
              <a:rPr lang="en-US" sz="1800" i="1" u="sng" dirty="0">
                <a:solidFill>
                  <a:srgbClr val="925C04"/>
                </a:solidFill>
              </a:rPr>
              <a:t>citalopram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925C04"/>
              </a:buClr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925C04"/>
                </a:solidFill>
              </a:rPr>
              <a:t>Better tolerated </a:t>
            </a:r>
            <a:r>
              <a:rPr lang="en-US" sz="1800" dirty="0"/>
              <a:t>than TCAs and MAOIs.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925C04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High safety in </a:t>
            </a:r>
            <a:r>
              <a:rPr lang="en-US" sz="1800" i="1" dirty="0">
                <a:solidFill>
                  <a:srgbClr val="925C04"/>
                </a:solidFill>
              </a:rPr>
              <a:t>overdose</a:t>
            </a:r>
            <a:r>
              <a:rPr lang="en-US" sz="1800" dirty="0" smtClean="0">
                <a:solidFill>
                  <a:srgbClr val="925C04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(+suicide history)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925C04"/>
              </a:buClr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925C04"/>
                </a:solidFill>
              </a:rPr>
              <a:t>2 week </a:t>
            </a:r>
            <a:r>
              <a:rPr lang="en-US" sz="1800" i="1" dirty="0" smtClean="0"/>
              <a:t>interval after MAOI discontinuation. (5 for fluoxetine)</a:t>
            </a:r>
            <a:endParaRPr lang="en-US" sz="1800" dirty="0"/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2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925C04"/>
                </a:solidFill>
                <a:latin typeface="Comic Sans MS" panose="030F0702030302020204" pitchFamily="66" charset="0"/>
              </a:rPr>
              <a:t>SSRIs</a:t>
            </a:r>
            <a:endParaRPr sz="4000" dirty="0">
              <a:solidFill>
                <a:srgbClr val="925C04"/>
              </a:solidFill>
              <a:latin typeface="Comic Sans MS" panose="030F0702030302020204" pitchFamily="66" charset="0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0520" y="1286660"/>
            <a:ext cx="8442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Tab </a:t>
            </a:r>
            <a:r>
              <a:rPr lang="en-US" sz="2000" b="1" i="1" kern="1200" dirty="0" smtClean="0">
                <a:solidFill>
                  <a:srgbClr val="925C0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Sertraline </a:t>
            </a:r>
            <a:r>
              <a:rPr lang="en-US" sz="1800" b="1" i="1" kern="1200" dirty="0">
                <a:solidFill>
                  <a:srgbClr val="925C0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 Zoloft/ Asentra </a:t>
            </a:r>
            <a:r>
              <a:rPr lang="en-US" sz="18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50/ 100 mg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Initial dose : </a:t>
            </a:r>
            <a:r>
              <a:rPr lang="en-US" sz="1800" kern="12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12.5-25 </a:t>
            </a:r>
            <a:r>
              <a:rPr lang="en-US" sz="18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sz="18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increase every 4 </a:t>
            </a:r>
            <a:r>
              <a:rPr lang="en-US" sz="18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 7 days, better taken </a:t>
            </a:r>
            <a:r>
              <a:rPr lang="en-US" sz="1800" b="1" i="1" kern="1200" dirty="0" smtClean="0">
                <a:solidFill>
                  <a:srgbClr val="925C0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after meals.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Goal </a:t>
            </a:r>
            <a:r>
              <a:rPr lang="en-US" sz="18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en-US" sz="1800" b="1" i="1" kern="1200" dirty="0" smtClean="0">
                <a:solidFill>
                  <a:srgbClr val="925C0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50-200mg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kern="12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Treatment goals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" y="1281812"/>
            <a:ext cx="9083040" cy="3021000"/>
          </a:xfrm>
        </p:spPr>
        <p:txBody>
          <a:bodyPr/>
          <a:lstStyle/>
          <a:p>
            <a:pPr marL="546100" indent="-457200">
              <a:lnSpc>
                <a:spcPct val="150000"/>
              </a:lnSpc>
              <a:buClr>
                <a:srgbClr val="2C618B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2C618B"/>
                </a:solidFill>
                <a:latin typeface="+mn-lt"/>
              </a:rPr>
              <a:t>Hospitalization</a:t>
            </a:r>
            <a:r>
              <a:rPr lang="en-US" dirty="0" smtClean="0">
                <a:latin typeface="+mn-lt"/>
              </a:rPr>
              <a:t> or outpatient treatment?</a:t>
            </a:r>
          </a:p>
          <a:p>
            <a:pPr marL="546100" indent="-457200">
              <a:lnSpc>
                <a:spcPct val="150000"/>
              </a:lnSpc>
              <a:buClr>
                <a:srgbClr val="2C618B"/>
              </a:buClr>
              <a:buFont typeface="+mj-lt"/>
              <a:buAutoNum type="arabicPeriod"/>
            </a:pPr>
            <a:r>
              <a:rPr lang="en-US" dirty="0" smtClean="0">
                <a:latin typeface="+mn-lt"/>
              </a:rPr>
              <a:t>MDD or </a:t>
            </a:r>
            <a:r>
              <a:rPr lang="en-US" dirty="0" smtClean="0">
                <a:solidFill>
                  <a:srgbClr val="2C618B"/>
                </a:solidFill>
                <a:latin typeface="+mn-lt"/>
              </a:rPr>
              <a:t>bipolar depression</a:t>
            </a:r>
            <a:r>
              <a:rPr lang="en-US" dirty="0" smtClean="0">
                <a:latin typeface="+mn-lt"/>
              </a:rPr>
              <a:t>?</a:t>
            </a:r>
          </a:p>
          <a:p>
            <a:pPr marL="546100" indent="-457200">
              <a:lnSpc>
                <a:spcPct val="150000"/>
              </a:lnSpc>
              <a:buClr>
                <a:srgbClr val="2C618B"/>
              </a:buClr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Depression with or without </a:t>
            </a:r>
            <a:r>
              <a:rPr lang="en-US" dirty="0" smtClean="0">
                <a:solidFill>
                  <a:srgbClr val="2C618B"/>
                </a:solidFill>
                <a:latin typeface="+mn-lt"/>
              </a:rPr>
              <a:t>comorbidities</a:t>
            </a:r>
            <a:r>
              <a:rPr lang="en-US" dirty="0" smtClean="0">
                <a:latin typeface="+mn-lt"/>
              </a:rPr>
              <a:t>?</a:t>
            </a:r>
          </a:p>
          <a:p>
            <a:pPr marL="546100" indent="-457200">
              <a:lnSpc>
                <a:spcPct val="150000"/>
              </a:lnSpc>
              <a:buClr>
                <a:srgbClr val="2C618B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2C618B"/>
                </a:solidFill>
                <a:latin typeface="+mn-lt"/>
              </a:rPr>
              <a:t>Is referral needed?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236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925C04"/>
                </a:solidFill>
                <a:latin typeface="Comic Sans MS" panose="030F0702030302020204" pitchFamily="66" charset="0"/>
              </a:rPr>
              <a:t>SSRIs</a:t>
            </a:r>
            <a:endParaRPr sz="4000" dirty="0">
              <a:solidFill>
                <a:srgbClr val="925C04"/>
              </a:solidFill>
              <a:latin typeface="Comic Sans MS" panose="030F0702030302020204" pitchFamily="66" charset="0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0520" y="935785"/>
            <a:ext cx="8442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1800" kern="12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Tab </a:t>
            </a:r>
            <a:r>
              <a:rPr lang="en-US" sz="2000" b="1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Citalopram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 20/40mg  (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</a:rPr>
              <a:t>Do 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not use in patients with </a:t>
            </a:r>
            <a:r>
              <a:rPr lang="en-US" sz="1800" u="sng" kern="1200" dirty="0">
                <a:solidFill>
                  <a:srgbClr val="925C04"/>
                </a:solidFill>
                <a:latin typeface="Cambria"/>
              </a:rPr>
              <a:t>QT </a:t>
            </a:r>
            <a:r>
              <a:rPr lang="en-US" sz="1800" u="sng" kern="1200" dirty="0" smtClean="0">
                <a:solidFill>
                  <a:srgbClr val="925C04"/>
                </a:solidFill>
                <a:latin typeface="Cambria"/>
              </a:rPr>
              <a:t>prolongation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</a:rPr>
              <a:t>).</a:t>
            </a: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/>
              </a:rPr>
              <a:t>Use in </a:t>
            </a:r>
            <a:r>
              <a:rPr lang="en-US" sz="1800" b="1" kern="1200" dirty="0" smtClean="0">
                <a:solidFill>
                  <a:srgbClr val="925C04"/>
                </a:solidFill>
                <a:latin typeface="Cambria"/>
              </a:rPr>
              <a:t>severe renal disease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</a:rPr>
              <a:t>is contraindicated.</a:t>
            </a: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Cautious use in</a:t>
            </a:r>
            <a:r>
              <a:rPr lang="en-US" sz="1800" b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 epileptic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patients, </a:t>
            </a:r>
            <a:r>
              <a:rPr lang="en-US" sz="1800" b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hepatic disease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and </a:t>
            </a:r>
            <a:r>
              <a:rPr lang="en-US" sz="1800" b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elderly.</a:t>
            </a:r>
            <a:endParaRPr lang="en-US" sz="1800" kern="1200" dirty="0">
              <a:solidFill>
                <a:prstClr val="black"/>
              </a:solidFill>
              <a:latin typeface="Cambria"/>
              <a:ea typeface="+mn-ea"/>
              <a:cs typeface="+mn-cs"/>
            </a:endParaRP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Initial dose : 10-20 mg (depends on anxiety level) , increase every 4 days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Goal : </a:t>
            </a:r>
            <a:r>
              <a:rPr lang="en-US" sz="1800" b="1" i="1" kern="1200" dirty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20-40 mg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>
                <a:solidFill>
                  <a:srgbClr val="925C04"/>
                </a:solidFill>
                <a:latin typeface="Comic Sans MS" panose="030F0702030302020204" pitchFamily="66" charset="0"/>
              </a:rPr>
              <a:t>SSRIs</a:t>
            </a:r>
            <a:endParaRPr sz="4000" dirty="0">
              <a:solidFill>
                <a:srgbClr val="925C04"/>
              </a:solidFill>
              <a:latin typeface="Comic Sans MS" panose="030F0702030302020204" pitchFamily="66" charset="0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0520" y="1256886"/>
            <a:ext cx="844296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2000" b="1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Fluoxetine 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Initial </a:t>
            </a: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dose :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10- 20mg / take at morning and noon (psychoactive)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Can cause </a:t>
            </a:r>
            <a:r>
              <a:rPr lang="en-US" sz="1800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anxiety, panic attacks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, and </a:t>
            </a:r>
            <a:r>
              <a:rPr lang="en-US" sz="1800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akathisia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First </a:t>
            </a:r>
            <a:r>
              <a:rPr lang="en-US" sz="1800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weight loss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and then </a:t>
            </a:r>
            <a:r>
              <a:rPr lang="en-US" sz="1800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weight gain</a:t>
            </a:r>
            <a:endParaRPr lang="en-US" sz="1800" i="1" kern="1200" dirty="0">
              <a:solidFill>
                <a:srgbClr val="925C04"/>
              </a:solidFill>
              <a:latin typeface="Cambria"/>
              <a:ea typeface="+mn-ea"/>
              <a:cs typeface="+mn-cs"/>
            </a:endParaRP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Goal : </a:t>
            </a:r>
            <a:r>
              <a:rPr lang="en-US" sz="1800" b="1" i="1" kern="1200" dirty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20-60 </a:t>
            </a:r>
            <a:r>
              <a:rPr lang="en-US" sz="1800" b="1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mg</a:t>
            </a:r>
            <a:endParaRPr lang="en-US" sz="1800" kern="12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>
                <a:solidFill>
                  <a:srgbClr val="925C04"/>
                </a:solidFill>
                <a:latin typeface="Comic Sans MS" panose="030F0702030302020204" pitchFamily="66" charset="0"/>
              </a:rPr>
              <a:t>SSRIs</a:t>
            </a:r>
            <a:endParaRPr sz="4000" dirty="0">
              <a:solidFill>
                <a:srgbClr val="925C04"/>
              </a:solidFill>
              <a:latin typeface="Comic Sans MS" panose="030F0702030302020204" pitchFamily="66" charset="0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0520" y="1063375"/>
            <a:ext cx="84429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tab </a:t>
            </a:r>
            <a:r>
              <a:rPr lang="en-US" sz="1800" b="1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Fluvoxamine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</a:rPr>
              <a:t>(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not indicated for depression)</a:t>
            </a:r>
            <a:endParaRPr lang="en-US" sz="1800" kern="1200" dirty="0">
              <a:solidFill>
                <a:prstClr val="black"/>
              </a:solidFill>
              <a:latin typeface="Cambria"/>
              <a:ea typeface="+mn-ea"/>
              <a:cs typeface="+mn-cs"/>
            </a:endParaRP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Initial dose :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25mg </a:t>
            </a: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,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sedating agent</a:t>
            </a: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/ Goal </a:t>
            </a: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: </a:t>
            </a:r>
            <a:r>
              <a:rPr lang="en-US" sz="1800" b="1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50-200 mg</a:t>
            </a:r>
          </a:p>
          <a:p>
            <a:pPr marL="45720" lvl="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1800" kern="12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Tab </a:t>
            </a:r>
            <a:r>
              <a:rPr lang="en-US" sz="1800" b="1" i="1" kern="1200" dirty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P</a:t>
            </a:r>
            <a:r>
              <a:rPr lang="en-US" sz="1800" b="1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aroxetine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10/20/30/40 mg  (not suitable in </a:t>
            </a:r>
            <a:r>
              <a:rPr lang="en-US" sz="1800" i="1" u="sng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pregnancy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)</a:t>
            </a: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Initial </a:t>
            </a: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dose :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10-20 </a:t>
            </a: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mg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/ Goal </a:t>
            </a:r>
            <a:r>
              <a:rPr lang="en-US" sz="18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: </a:t>
            </a:r>
            <a:r>
              <a:rPr lang="en-US" sz="1800" b="1" i="1" kern="1200" dirty="0" smtClean="0">
                <a:solidFill>
                  <a:srgbClr val="925C04"/>
                </a:solidFill>
                <a:latin typeface="Cambria"/>
                <a:ea typeface="+mn-ea"/>
                <a:cs typeface="+mn-cs"/>
              </a:rPr>
              <a:t>20-50 mg</a:t>
            </a:r>
          </a:p>
          <a:p>
            <a:pPr marL="4572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1800" b="1" i="1" kern="1200" dirty="0" smtClean="0">
              <a:solidFill>
                <a:srgbClr val="925C04"/>
              </a:solidFill>
              <a:latin typeface="Cambria"/>
              <a:ea typeface="+mn-ea"/>
              <a:cs typeface="+mn-cs"/>
            </a:endParaRP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b="1" i="1" kern="1200" dirty="0">
                <a:solidFill>
                  <a:srgbClr val="925C04"/>
                </a:solidFill>
                <a:latin typeface="Cambria"/>
              </a:rPr>
              <a:t>Escitalopram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 </a:t>
            </a:r>
            <a:r>
              <a:rPr lang="en-US" sz="1800" kern="1200" dirty="0" smtClean="0">
                <a:solidFill>
                  <a:prstClr val="black"/>
                </a:solidFill>
                <a:latin typeface="Cambria"/>
              </a:rPr>
              <a:t>, Initial 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dose : 10-20 mg </a:t>
            </a: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Goal : </a:t>
            </a:r>
            <a:r>
              <a:rPr lang="en-US" sz="1800" b="1" i="1" kern="1200" dirty="0">
                <a:solidFill>
                  <a:srgbClr val="925C04"/>
                </a:solidFill>
                <a:latin typeface="Cambria"/>
              </a:rPr>
              <a:t>20-40 mg</a:t>
            </a:r>
          </a:p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b="1" i="1" kern="1200" dirty="0">
              <a:solidFill>
                <a:srgbClr val="925C04"/>
              </a:solidFill>
              <a:latin typeface="Cambria"/>
              <a:ea typeface="+mn-ea"/>
              <a:cs typeface="+mn-cs"/>
            </a:endParaRP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5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SNRIs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70840" y="1248969"/>
            <a:ext cx="820928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Common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adverse effects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GI distress (nausea), discontinuation syndrome, 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mouth dryness, headache,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somnolence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Higher doses of venlafaxine may cause </a:t>
            </a:r>
            <a:r>
              <a:rPr lang="en-US" sz="1800" b="1" i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hypertension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Duloxetine is effective for </a:t>
            </a:r>
            <a:r>
              <a:rPr lang="en-US" sz="1800" b="1" i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diabetic neuropathy</a:t>
            </a:r>
            <a:r>
              <a:rPr lang="en-US" sz="1800" dirty="0" smtClean="0">
                <a:latin typeface="+mn-lt"/>
              </a:rPr>
              <a:t>. </a:t>
            </a: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0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SNRIs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67360" y="956695"/>
            <a:ext cx="820928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Tab </a:t>
            </a:r>
            <a:r>
              <a:rPr lang="en-US" sz="1800" b="1" i="1" kern="1200" dirty="0">
                <a:solidFill>
                  <a:schemeClr val="accent3">
                    <a:lumMod val="75000"/>
                  </a:schemeClr>
                </a:solidFill>
                <a:latin typeface="Cambria"/>
              </a:rPr>
              <a:t>Venlafaxine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 37.5/ 75 mg (Increases </a:t>
            </a:r>
            <a:r>
              <a:rPr lang="en-US" sz="1800" b="1" i="1" kern="1200" dirty="0">
                <a:solidFill>
                  <a:schemeClr val="accent3">
                    <a:lumMod val="75000"/>
                  </a:schemeClr>
                </a:solidFill>
                <a:latin typeface="Cambria"/>
              </a:rPr>
              <a:t>blood pressure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)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Initial dose : 37.5-75mg , increase every 7 days, take with food.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Goal : </a:t>
            </a:r>
            <a:r>
              <a:rPr lang="en-US" sz="1800" b="1" i="1" kern="1200" dirty="0">
                <a:solidFill>
                  <a:schemeClr val="accent3">
                    <a:lumMod val="75000"/>
                  </a:schemeClr>
                </a:solidFill>
                <a:latin typeface="Cambria"/>
              </a:rPr>
              <a:t>150-375 mg</a:t>
            </a:r>
          </a:p>
          <a:p>
            <a:pPr marL="45720" lvl="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180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Cap </a:t>
            </a:r>
            <a:r>
              <a:rPr lang="en-US" sz="1800" b="1" i="1" kern="1200" dirty="0">
                <a:solidFill>
                  <a:schemeClr val="accent3">
                    <a:lumMod val="75000"/>
                  </a:schemeClr>
                </a:solidFill>
                <a:latin typeface="Cambria"/>
              </a:rPr>
              <a:t>Duloxetine</a:t>
            </a:r>
            <a:r>
              <a:rPr lang="en-US" sz="1800" kern="1200" dirty="0">
                <a:solidFill>
                  <a:schemeClr val="accent3">
                    <a:lumMod val="75000"/>
                  </a:schemeClr>
                </a:solidFill>
                <a:latin typeface="Cambria"/>
              </a:rPr>
              <a:t> 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20/30</a:t>
            </a:r>
            <a:r>
              <a:rPr lang="fa-IR" sz="1800" kern="1200" dirty="0">
                <a:solidFill>
                  <a:prstClr val="black"/>
                </a:solidFill>
                <a:latin typeface="Cambria"/>
                <a:cs typeface="Tahoma" panose="020B0604030504040204" pitchFamily="34" charset="0"/>
              </a:rPr>
              <a:t>/</a:t>
            </a: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60 mg 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Initial dose : 20-30 mg 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mbria"/>
              </a:rPr>
              <a:t>Goal : </a:t>
            </a:r>
            <a:r>
              <a:rPr lang="en-US" sz="1800" b="1" i="1" kern="1200" dirty="0">
                <a:solidFill>
                  <a:schemeClr val="accent3">
                    <a:lumMod val="75000"/>
                  </a:schemeClr>
                </a:solidFill>
                <a:latin typeface="Cambria"/>
              </a:rPr>
              <a:t>30-60 mg</a:t>
            </a:r>
          </a:p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kern="1200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0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8511" y="2154186"/>
            <a:ext cx="8094980" cy="2367064"/>
          </a:xfrm>
          <a:noFill/>
        </p:spPr>
        <p:txBody>
          <a:bodyPr/>
          <a:lstStyle/>
          <a:p>
            <a:pPr marL="45720" lvl="0" indent="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en-US" sz="4000" i="0" kern="1200" dirty="0">
              <a:solidFill>
                <a:srgbClr val="723587"/>
              </a:solidFill>
              <a:latin typeface="Comic Sans MS" panose="030F0702030302020204" pitchFamily="66" charset="0"/>
              <a:ea typeface="+mn-ea"/>
              <a:cs typeface="Arial"/>
              <a:sym typeface="Arial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kern="1200" dirty="0">
                <a:solidFill>
                  <a:prstClr val="black"/>
                </a:solidFill>
                <a:latin typeface="Cambria"/>
                <a:ea typeface="+mn-ea"/>
                <a:cs typeface="Arial"/>
                <a:sym typeface="Arial"/>
              </a:rPr>
              <a:t>Tab </a:t>
            </a:r>
            <a:r>
              <a:rPr lang="en-US" sz="1800" b="1" kern="1200" dirty="0">
                <a:solidFill>
                  <a:srgbClr val="723587"/>
                </a:solidFill>
                <a:latin typeface="Cambria"/>
                <a:ea typeface="+mn-ea"/>
                <a:cs typeface="Arial"/>
                <a:sym typeface="Arial"/>
              </a:rPr>
              <a:t>Bupropion</a:t>
            </a:r>
            <a:r>
              <a:rPr lang="en-US" sz="1800" i="0" kern="1200" dirty="0">
                <a:solidFill>
                  <a:prstClr val="black"/>
                </a:solidFill>
                <a:latin typeface="Cambria"/>
                <a:ea typeface="+mn-ea"/>
                <a:cs typeface="Arial"/>
                <a:sym typeface="Arial"/>
              </a:rPr>
              <a:t> 75/150 mg (</a:t>
            </a:r>
            <a:r>
              <a:rPr lang="en-US" sz="1800" i="0" u="sng" kern="1200" dirty="0">
                <a:solidFill>
                  <a:prstClr val="black"/>
                </a:solidFill>
                <a:latin typeface="Cambria"/>
                <a:ea typeface="+mn-ea"/>
                <a:cs typeface="Arial"/>
                <a:sym typeface="Arial"/>
              </a:rPr>
              <a:t>not suitable for anxious patients</a:t>
            </a:r>
            <a:r>
              <a:rPr lang="en-US" sz="1800" i="0" kern="1200" dirty="0">
                <a:solidFill>
                  <a:prstClr val="black"/>
                </a:solidFill>
                <a:latin typeface="Cambria"/>
                <a:ea typeface="+mn-ea"/>
                <a:cs typeface="Arial"/>
                <a:sym typeface="Arial"/>
              </a:rPr>
              <a:t>)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kern="1200" dirty="0">
                <a:solidFill>
                  <a:prstClr val="black"/>
                </a:solidFill>
                <a:latin typeface="Cambria"/>
                <a:ea typeface="+mn-ea"/>
                <a:cs typeface="Arial"/>
                <a:sym typeface="Arial"/>
              </a:rPr>
              <a:t>Initial dose : 75-150mg , may increase every 2-3 days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kern="1200" dirty="0">
                <a:solidFill>
                  <a:prstClr val="black"/>
                </a:solidFill>
                <a:latin typeface="Cambria"/>
                <a:ea typeface="+mn-ea"/>
                <a:cs typeface="Arial"/>
                <a:sym typeface="Arial"/>
              </a:rPr>
              <a:t>Goal </a:t>
            </a:r>
            <a:r>
              <a:rPr lang="en-US" sz="1800" i="0" kern="1200" dirty="0">
                <a:solidFill>
                  <a:srgbClr val="723587"/>
                </a:solidFill>
                <a:latin typeface="Cambria"/>
                <a:ea typeface="+mn-ea"/>
                <a:cs typeface="Arial"/>
                <a:sym typeface="Arial"/>
              </a:rPr>
              <a:t>: </a:t>
            </a:r>
            <a:r>
              <a:rPr lang="en-US" sz="1800" b="1" kern="1200" dirty="0" smtClean="0">
                <a:solidFill>
                  <a:srgbClr val="723587"/>
                </a:solidFill>
                <a:latin typeface="Cambria"/>
                <a:ea typeface="+mn-ea"/>
                <a:cs typeface="Arial"/>
                <a:sym typeface="Arial"/>
              </a:rPr>
              <a:t>200-400 mg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b="1" kern="1200" dirty="0" smtClean="0">
                <a:solidFill>
                  <a:srgbClr val="723587"/>
                </a:solidFill>
                <a:latin typeface="Cambria"/>
                <a:ea typeface="+mn-ea"/>
                <a:cs typeface="Arial"/>
                <a:sym typeface="Arial"/>
              </a:rPr>
              <a:t>Twice daily dosing </a:t>
            </a:r>
            <a:r>
              <a:rPr lang="en-US" sz="18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Arial"/>
                <a:sym typeface="Arial"/>
              </a:rPr>
              <a:t>with sustained release</a:t>
            </a:r>
          </a:p>
          <a:p>
            <a:pPr marL="27432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Bupropion effects the </a:t>
            </a:r>
            <a:r>
              <a:rPr lang="en-US" sz="1800" b="1" kern="1200" dirty="0">
                <a:solidFill>
                  <a:srgbClr val="72358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NE and D receptor</a:t>
            </a:r>
            <a:r>
              <a:rPr lang="en-US" sz="180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 ( no effect on 5HT)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i="0" kern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endParaRPr lang="en-US" sz="1800" i="0" kern="1200" dirty="0">
              <a:solidFill>
                <a:prstClr val="black"/>
              </a:solidFill>
              <a:latin typeface="Arial"/>
              <a:ea typeface="+mn-ea"/>
              <a:cs typeface="Arial"/>
              <a:sym typeface="Arial"/>
            </a:endParaRPr>
          </a:p>
          <a:p>
            <a:pPr marL="495300" lvl="0" indent="-457200" algn="l">
              <a:lnSpc>
                <a:spcPct val="150000"/>
              </a:lnSpc>
              <a:buFont typeface="+mj-lt"/>
              <a:buAutoNum type="arabicPeriod"/>
            </a:pPr>
            <a:endParaRPr lang="en-US" sz="2400" i="0" dirty="0">
              <a:latin typeface="Arial"/>
            </a:endParaRPr>
          </a:p>
          <a:p>
            <a:pPr lvl="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648511" y="531779"/>
            <a:ext cx="79053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23587"/>
                </a:solidFill>
                <a:latin typeface="Comic Sans MS" panose="030F0702030302020204" pitchFamily="66" charset="0"/>
              </a:rPr>
              <a:t>Bupropion</a:t>
            </a:r>
            <a:endParaRPr lang="en-US" sz="4000" dirty="0">
              <a:solidFill>
                <a:srgbClr val="72358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5845" y="2003899"/>
            <a:ext cx="8392511" cy="2367064"/>
          </a:xfrm>
          <a:noFill/>
        </p:spPr>
        <p:txBody>
          <a:bodyPr/>
          <a:lstStyle/>
          <a:p>
            <a:pPr marL="45720" lvl="0" indent="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en-US" sz="4000" i="0" kern="1200" dirty="0" smtClean="0">
              <a:solidFill>
                <a:srgbClr val="723587"/>
              </a:solidFill>
              <a:latin typeface="Comic Sans MS" panose="030F0702030302020204" pitchFamily="66" charset="0"/>
              <a:ea typeface="+mn-ea"/>
              <a:cs typeface="Arial"/>
              <a:sym typeface="Arial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b="1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Adverse </a:t>
            </a:r>
            <a:r>
              <a:rPr lang="en-US" sz="1800" b="1" kern="1200" dirty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effects</a:t>
            </a:r>
            <a:r>
              <a:rPr lang="en-US" sz="1800" i="0" kern="1200" dirty="0">
                <a:solidFill>
                  <a:prstClr val="black"/>
                </a:solidFill>
                <a:latin typeface="+mn-lt"/>
                <a:ea typeface="+mn-ea"/>
                <a:cs typeface="Arial"/>
                <a:sym typeface="Arial"/>
              </a:rPr>
              <a:t>: </a:t>
            </a:r>
            <a:r>
              <a:rPr lang="en-US" sz="1800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insomnia</a:t>
            </a:r>
            <a:r>
              <a:rPr lang="en-US" sz="1800" i="0" kern="1200" dirty="0" smtClean="0">
                <a:solidFill>
                  <a:prstClr val="black"/>
                </a:solidFill>
                <a:latin typeface="+mn-lt"/>
                <a:ea typeface="+mn-ea"/>
                <a:cs typeface="Arial"/>
                <a:sym typeface="Arial"/>
              </a:rPr>
              <a:t>, </a:t>
            </a:r>
            <a:r>
              <a:rPr lang="en-US" sz="1800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agitation</a:t>
            </a:r>
            <a:r>
              <a:rPr lang="en-US" sz="1800" kern="1200" dirty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, irritability, tremor </a:t>
            </a:r>
            <a:r>
              <a:rPr lang="en-US" sz="1800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, GI distress</a:t>
            </a:r>
            <a:endParaRPr lang="en-US" sz="1800" kern="1200" dirty="0">
              <a:solidFill>
                <a:srgbClr val="723587"/>
              </a:solidFill>
              <a:latin typeface="+mn-lt"/>
              <a:ea typeface="+mn-ea"/>
              <a:cs typeface="Arial"/>
              <a:sym typeface="Arial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b="1" kern="1200" dirty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Increase in blood pressure </a:t>
            </a:r>
            <a:r>
              <a:rPr lang="en-US" sz="1800" i="0" kern="1200" dirty="0" smtClean="0">
                <a:solidFill>
                  <a:prstClr val="black"/>
                </a:solidFill>
                <a:latin typeface="+mn-lt"/>
                <a:ea typeface="+mn-ea"/>
                <a:cs typeface="Arial"/>
                <a:sym typeface="Arial"/>
              </a:rPr>
              <a:t>and</a:t>
            </a:r>
            <a:r>
              <a:rPr lang="en-US" sz="1800" b="1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lang="en-US" sz="1800" b="1" kern="1200" dirty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seizure threshold </a:t>
            </a:r>
            <a:r>
              <a:rPr lang="en-US" sz="1800" b="1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lowering </a:t>
            </a:r>
            <a:r>
              <a:rPr lang="en-US" sz="1800" i="0" kern="1200" dirty="0" smtClean="0">
                <a:solidFill>
                  <a:prstClr val="black"/>
                </a:solidFill>
                <a:latin typeface="+mn-lt"/>
                <a:ea typeface="+mn-ea"/>
                <a:cs typeface="Arial"/>
                <a:sym typeface="Arial"/>
              </a:rPr>
              <a:t>is </a:t>
            </a:r>
            <a:r>
              <a:rPr lang="en-US" sz="1800" i="0" kern="1200" dirty="0">
                <a:solidFill>
                  <a:prstClr val="black"/>
                </a:solidFill>
                <a:latin typeface="+mn-lt"/>
                <a:ea typeface="+mn-ea"/>
                <a:cs typeface="Arial"/>
                <a:sym typeface="Arial"/>
              </a:rPr>
              <a:t>possible.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u="sng" kern="1200" dirty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No weight </a:t>
            </a:r>
            <a:r>
              <a:rPr lang="en-US" sz="1800" i="0" u="sng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gain or </a:t>
            </a:r>
            <a:r>
              <a:rPr lang="en-US" sz="1800" i="0" u="sng" kern="1200" dirty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sexual dysfunction </a:t>
            </a:r>
            <a:r>
              <a:rPr lang="en-US" sz="18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(improves sexual activity)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u="sng" kern="1200" dirty="0" smtClean="0">
                <a:solidFill>
                  <a:srgbClr val="723587"/>
                </a:solidFill>
                <a:latin typeface="+mn-lt"/>
                <a:ea typeface="+mn-ea"/>
                <a:cs typeface="Arial"/>
                <a:sym typeface="Arial"/>
              </a:rPr>
              <a:t>psychoactive</a:t>
            </a:r>
            <a:r>
              <a:rPr lang="en-US" sz="1800" i="0" kern="1200" dirty="0" smtClean="0">
                <a:solidFill>
                  <a:prstClr val="black"/>
                </a:solidFill>
                <a:latin typeface="+mn-lt"/>
                <a:ea typeface="+mn-ea"/>
                <a:cs typeface="Arial"/>
                <a:sym typeface="Arial"/>
              </a:rPr>
              <a:t> properties (no somnolence).</a:t>
            </a:r>
            <a:endParaRPr lang="en-US" sz="1800" i="0" kern="1200" dirty="0">
              <a:solidFill>
                <a:prstClr val="black"/>
              </a:solidFill>
              <a:latin typeface="+mn-lt"/>
              <a:ea typeface="+mn-ea"/>
              <a:cs typeface="Arial"/>
              <a:sym typeface="Arial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kern="1200" dirty="0" smtClean="0">
                <a:solidFill>
                  <a:prstClr val="black"/>
                </a:solidFill>
                <a:latin typeface="Arial"/>
                <a:ea typeface="+mn-ea"/>
                <a:cs typeface="Arial"/>
                <a:sym typeface="Arial"/>
              </a:rPr>
              <a:t>Least </a:t>
            </a:r>
            <a:r>
              <a:rPr lang="en-US" sz="1800" b="1" kern="1200" dirty="0" smtClean="0">
                <a:solidFill>
                  <a:srgbClr val="723587"/>
                </a:solidFill>
                <a:latin typeface="Arial"/>
                <a:ea typeface="+mn-ea"/>
                <a:cs typeface="Arial"/>
                <a:sym typeface="Arial"/>
              </a:rPr>
              <a:t>manic switching</a:t>
            </a:r>
            <a:r>
              <a:rPr lang="en-US" sz="1800" i="0" kern="1200" dirty="0" smtClean="0">
                <a:solidFill>
                  <a:prstClr val="black"/>
                </a:solidFill>
                <a:latin typeface="Arial"/>
                <a:ea typeface="+mn-ea"/>
                <a:cs typeface="Arial"/>
                <a:sym typeface="Arial"/>
              </a:rPr>
              <a:t>.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Char char="•"/>
            </a:pPr>
            <a:r>
              <a:rPr lang="en-US" sz="1800" i="0" kern="1200" dirty="0" smtClean="0">
                <a:solidFill>
                  <a:prstClr val="black"/>
                </a:solidFill>
                <a:latin typeface="Arial"/>
                <a:ea typeface="+mn-ea"/>
                <a:cs typeface="Arial"/>
                <a:sym typeface="Arial"/>
              </a:rPr>
              <a:t>Effective in smoking cessation and ADHD.</a:t>
            </a:r>
            <a:endParaRPr lang="en-US" sz="1800" i="0" kern="1200" dirty="0">
              <a:solidFill>
                <a:prstClr val="black"/>
              </a:solidFill>
              <a:latin typeface="Arial"/>
              <a:ea typeface="+mn-ea"/>
              <a:cs typeface="Arial"/>
              <a:sym typeface="Arial"/>
            </a:endParaRPr>
          </a:p>
          <a:p>
            <a:pPr marL="495300" indent="-457200" algn="l">
              <a:lnSpc>
                <a:spcPct val="150000"/>
              </a:lnSpc>
              <a:buFont typeface="+mj-lt"/>
              <a:buAutoNum type="arabicPeriod"/>
            </a:pPr>
            <a:endParaRPr lang="en-US" sz="2400" i="0" dirty="0" smtClean="0">
              <a:latin typeface="+mn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648511" y="531779"/>
            <a:ext cx="79053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23587"/>
                </a:solidFill>
                <a:latin typeface="Comic Sans MS" panose="030F0702030302020204" pitchFamily="66" charset="0"/>
              </a:rPr>
              <a:t>Bupropion</a:t>
            </a:r>
            <a:endParaRPr lang="en-US" sz="4000" dirty="0">
              <a:solidFill>
                <a:srgbClr val="72358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57FB1"/>
                </a:solidFill>
                <a:latin typeface="Comic Sans MS" panose="030F0702030302020204" pitchFamily="66" charset="0"/>
              </a:rPr>
              <a:t>Second line Tx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207" y="1495053"/>
            <a:ext cx="8400536" cy="3021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357FB1"/>
              </a:buClr>
              <a:buFont typeface="+mj-lt"/>
              <a:buAutoNum type="arabicPeriod"/>
            </a:pPr>
            <a:r>
              <a:rPr lang="en-US" sz="1800" b="1" i="1" dirty="0">
                <a:solidFill>
                  <a:srgbClr val="357FB1"/>
                </a:solidFill>
                <a:latin typeface="+mn-lt"/>
              </a:rPr>
              <a:t>Increasing </a:t>
            </a:r>
            <a:r>
              <a:rPr lang="en-US" sz="1800" b="1" i="1" dirty="0" smtClean="0">
                <a:solidFill>
                  <a:srgbClr val="357FB1"/>
                </a:solidFill>
                <a:latin typeface="+mn-lt"/>
              </a:rPr>
              <a:t>dosage </a:t>
            </a:r>
            <a:r>
              <a:rPr lang="en-US" sz="1800" dirty="0" smtClean="0">
                <a:latin typeface="+mn-lt"/>
              </a:rPr>
              <a:t>(after 4 to 6 weeks, when improvement has stopped)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357FB1"/>
              </a:buClr>
              <a:buSzPct val="120000"/>
              <a:buFont typeface="+mj-lt"/>
              <a:buAutoNum type="arabicPeriod"/>
            </a:pPr>
            <a:r>
              <a:rPr lang="en-US" sz="1800" b="1" i="1" dirty="0">
                <a:solidFill>
                  <a:srgbClr val="357FB1"/>
                </a:solidFill>
                <a:latin typeface="+mn-lt"/>
              </a:rPr>
              <a:t>Switching to an alternative </a:t>
            </a:r>
            <a:r>
              <a:rPr lang="en-US" sz="1800" dirty="0" smtClean="0">
                <a:latin typeface="+mn-lt"/>
              </a:rPr>
              <a:t>same or different class (if </a:t>
            </a:r>
            <a:r>
              <a:rPr lang="en-US" sz="1800" dirty="0">
                <a:latin typeface="+mn-lt"/>
              </a:rPr>
              <a:t>no response is </a:t>
            </a:r>
            <a:r>
              <a:rPr lang="en-US" sz="1800" dirty="0" smtClean="0">
                <a:latin typeface="+mn-lt"/>
              </a:rPr>
              <a:t>seen).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357FB1"/>
              </a:buClr>
              <a:buFont typeface="+mj-lt"/>
              <a:buAutoNum type="arabicPeriod"/>
            </a:pPr>
            <a:r>
              <a:rPr lang="en-US" sz="1800" b="1" i="1" dirty="0" smtClean="0">
                <a:solidFill>
                  <a:srgbClr val="357FB1"/>
                </a:solidFill>
                <a:latin typeface="+mn-lt"/>
              </a:rPr>
              <a:t>Augmentation </a:t>
            </a:r>
            <a:r>
              <a:rPr lang="en-US" sz="1800" dirty="0">
                <a:latin typeface="+mn-lt"/>
              </a:rPr>
              <a:t>with lithium/ SGA/ T3/ </a:t>
            </a:r>
            <a:r>
              <a:rPr lang="en-US" sz="1800" dirty="0" smtClean="0">
                <a:latin typeface="+mn-lt"/>
              </a:rPr>
              <a:t>Buspirone</a:t>
            </a:r>
            <a:r>
              <a:rPr lang="en-US" sz="1800" dirty="0">
                <a:latin typeface="+mn-lt"/>
              </a:rPr>
              <a:t>/ </a:t>
            </a:r>
            <a:r>
              <a:rPr lang="en-US" sz="1800" dirty="0" smtClean="0">
                <a:latin typeface="+mn-lt"/>
              </a:rPr>
              <a:t>Bupropion</a:t>
            </a:r>
            <a:r>
              <a:rPr lang="en-US" sz="1800" dirty="0">
                <a:latin typeface="+mn-lt"/>
              </a:rPr>
              <a:t>/ other AD with different action </a:t>
            </a:r>
            <a:r>
              <a:rPr lang="en-US" sz="1800" dirty="0" smtClean="0">
                <a:latin typeface="+mn-lt"/>
              </a:rPr>
              <a:t>mechanism, (if partial response is seen)</a:t>
            </a:r>
          </a:p>
          <a:p>
            <a:pPr>
              <a:lnSpc>
                <a:spcPct val="150000"/>
              </a:lnSpc>
              <a:buClr>
                <a:srgbClr val="357FB1"/>
              </a:buClr>
              <a:buFont typeface="+mj-lt"/>
              <a:buAutoNum type="arabicPeriod"/>
            </a:pPr>
            <a:endParaRPr lang="en-US" sz="18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26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57FB1"/>
                </a:solidFill>
                <a:latin typeface="Comic Sans MS" panose="030F0702030302020204" pitchFamily="66" charset="0"/>
              </a:rPr>
              <a:t>Third line </a:t>
            </a:r>
            <a:r>
              <a:rPr lang="en-US" sz="4000" dirty="0">
                <a:solidFill>
                  <a:srgbClr val="357FB1"/>
                </a:solidFill>
                <a:latin typeface="Comic Sans MS" panose="030F0702030302020204" pitchFamily="66" charset="0"/>
              </a:rPr>
              <a:t>Tx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732" y="836396"/>
            <a:ext cx="8400536" cy="302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MAOI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Tranylcypromine, </a:t>
            </a:r>
            <a:r>
              <a:rPr lang="en-US" dirty="0" err="1">
                <a:latin typeface="+mn-lt"/>
              </a:rPr>
              <a:t>phenelzine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isocarboxazide</a:t>
            </a:r>
            <a:endParaRPr lang="en-US" dirty="0">
              <a:latin typeface="+mn-lt"/>
            </a:endParaRP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 err="1">
                <a:latin typeface="+mn-lt"/>
              </a:rPr>
              <a:t>Selegiline</a:t>
            </a:r>
            <a:endParaRPr lang="en-US" dirty="0">
              <a:latin typeface="+mn-lt"/>
            </a:endParaRP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+mn-lt"/>
              </a:rPr>
              <a:t>Moclebomide</a:t>
            </a:r>
            <a:endParaRPr lang="en-US" dirty="0" smtClean="0">
              <a:latin typeface="+mn-lt"/>
            </a:endParaRPr>
          </a:p>
          <a:p>
            <a:pPr marL="1003300" lvl="2" indent="0">
              <a:buNone/>
            </a:pP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TCA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Amitriptyline</a:t>
            </a:r>
            <a:r>
              <a:rPr lang="fa-IR" dirty="0">
                <a:latin typeface="+mn-lt"/>
              </a:rPr>
              <a:t> </a:t>
            </a:r>
            <a:r>
              <a:rPr lang="en-US" dirty="0">
                <a:latin typeface="+mn-lt"/>
              </a:rPr>
              <a:t> 10/25/50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Imipramine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 err="1">
                <a:latin typeface="+mn-lt"/>
              </a:rPr>
              <a:t>Desipramine</a:t>
            </a:r>
            <a:endParaRPr lang="en-US" dirty="0">
              <a:latin typeface="+mn-lt"/>
            </a:endParaRP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Nortriptyline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Clomipramine</a:t>
            </a:r>
          </a:p>
          <a:p>
            <a:pPr>
              <a:lnSpc>
                <a:spcPct val="150000"/>
              </a:lnSpc>
              <a:buClr>
                <a:srgbClr val="357FB1"/>
              </a:buClr>
              <a:buFont typeface="+mj-lt"/>
              <a:buAutoNum type="arabicPeriod"/>
            </a:pPr>
            <a:endParaRPr lang="en-US" sz="18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461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57FB1"/>
                </a:solidFill>
                <a:latin typeface="Comic Sans MS" panose="030F0702030302020204" pitchFamily="66" charset="0"/>
              </a:rPr>
              <a:t>TCAs</a:t>
            </a:r>
            <a:endParaRPr lang="en-US" sz="4000" dirty="0">
              <a:solidFill>
                <a:srgbClr val="357FB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2296"/>
              </p:ext>
            </p:extLst>
          </p:nvPr>
        </p:nvGraphicFramePr>
        <p:xfrm>
          <a:off x="1678170" y="1063375"/>
          <a:ext cx="5711457" cy="279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19">
                  <a:extLst>
                    <a:ext uri="{9D8B030D-6E8A-4147-A177-3AD203B41FA5}">
                      <a16:colId xmlns:a16="http://schemas.microsoft.com/office/drawing/2014/main" val="667422144"/>
                    </a:ext>
                  </a:extLst>
                </a:gridCol>
                <a:gridCol w="1903819">
                  <a:extLst>
                    <a:ext uri="{9D8B030D-6E8A-4147-A177-3AD203B41FA5}">
                      <a16:colId xmlns:a16="http://schemas.microsoft.com/office/drawing/2014/main" val="491160867"/>
                    </a:ext>
                  </a:extLst>
                </a:gridCol>
                <a:gridCol w="1903819">
                  <a:extLst>
                    <a:ext uri="{9D8B030D-6E8A-4147-A177-3AD203B41FA5}">
                      <a16:colId xmlns:a16="http://schemas.microsoft.com/office/drawing/2014/main" val="1728248490"/>
                    </a:ext>
                  </a:extLst>
                </a:gridCol>
              </a:tblGrid>
              <a:tr h="465670">
                <a:tc>
                  <a:txBody>
                    <a:bodyPr/>
                    <a:lstStyle/>
                    <a:p>
                      <a:r>
                        <a:rPr lang="en-US" dirty="0" smtClean="0"/>
                        <a:t>Drug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51225"/>
                  </a:ext>
                </a:extLst>
              </a:tr>
              <a:tr h="465670">
                <a:tc>
                  <a:txBody>
                    <a:bodyPr/>
                    <a:lstStyle/>
                    <a:p>
                      <a:r>
                        <a:rPr lang="en-US" dirty="0" smtClean="0"/>
                        <a:t>Nortriptyline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mg/d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50-200 mg/d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650304"/>
                  </a:ext>
                </a:extLst>
              </a:tr>
              <a:tr h="465670">
                <a:tc>
                  <a:txBody>
                    <a:bodyPr/>
                    <a:lstStyle/>
                    <a:p>
                      <a:r>
                        <a:rPr lang="en-US" dirty="0" smtClean="0"/>
                        <a:t>Desipramine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mg/d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75-200 mg/d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39103"/>
                  </a:ext>
                </a:extLst>
              </a:tr>
              <a:tr h="465670">
                <a:tc>
                  <a:txBody>
                    <a:bodyPr/>
                    <a:lstStyle/>
                    <a:p>
                      <a:r>
                        <a:rPr lang="en-US" dirty="0" smtClean="0"/>
                        <a:t>Amitriptyline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25-100 mg/d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50-200 mg/d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6875"/>
                  </a:ext>
                </a:extLst>
              </a:tr>
              <a:tr h="465670">
                <a:tc>
                  <a:txBody>
                    <a:bodyPr/>
                    <a:lstStyle/>
                    <a:p>
                      <a:r>
                        <a:rPr lang="en-US" dirty="0" smtClean="0"/>
                        <a:t>Imipramine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75-200 mg/d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75-200</a:t>
                      </a:r>
                      <a:r>
                        <a:rPr lang="en-US" baseline="0" dirty="0" smtClean="0"/>
                        <a:t> mg/d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1169"/>
                  </a:ext>
                </a:extLst>
              </a:tr>
              <a:tr h="4656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Doxepine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25-75 mg/d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50-200</a:t>
                      </a:r>
                      <a:r>
                        <a:rPr lang="en-US" baseline="0" dirty="0" smtClean="0"/>
                        <a:t> mg/d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40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9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21485" y="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617D78"/>
                </a:solidFill>
              </a:rPr>
              <a:t>Hospitalization</a:t>
            </a:r>
            <a:endParaRPr lang="en-US" sz="4400" dirty="0">
              <a:solidFill>
                <a:srgbClr val="617D78"/>
              </a:solidFill>
            </a:endParaRPr>
          </a:p>
        </p:txBody>
      </p:sp>
      <p:sp useBgFill="1"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76136" y="1088463"/>
            <a:ext cx="8009261" cy="324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ndications for hospitalization:</a:t>
            </a:r>
          </a:p>
          <a:p>
            <a:pPr lvl="1" indent="-457200" algn="l">
              <a:lnSpc>
                <a:spcPct val="150000"/>
              </a:lnSpc>
              <a:buClr>
                <a:srgbClr val="617D78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isk of </a:t>
            </a:r>
            <a:r>
              <a:rPr lang="en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suicide</a:t>
            </a:r>
            <a:r>
              <a:rPr lang="e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homicide (take it serious)</a:t>
            </a:r>
          </a:p>
          <a:p>
            <a:pPr lvl="1" indent="-457200" algn="l">
              <a:lnSpc>
                <a:spcPct val="150000"/>
              </a:lnSpc>
              <a:buClr>
                <a:srgbClr val="617D78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ggressive behavior</a:t>
            </a:r>
          </a:p>
          <a:p>
            <a:pPr lvl="1" indent="-457200" algn="l">
              <a:lnSpc>
                <a:spcPct val="150000"/>
              </a:lnSpc>
              <a:buClr>
                <a:srgbClr val="617D78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rossly reduced ability to provide </a:t>
            </a:r>
            <a:r>
              <a:rPr lang="en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food</a:t>
            </a:r>
            <a:r>
              <a:rPr lang="e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shelter (catatonia)</a:t>
            </a:r>
          </a:p>
          <a:p>
            <a:pPr lvl="1" indent="-457200" algn="l">
              <a:lnSpc>
                <a:spcPct val="150000"/>
              </a:lnSpc>
              <a:buClr>
                <a:srgbClr val="617D7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eed for </a:t>
            </a:r>
            <a:r>
              <a:rPr lang="en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diagnostic procedures</a:t>
            </a:r>
          </a:p>
          <a:p>
            <a:pPr lvl="1" indent="-457200" algn="l">
              <a:lnSpc>
                <a:spcPct val="150000"/>
              </a:lnSpc>
              <a:buClr>
                <a:srgbClr val="617D7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istory </a:t>
            </a:r>
            <a:r>
              <a:rPr lang="en-US" sz="2000" dirty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rapidly progressing symptoms</a:t>
            </a:r>
          </a:p>
          <a:p>
            <a:pPr lvl="1" indent="-457200" algn="l">
              <a:lnSpc>
                <a:spcPct val="150000"/>
              </a:lnSpc>
              <a:buClr>
                <a:srgbClr val="617D78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upture </a:t>
            </a:r>
            <a:r>
              <a:rPr lang="en-US" sz="2000" dirty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usual </a:t>
            </a:r>
            <a:r>
              <a:rPr lang="en-US" sz="2000" dirty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systems</a:t>
            </a:r>
          </a:p>
          <a:p>
            <a:pPr lvl="1" indent="-457200" algn="l">
              <a:lnSpc>
                <a:spcPct val="150000"/>
              </a:lnSpc>
              <a:buClr>
                <a:srgbClr val="617D78"/>
              </a:buClr>
              <a:buSzPct val="100000"/>
              <a:buFont typeface="+mj-lt"/>
              <a:buAutoNum type="arabicPeriod"/>
            </a:pPr>
            <a:endParaRPr sz="2000" dirty="0">
              <a:solidFill>
                <a:srgbClr val="617D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57FB1"/>
                </a:solidFill>
                <a:latin typeface="Comic Sans MS" panose="030F0702030302020204" pitchFamily="66" charset="0"/>
              </a:rPr>
              <a:t>TCAs</a:t>
            </a:r>
            <a:endParaRPr lang="en-US" sz="4000" dirty="0">
              <a:solidFill>
                <a:srgbClr val="357FB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732" y="692856"/>
            <a:ext cx="8400536" cy="30210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357FB1"/>
                </a:solidFill>
                <a:latin typeface="+mn-lt"/>
              </a:rPr>
              <a:t>Adverse events</a:t>
            </a:r>
            <a:r>
              <a:rPr lang="en-US" sz="1800" dirty="0" smtClean="0">
                <a:latin typeface="+mn-lt"/>
              </a:rPr>
              <a:t>:</a:t>
            </a:r>
          </a:p>
          <a:p>
            <a:pPr lvl="1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Impaired cardiac conduction, somnolence, constipation, obesity, weight gain, blurred vision, orthostatic hypotension, urinary retention, and glaucoma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At least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2 weeks </a:t>
            </a:r>
            <a:r>
              <a:rPr lang="en-US" sz="1600" dirty="0" smtClean="0">
                <a:latin typeface="+mn-lt"/>
              </a:rPr>
              <a:t>interval with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MAOI</a:t>
            </a:r>
            <a:r>
              <a:rPr lang="en-US" sz="1600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Can lower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seizure threshold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Least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OH</a:t>
            </a:r>
            <a:r>
              <a:rPr lang="en-US" sz="1600" dirty="0" smtClean="0">
                <a:latin typeface="+mn-lt"/>
              </a:rPr>
              <a:t> is seen with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nortriptyline</a:t>
            </a:r>
            <a:r>
              <a:rPr lang="en-US" sz="1600" dirty="0" smtClean="0">
                <a:latin typeface="+mn-lt"/>
              </a:rPr>
              <a:t>. (least effect on NE)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Least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cognitive impairment </a:t>
            </a:r>
            <a:r>
              <a:rPr lang="en-US" sz="1600" dirty="0" smtClean="0">
                <a:latin typeface="+mn-lt"/>
              </a:rPr>
              <a:t>is seen with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Desipramine</a:t>
            </a:r>
            <a:r>
              <a:rPr lang="en-US" sz="1600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Most suitable for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elderly</a:t>
            </a:r>
            <a:r>
              <a:rPr lang="en-US" sz="1600" dirty="0" smtClean="0">
                <a:latin typeface="+mn-lt"/>
              </a:rPr>
              <a:t> is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Desipramine</a:t>
            </a:r>
            <a:r>
              <a:rPr lang="en-US" sz="1600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Most suitable more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migraine</a:t>
            </a:r>
            <a:r>
              <a:rPr lang="en-US" sz="1600" dirty="0" smtClean="0">
                <a:latin typeface="+mn-lt"/>
              </a:rPr>
              <a:t> type headaches </a:t>
            </a:r>
            <a:r>
              <a:rPr lang="en-US" sz="1600" b="1" i="1" dirty="0" smtClean="0">
                <a:solidFill>
                  <a:srgbClr val="357FB1"/>
                </a:solidFill>
                <a:latin typeface="+mn-lt"/>
              </a:rPr>
              <a:t>is amitriptyline</a:t>
            </a:r>
            <a:r>
              <a:rPr lang="en-US" sz="1600" dirty="0" smtClean="0">
                <a:latin typeface="+mn-lt"/>
              </a:rPr>
              <a:t>.</a:t>
            </a:r>
          </a:p>
          <a:p>
            <a:pPr lvl="1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latin typeface="+mn-lt"/>
            </a:endParaRPr>
          </a:p>
          <a:p>
            <a:pPr lvl="1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008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Comic Sans MS" panose="030F0702030302020204" pitchFamily="66" charset="0"/>
              </a:rPr>
              <a:t>MAOI</a:t>
            </a:r>
            <a:endParaRPr sz="4400" dirty="0">
              <a:latin typeface="Comic Sans MS" panose="030F0702030302020204" pitchFamily="66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607056" y="1194834"/>
            <a:ext cx="7929888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688031"/>
                </a:solidFill>
                <a:latin typeface="+mn-lt"/>
              </a:rPr>
              <a:t>Serotonin syndrome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with concomitant use of SSRI, SNRI, and TCAs.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688031"/>
                </a:solidFill>
                <a:latin typeface="+mn-lt"/>
              </a:rPr>
              <a:t>Hypertension crisis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with food containing </a:t>
            </a:r>
            <a:r>
              <a:rPr lang="en-US" sz="1800" b="1" i="1" dirty="0" smtClean="0">
                <a:solidFill>
                  <a:srgbClr val="688031"/>
                </a:solidFill>
                <a:latin typeface="+mn-lt"/>
              </a:rPr>
              <a:t>tyramine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or drugs such as </a:t>
            </a:r>
            <a:r>
              <a:rPr lang="en-US" sz="1800" b="1" i="1" dirty="0" smtClean="0">
                <a:solidFill>
                  <a:srgbClr val="688031"/>
                </a:solidFill>
                <a:latin typeface="+mn-lt"/>
              </a:rPr>
              <a:t>ephedrine, dextromethorphan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Should be discontinued </a:t>
            </a:r>
            <a:r>
              <a:rPr lang="en-US" sz="1800" b="1" i="1" dirty="0" smtClean="0">
                <a:solidFill>
                  <a:srgbClr val="688031"/>
                </a:solidFill>
                <a:latin typeface="+mn-lt"/>
              </a:rPr>
              <a:t>2 weeks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before SSRIs. (3 for fluoxetine)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Shouldn’t be started for </a:t>
            </a:r>
            <a:r>
              <a:rPr lang="en-US" sz="1800" b="1" i="1" dirty="0" smtClean="0">
                <a:solidFill>
                  <a:srgbClr val="688031"/>
                </a:solidFill>
                <a:latin typeface="+mn-lt"/>
              </a:rPr>
              <a:t>2 weeks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after SSRIs. (5 for fluoxetine)</a:t>
            </a:r>
            <a:endParaRPr sz="1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8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864594"/>
            <a:ext cx="8623005" cy="3540000"/>
          </a:xfrm>
          <a:noFill/>
        </p:spPr>
        <p:txBody>
          <a:bodyPr/>
          <a:lstStyle/>
          <a:p>
            <a:pPr marL="495300" lvl="1" indent="0" algn="l">
              <a:lnSpc>
                <a:spcPct val="150000"/>
              </a:lnSpc>
              <a:buNone/>
            </a:pPr>
            <a:endParaRPr lang="en-US" sz="2400" i="0" dirty="0" smtClean="0">
              <a:solidFill>
                <a:schemeClr val="bg2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endParaRPr lang="en-US" sz="1800" i="0" dirty="0" smtClean="0">
              <a:solidFill>
                <a:schemeClr val="bg2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Usually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mild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 and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self-limited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 if gradually discontinued</a:t>
            </a: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Usually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1 to 3 days 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after discontinuation</a:t>
            </a: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Fluoxetine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 doesn’t cause DS.</a:t>
            </a: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Symptoms: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dizziness, anxiety, irritability, fatigue, headache, nausea, insomnia</a:t>
            </a:r>
            <a:endParaRPr lang="en-US" sz="1800" i="0" dirty="0">
              <a:solidFill>
                <a:schemeClr val="bg2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2"/>
                </a:solidFill>
                <a:latin typeface="+mn-lt"/>
              </a:rPr>
              <a:t>Mild 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symptoms: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Reassurance</a:t>
            </a:r>
            <a:endParaRPr lang="en-US" sz="1800" b="1" i="0" dirty="0">
              <a:solidFill>
                <a:srgbClr val="9C4CB8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2"/>
                </a:solidFill>
                <a:latin typeface="+mn-lt"/>
              </a:rPr>
              <a:t>Severe 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symptoms: Re </a:t>
            </a:r>
            <a:r>
              <a:rPr lang="en-US" sz="1800" i="0" dirty="0">
                <a:solidFill>
                  <a:schemeClr val="bg2"/>
                </a:solidFill>
                <a:latin typeface="+mn-lt"/>
              </a:rPr>
              <a:t>administer 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AD, </a:t>
            </a:r>
            <a:r>
              <a:rPr lang="en-US" sz="1800" i="0" dirty="0">
                <a:solidFill>
                  <a:schemeClr val="bg2"/>
                </a:solidFill>
                <a:latin typeface="+mn-lt"/>
              </a:rPr>
              <a:t>after </a:t>
            </a:r>
            <a:r>
              <a:rPr lang="en-US" sz="1800" i="0" dirty="0" smtClean="0">
                <a:solidFill>
                  <a:schemeClr val="bg2"/>
                </a:solidFill>
                <a:latin typeface="+mn-lt"/>
              </a:rPr>
              <a:t>resolution, </a:t>
            </a:r>
            <a:r>
              <a:rPr lang="en-US" sz="1800" b="1" i="0" dirty="0" smtClean="0">
                <a:solidFill>
                  <a:srgbClr val="9C4CB8"/>
                </a:solidFill>
                <a:latin typeface="+mn-lt"/>
              </a:rPr>
              <a:t>try </a:t>
            </a:r>
            <a:r>
              <a:rPr lang="en-US" sz="1800" b="1" i="0" dirty="0">
                <a:solidFill>
                  <a:srgbClr val="9C4CB8"/>
                </a:solidFill>
                <a:latin typeface="+mn-lt"/>
              </a:rPr>
              <a:t>more slowly</a:t>
            </a:r>
            <a:r>
              <a:rPr lang="en-US" sz="1800" i="0" dirty="0">
                <a:solidFill>
                  <a:schemeClr val="bg2"/>
                </a:solidFill>
                <a:latin typeface="+mn-lt"/>
              </a:rPr>
              <a:t>.</a:t>
            </a:r>
          </a:p>
          <a:p>
            <a:pPr lvl="2" algn="l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endParaRPr lang="en-US" sz="1800" i="0" dirty="0">
              <a:solidFill>
                <a:schemeClr val="bg2"/>
              </a:solidFill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lvl="1"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2000" i="0" dirty="0" smtClean="0">
              <a:solidFill>
                <a:schemeClr val="bg2"/>
              </a:solidFill>
              <a:latin typeface="+mn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685800" y="653902"/>
            <a:ext cx="774581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C4CB8"/>
                </a:solidFill>
                <a:latin typeface="Comic Sans MS" panose="030F0702030302020204" pitchFamily="66" charset="0"/>
              </a:rPr>
              <a:t>Discontinuation syndrome</a:t>
            </a:r>
            <a:endParaRPr lang="en-US" sz="4400" dirty="0">
              <a:solidFill>
                <a:srgbClr val="9C4CB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 idx="4294967295"/>
          </p:nvPr>
        </p:nvSpPr>
        <p:spPr>
          <a:xfrm>
            <a:off x="4434068" y="2410151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dirty="0" smtClean="0">
                <a:solidFill>
                  <a:srgbClr val="C3CED9"/>
                </a:solidFill>
              </a:rPr>
              <a:t>T</a:t>
            </a:r>
            <a:r>
              <a:rPr lang="en" sz="8000" b="0" dirty="0" smtClean="0">
                <a:solidFill>
                  <a:srgbClr val="C3CED9"/>
                </a:solidFill>
              </a:rPr>
              <a:t>hanks for listening</a:t>
            </a:r>
            <a:endParaRPr sz="8000" b="0" dirty="0">
              <a:solidFill>
                <a:srgbClr val="C3CED9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 rot="2029310">
            <a:off x="1835854" y="808124"/>
            <a:ext cx="2077874" cy="210553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2" name="Google Shape;112;p19"/>
          <p:cNvSpPr/>
          <p:nvPr/>
        </p:nvSpPr>
        <p:spPr>
          <a:xfrm rot="395342">
            <a:off x="671225" y="2795056"/>
            <a:ext cx="1214875" cy="118344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 rot="1409619">
            <a:off x="1992324" y="3630141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376136" y="0"/>
            <a:ext cx="81617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617D78"/>
                </a:solidFill>
              </a:rPr>
              <a:t>Be sure it’s unipolar depression</a:t>
            </a:r>
            <a:endParaRPr lang="en-US" sz="4000" dirty="0">
              <a:solidFill>
                <a:srgbClr val="617D78"/>
              </a:solidFill>
            </a:endParaRPr>
          </a:p>
        </p:txBody>
      </p:sp>
      <p:sp useBgFill="1"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76136" y="1088463"/>
            <a:ext cx="8009261" cy="324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Bipolar depression: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Early onset/ Severe psychomotor retardation/ severe agitation/ Psychotic depression/ Strong family history/ History of postpartum depression</a:t>
            </a:r>
          </a:p>
          <a:p>
            <a:pPr marL="285750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Rule out: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Grief, adjustment disorder,…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Medical conditions or medications causing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depression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l">
              <a:lnSpc>
                <a:spcPct val="150000"/>
              </a:lnSpc>
              <a:buClr>
                <a:srgbClr val="617D78"/>
              </a:buClr>
              <a:buSzPct val="100000"/>
            </a:pPr>
            <a:endParaRPr sz="2000" dirty="0"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21485" y="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617D78"/>
                </a:solidFill>
              </a:rPr>
              <a:t>Comorbidities </a:t>
            </a:r>
            <a:endParaRPr lang="en-US" sz="4400" dirty="0">
              <a:solidFill>
                <a:srgbClr val="617D78"/>
              </a:solidFill>
            </a:endParaRPr>
          </a:p>
        </p:txBody>
      </p:sp>
      <p:sp useBgFill="1"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76136" y="1088463"/>
            <a:ext cx="8009261" cy="324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Substance use disorders</a:t>
            </a:r>
          </a:p>
          <a:p>
            <a:pPr marL="285750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Treat: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Diabetes, hypertension, chronic pain, cancer,…</a:t>
            </a:r>
          </a:p>
        </p:txBody>
      </p:sp>
    </p:spTree>
    <p:extLst>
      <p:ext uri="{BB962C8B-B14F-4D97-AF65-F5344CB8AC3E}">
        <p14:creationId xmlns:p14="http://schemas.microsoft.com/office/powerpoint/2010/main" val="2390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798810" y="0"/>
            <a:ext cx="716391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617D78"/>
                </a:solidFill>
              </a:rPr>
              <a:t>Who should be referred?</a:t>
            </a:r>
            <a:endParaRPr lang="en-US" sz="4400" dirty="0">
              <a:solidFill>
                <a:srgbClr val="617D78"/>
              </a:solidFill>
            </a:endParaRPr>
          </a:p>
        </p:txBody>
      </p:sp>
      <p:sp useBgFill="1"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76135" y="1159800"/>
            <a:ext cx="8009261" cy="324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Referral is preferred: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Children and adolescents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Geriatric population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Pregnant or nursing mothers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Unresponsive patients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17D7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Patients not interested in medication (psychotherapy)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798810" y="0"/>
            <a:ext cx="716391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617D78"/>
                </a:solidFill>
              </a:rPr>
              <a:t>Outpatient treatment</a:t>
            </a:r>
            <a:endParaRPr lang="en-US" sz="4400" dirty="0">
              <a:solidFill>
                <a:srgbClr val="617D78"/>
              </a:solidFill>
            </a:endParaRPr>
          </a:p>
        </p:txBody>
      </p:sp>
      <p:sp useBgFill="1"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76136" y="1088463"/>
            <a:ext cx="8009261" cy="324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Mild depression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 suicidal, aggressive, or catatonic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 bipolar, grief or adjustment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Good family support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Comorbidities are being treated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 substance abuse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Adult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 pregnant or breast-feeding</a:t>
            </a:r>
          </a:p>
          <a:p>
            <a:pPr marL="742950" lvl="1" indent="-285750" algn="l">
              <a:lnSpc>
                <a:spcPct val="150000"/>
              </a:lnSpc>
              <a:buClr>
                <a:srgbClr val="617D78"/>
              </a:buClr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617D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816540" y="1295865"/>
            <a:ext cx="5209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+mj-lt"/>
              </a:rPr>
              <a:t>Outpatient treatment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3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8A6F5C"/>
                </a:solidFill>
                <a:latin typeface="Comic Sans MS" panose="030F0702030302020204" pitchFamily="66" charset="0"/>
              </a:rPr>
              <a:t>Pharmacotherapy</a:t>
            </a:r>
            <a:endParaRPr lang="en-US" sz="4000" dirty="0">
              <a:solidFill>
                <a:srgbClr val="8A6F5C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378460" y="1063375"/>
            <a:ext cx="8387080" cy="3526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C7F91"/>
                </a:solidFill>
                <a:latin typeface="+mn-lt"/>
              </a:rPr>
              <a:t>The objective is </a:t>
            </a:r>
            <a:r>
              <a:rPr lang="en-US" dirty="0" smtClean="0">
                <a:solidFill>
                  <a:srgbClr val="8A6F5C"/>
                </a:solidFill>
                <a:latin typeface="+mn-lt"/>
              </a:rPr>
              <a:t>symptom remission</a:t>
            </a:r>
            <a:r>
              <a:rPr lang="en-US" dirty="0" smtClean="0">
                <a:solidFill>
                  <a:srgbClr val="7C7F91"/>
                </a:solidFill>
                <a:latin typeface="+mn-lt"/>
              </a:rPr>
              <a:t>, not just symptom reduction.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A6F5C"/>
                </a:solidFill>
                <a:latin typeface="+mn-lt"/>
              </a:rPr>
              <a:t>Residual symptoms </a:t>
            </a:r>
            <a:r>
              <a:rPr lang="en-US" dirty="0" smtClean="0">
                <a:latin typeface="+mn-lt"/>
              </a:rPr>
              <a:t>cause </a:t>
            </a:r>
            <a:r>
              <a:rPr lang="en-US" u="sng" dirty="0" smtClean="0">
                <a:solidFill>
                  <a:srgbClr val="8A6F5C"/>
                </a:solidFill>
                <a:latin typeface="+mn-lt"/>
              </a:rPr>
              <a:t>relapse</a:t>
            </a:r>
            <a:r>
              <a:rPr lang="en-US" dirty="0" smtClean="0">
                <a:latin typeface="+mn-lt"/>
              </a:rPr>
              <a:t> and ongoing </a:t>
            </a:r>
            <a:r>
              <a:rPr lang="en-US" u="sng" dirty="0" smtClean="0">
                <a:solidFill>
                  <a:srgbClr val="8A6F5C"/>
                </a:solidFill>
                <a:latin typeface="+mn-lt"/>
              </a:rPr>
              <a:t>impairment in function</a:t>
            </a:r>
            <a:r>
              <a:rPr lang="en-US" dirty="0" smtClean="0">
                <a:latin typeface="+mn-lt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8A6F5C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8A6F5C"/>
                </a:solidFill>
              </a:rPr>
              <a:t>Response </a:t>
            </a:r>
            <a:r>
              <a:rPr lang="en-US" sz="1800" dirty="0" smtClean="0"/>
              <a:t>to medication: </a:t>
            </a:r>
            <a:r>
              <a:rPr lang="en-US" sz="1800" b="1" i="1" dirty="0">
                <a:solidFill>
                  <a:srgbClr val="8A6F5C"/>
                </a:solidFill>
              </a:rPr>
              <a:t>45 to 60 percent </a:t>
            </a:r>
            <a:endParaRPr lang="en-US" sz="1800" b="1" i="1" dirty="0" smtClean="0">
              <a:solidFill>
                <a:srgbClr val="8A6F5C"/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8A6F5C"/>
              </a:buClr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8A6F5C"/>
                </a:solidFill>
              </a:rPr>
              <a:t>Remission </a:t>
            </a:r>
            <a:r>
              <a:rPr lang="en-US" sz="1800" i="1" dirty="0" smtClean="0"/>
              <a:t>rate</a:t>
            </a:r>
            <a:r>
              <a:rPr lang="en-US" sz="1800" i="1" dirty="0" smtClean="0">
                <a:solidFill>
                  <a:srgbClr val="8A6F5C"/>
                </a:solidFill>
              </a:rPr>
              <a:t>:  </a:t>
            </a:r>
            <a:r>
              <a:rPr lang="en-US" sz="1800" i="1" dirty="0" smtClean="0"/>
              <a:t>only</a:t>
            </a:r>
            <a:r>
              <a:rPr lang="en-US" sz="1800" i="1" dirty="0" smtClean="0">
                <a:solidFill>
                  <a:srgbClr val="8A6F5C"/>
                </a:solidFill>
              </a:rPr>
              <a:t> </a:t>
            </a:r>
            <a:r>
              <a:rPr lang="en-US" sz="1800" b="1" i="1" dirty="0" smtClean="0">
                <a:solidFill>
                  <a:srgbClr val="8A6F5C"/>
                </a:solidFill>
              </a:rPr>
              <a:t>35 </a:t>
            </a:r>
            <a:r>
              <a:rPr lang="en-US" sz="1800" b="1" i="1" dirty="0">
                <a:solidFill>
                  <a:srgbClr val="8A6F5C"/>
                </a:solidFill>
              </a:rPr>
              <a:t>to 50 percent </a:t>
            </a:r>
            <a:endParaRPr lang="en-US" sz="1800" dirty="0"/>
          </a:p>
          <a:p>
            <a:pPr marL="171450" lvl="0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8A6F5C"/>
              </a:buClr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628650" lvl="1" indent="-171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1281</Words>
  <Application>Microsoft Office PowerPoint</Application>
  <PresentationFormat>On-screen Show (16:9)</PresentationFormat>
  <Paragraphs>283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Comic Sans MS</vt:lpstr>
      <vt:lpstr>B Ziba</vt:lpstr>
      <vt:lpstr>Tahoma</vt:lpstr>
      <vt:lpstr>Muli Light</vt:lpstr>
      <vt:lpstr>B Morvarid</vt:lpstr>
      <vt:lpstr>Muli</vt:lpstr>
      <vt:lpstr>Arial</vt:lpstr>
      <vt:lpstr>Amatic SC</vt:lpstr>
      <vt:lpstr>Cambria</vt:lpstr>
      <vt:lpstr>Wingdings</vt:lpstr>
      <vt:lpstr>Quickly template</vt:lpstr>
      <vt:lpstr>Treating Depression</vt:lpstr>
      <vt:lpstr>Treatment goals</vt:lpstr>
      <vt:lpstr>Hospitalization</vt:lpstr>
      <vt:lpstr>Be sure it’s unipolar depression</vt:lpstr>
      <vt:lpstr>Comorbidities </vt:lpstr>
      <vt:lpstr>Who should be referred?</vt:lpstr>
      <vt:lpstr>Outpatient treatment</vt:lpstr>
      <vt:lpstr>Outpatient treatment</vt:lpstr>
      <vt:lpstr>Pharmacotherapy</vt:lpstr>
      <vt:lpstr>Pharmacotherapy</vt:lpstr>
      <vt:lpstr>Pharmacotherapy</vt:lpstr>
      <vt:lpstr>Pharmacotherapy</vt:lpstr>
      <vt:lpstr>PowerPoint Presentation</vt:lpstr>
      <vt:lpstr>Choosing the antidepressant</vt:lpstr>
      <vt:lpstr>Choosing antidepressants</vt:lpstr>
      <vt:lpstr>Choosing antidepressants</vt:lpstr>
      <vt:lpstr>Choosing the antidepressant</vt:lpstr>
      <vt:lpstr>SSRIs</vt:lpstr>
      <vt:lpstr>SSRIs</vt:lpstr>
      <vt:lpstr>SSRIs</vt:lpstr>
      <vt:lpstr>SSRIs</vt:lpstr>
      <vt:lpstr>SSRIs</vt:lpstr>
      <vt:lpstr>SNRIs</vt:lpstr>
      <vt:lpstr>SNRIs</vt:lpstr>
      <vt:lpstr>PowerPoint Presentation</vt:lpstr>
      <vt:lpstr>PowerPoint Presentation</vt:lpstr>
      <vt:lpstr>Second line Tx</vt:lpstr>
      <vt:lpstr>Third line Tx</vt:lpstr>
      <vt:lpstr>TCAs</vt:lpstr>
      <vt:lpstr>TCAs</vt:lpstr>
      <vt:lpstr>MAOI</vt:lpstr>
      <vt:lpstr>PowerPoint Presentation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Surface</dc:creator>
  <cp:lastModifiedBy>hedieh_arshiany@yahoo.com</cp:lastModifiedBy>
  <cp:revision>94</cp:revision>
  <dcterms:modified xsi:type="dcterms:W3CDTF">2019-12-11T21:01:05Z</dcterms:modified>
</cp:coreProperties>
</file>