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  <p:embeddedFont>
      <p:font typeface="Webdings" pitchFamily="18" charset="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44305-CA2E-4293-8402-369333FDA4C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F8E1F-043B-42DA-94DA-3B38339306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9481-2A39-4AEC-8273-1A3B4AEE6F48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546A-60FF-43B6-9CE6-79DD8B991AE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6094-FCC8-4CD6-9868-82CFA0747B99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7D9B-1408-4B31-B80E-64CDF2836A0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6B22-492C-49C7-A0DF-8B00548502CC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6E5A-DE12-494F-8925-3C75C0FA2BC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EA5-8041-4528-A028-7A9777CF6504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985-5DE4-4A3E-AEAE-669DD1AF2EE9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5A89-3852-440E-82B6-1F10E06FFD11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74EE-BFB6-4DBC-8ECB-C54E3EF2684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0965-4C7B-46C8-B5CC-CEB7C9A6D53A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0AC2-47BE-4F8B-A585-DCA9AA1B062F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730A-8F84-4006-99FC-CB1B2D3A796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766-D8CF-40D5-827A-9FEA9103F2A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E937-A0B5-48E8-A08A-8D7AE498D0D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0F8C-209E-479B-9EDB-46C249C29BF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FB19-A69F-43B1-BEE1-51C94593C127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D75C83-2294-4419-B669-9783C96937EF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www.rastin-clinic.com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2.xml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615DD-FDEF-4A6D-BA20-6D403962C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Taking a Sex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90ACD9-EB7A-4F1D-9303-55E87F8B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2080620"/>
          </a:xfrm>
        </p:spPr>
        <p:txBody>
          <a:bodyPr>
            <a:normAutofit/>
          </a:bodyPr>
          <a:lstStyle/>
          <a:p>
            <a:r>
              <a:rPr lang="en-US" b="1" dirty="0"/>
              <a:t>By </a:t>
            </a:r>
            <a:r>
              <a:rPr lang="en-US" sz="1600" b="1" dirty="0" err="1" smtClean="0"/>
              <a:t>gh.ghaedi</a:t>
            </a:r>
            <a:endParaRPr lang="en-US" sz="1600" b="1" dirty="0" smtClean="0"/>
          </a:p>
          <a:p>
            <a:r>
              <a:rPr lang="en-US" sz="1800" b="1" dirty="0" err="1" smtClean="0"/>
              <a:t>Md</a:t>
            </a:r>
            <a:r>
              <a:rPr lang="en-US" sz="1800" b="1" dirty="0" smtClean="0"/>
              <a:t> .</a:t>
            </a:r>
            <a:r>
              <a:rPr lang="en-US" sz="1800" dirty="0"/>
              <a:t> Associate </a:t>
            </a:r>
            <a:r>
              <a:rPr lang="en-US" sz="1800" dirty="0" smtClean="0"/>
              <a:t>Professor  of psychiatry</a:t>
            </a:r>
          </a:p>
          <a:p>
            <a:r>
              <a:rPr lang="en-US" sz="1800" dirty="0" err="1" smtClean="0"/>
              <a:t>Shahed</a:t>
            </a:r>
            <a:r>
              <a:rPr lang="en-US" sz="1800" dirty="0" smtClean="0"/>
              <a:t> university</a:t>
            </a:r>
          </a:p>
          <a:p>
            <a:r>
              <a:rPr lang="en-US" sz="1800" dirty="0" smtClean="0"/>
              <a:t>Tehran </a:t>
            </a:r>
            <a:r>
              <a:rPr lang="en-US" sz="1800" dirty="0" err="1" smtClean="0"/>
              <a:t>iran</a:t>
            </a:r>
            <a:endParaRPr lang="en-US" sz="1800" dirty="0" smtClean="0"/>
          </a:p>
          <a:p>
            <a:r>
              <a:rPr lang="en-US" sz="1800" dirty="0" smtClean="0"/>
              <a:t>                                </a:t>
            </a:r>
            <a:r>
              <a:rPr lang="en-US" sz="1800" dirty="0" smtClean="0">
                <a:solidFill>
                  <a:srgbClr val="00B0F0"/>
                </a:solidFill>
              </a:rPr>
              <a:t>www.rastin-clinic.com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B931-412F-453A-9B19-03BF367B30CD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82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2.6- Description of typical sexual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Manner of initiation or invitation (Verbal? Physical? Does the same person always initiate?)</a:t>
            </a:r>
          </a:p>
          <a:p>
            <a:r>
              <a:rPr lang="en-US" dirty="0"/>
              <a:t>Presence, type, and extent of foreplay (such as kissing, caressing, manual or oral genital stimulation)</a:t>
            </a:r>
          </a:p>
          <a:p>
            <a:r>
              <a:rPr lang="en-US" dirty="0"/>
              <a:t>Coitus? Positions used?</a:t>
            </a:r>
          </a:p>
          <a:p>
            <a:r>
              <a:rPr lang="en-US" dirty="0"/>
              <a:t>Verbalization during sex? If so, what kind of verbalization?</a:t>
            </a:r>
          </a:p>
          <a:p>
            <a:r>
              <a:rPr lang="en-US" dirty="0" err="1"/>
              <a:t>Afterplay</a:t>
            </a:r>
            <a:r>
              <a:rPr lang="en-US" dirty="0"/>
              <a:t>? (after completion or disruption because of dysfunction); typical activities (such as holding, talking, return to daily activities, sleeping)</a:t>
            </a:r>
          </a:p>
          <a:p>
            <a:r>
              <a:rPr lang="en-US" dirty="0"/>
              <a:t>Feeling after sex: relaxed, tense, angry, loving,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58C0-5AB1-4230-A656-3FD4306D4DB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50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Past sexual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hlinkClick r:id="rId3" action="ppaction://hlinksldjump"/>
              </a:rPr>
              <a:t>Childhood sexuality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hlinkClick r:id="rId4" action="ppaction://hlinksldjump"/>
              </a:rPr>
              <a:t>Childhood sex activities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hlinkClick r:id="rId5" action="ppaction://hlinksldjump"/>
              </a:rPr>
              <a:t>Adolescence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hlinkClick r:id="rId6" action="ppaction://hlinksldjump"/>
              </a:rPr>
              <a:t>Adult sexual activities </a:t>
            </a:r>
            <a:r>
              <a:rPr lang="en-US" sz="2800" dirty="0"/>
              <a:t>(may be experienced by some adolescents)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hlinkClick r:id="rId7" action="ppaction://hlinksldjump"/>
              </a:rPr>
              <a:t>Sex after widowhood, separation, divorce 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hlinkClick r:id="rId8" action="ppaction://hlinksldjump"/>
              </a:rPr>
              <a:t>Special issues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CA9A-FF79-4B79-82E4-B210CAAC2C9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03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9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/>
              <a:t>3.1- Childhood sexuality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341120"/>
            <a:ext cx="10165080" cy="55168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Parental attitudes about sex - degree of openness or reserve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Parents’ attitudes about nudity and modesty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Learning about sex </a:t>
            </a:r>
          </a:p>
          <a:p>
            <a:pPr marL="857250" lvl="1" indent="-457200"/>
            <a:r>
              <a:rPr lang="en-US" sz="2000" dirty="0"/>
              <a:t>From parents (Initiated by child’s questions or parent volunteering information? Which parent? What was child’s age?) 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sz="1800" dirty="0"/>
              <a:t>Subjects covered (pregnancy, birth, intercourse, menstruation, nocturnal emission, masturbation) </a:t>
            </a:r>
          </a:p>
          <a:p>
            <a:pPr marL="857250" lvl="1" indent="-457200"/>
            <a:r>
              <a:rPr lang="en-US" sz="2000" dirty="0"/>
              <a:t>From books, magazines, or friends at school or through religious group? </a:t>
            </a:r>
          </a:p>
          <a:p>
            <a:pPr marL="857250" lvl="1" indent="-457200"/>
            <a:r>
              <a:rPr lang="en-US" sz="2000" dirty="0"/>
              <a:t>Significant misinformation </a:t>
            </a:r>
          </a:p>
          <a:p>
            <a:pPr marL="857250" lvl="1" indent="-457200"/>
            <a:r>
              <a:rPr lang="en-US" sz="2000" dirty="0"/>
              <a:t>Feeling about information </a:t>
            </a:r>
          </a:p>
          <a:p>
            <a:pPr marL="857250" lvl="1" indent="-457200"/>
            <a:r>
              <a:rPr lang="en-US" sz="2000" dirty="0"/>
              <a:t>Viewing or hearing primal scene - Reaction?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Viewing sex play or intercourse of person other than parent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Viewing sex between pets or other animals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10E-1AD8-4453-884B-434AD5B6388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4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3.2- Childhood sex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Genital self-stimulation before adolescence - Age? Reaction if apprehended?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Awareness of self as boy or girl - Bathroom sensual activities (regarding urine, feces, odor, enemas)?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Sexual play or exploration with another child (playing doctor) - Type of activity (such as looking, manual touching, genital touching)? Reactions or consequences if apprehended? by whom?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DF42-0774-4AC9-AA08-18E6D51B0661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8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3.3- Adolescence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Age of onset of puberty</a:t>
            </a:r>
          </a:p>
          <a:p>
            <a:pPr marL="857250" lvl="1" indent="-457200"/>
            <a:r>
              <a:rPr lang="en-US" sz="2000" dirty="0"/>
              <a:t>development of secondary sex characteristics, age of menarche for girl, wet dreams or first ejaculation for boy (preparation for and reaction to)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Sense of self as feminine or masculine</a:t>
            </a:r>
          </a:p>
          <a:p>
            <a:pPr marL="857250" lvl="1" indent="-457200"/>
            <a:r>
              <a:rPr lang="en-US" sz="2000" dirty="0"/>
              <a:t>body image, acceptance by peers (opposite sex and same sex), sense of sexual desirability, onset of coital fantasies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hlinkClick r:id="rId3" action="ppaction://hlinksldjump"/>
              </a:rPr>
              <a:t>Sex activities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AC5E-43D6-4C54-98FC-9676490E772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4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3.3.C- </a:t>
            </a:r>
            <a:r>
              <a:rPr lang="en-US" sz="4400" dirty="0"/>
              <a:t>Adolescence sex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53797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Masturbation</a:t>
            </a:r>
            <a:r>
              <a:rPr lang="en-US" dirty="0"/>
              <a:t> - Age begun? Ever punished or prohibited? Method used, accompanying fantasies, frequency?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Homosexual activities </a:t>
            </a:r>
            <a:r>
              <a:rPr lang="en-US" dirty="0"/>
              <a:t>- Ongoing or rare and experimental episodes? Approached by others? If homosexual, has there been any heterosexual experimentation?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Dating</a:t>
            </a:r>
            <a:r>
              <a:rPr lang="en-US" dirty="0"/>
              <a:t> - casual or steady; description of first crush, infatuation, or first love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Experiences of kissing, necking, petting </a:t>
            </a:r>
            <a:r>
              <a:rPr lang="en-US" dirty="0"/>
              <a:t>(“making out” or “fooling around”), age begun, frequency, number of partners, circumstances, type(s) of activity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Orgasm </a:t>
            </a:r>
            <a:r>
              <a:rPr lang="en-US" dirty="0"/>
              <a:t>- When first experienced (experienced or not)? With masturbation, during sleep, or with partner? With intercourse or other sex play? Frequency?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First coitus </a:t>
            </a:r>
            <a:r>
              <a:rPr lang="en-US" dirty="0"/>
              <a:t>(experienced or not) - age, circumstances, partner, reactions, contraception and/or safe sex precautions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CD41-6C75-4FAE-B8C6-3D88B20D4B99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71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3.4- </a:t>
            </a:r>
            <a:r>
              <a:rPr lang="en-US" sz="4400" dirty="0"/>
              <a:t>Adult sexual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10640"/>
            <a:ext cx="8946541" cy="53949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i="1" dirty="0"/>
              <a:t>Premarital sex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Types of sex play experiences </a:t>
            </a:r>
            <a:r>
              <a:rPr lang="en-US" sz="2400" dirty="0"/>
              <a:t>- frequency of sexual interactions, types and number of partners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Contraception</a:t>
            </a:r>
            <a:r>
              <a:rPr lang="en-US" sz="2400" dirty="0"/>
              <a:t> and/or safe sex precautions used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First coitus </a:t>
            </a:r>
            <a:r>
              <a:rPr lang="en-US" sz="2400" dirty="0"/>
              <a:t>(if not experienced in adolescence) - age, circumstances, partner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Cohabitation</a:t>
            </a:r>
            <a:r>
              <a:rPr lang="en-US" sz="2400" dirty="0"/>
              <a:t> - age begun, duration, description of partner, sexual fidelity, types of sexual activity, frequency, satisfaction, number of cohabiting relationships, reasons for breakup(s)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Engagement</a:t>
            </a:r>
            <a:r>
              <a:rPr lang="en-US" sz="2400" dirty="0"/>
              <a:t> - age; activity during engagement period with fiancé(e), with others; length of engagement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C9E-FBCE-495A-B7B2-897743859E2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3.4- </a:t>
            </a:r>
            <a:r>
              <a:rPr lang="en-US" sz="4000" dirty="0"/>
              <a:t>Adult sexual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0680"/>
            <a:ext cx="8946541" cy="461771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b="1" i="1" dirty="0"/>
              <a:t>Marriage </a:t>
            </a:r>
            <a:r>
              <a:rPr lang="en-US" sz="2800" dirty="0"/>
              <a:t>(if multiple marriages have occurred, explore sexual activity, reasons for marriage, and reasons for divorce in each marriage)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Types and frequency of sexual interaction </a:t>
            </a:r>
            <a:r>
              <a:rPr lang="en-US" sz="2400" dirty="0"/>
              <a:t>- describe typical sexual interaction (see above). Satisfaction with sex life? View of partner’s feeling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First sexual experience with spouse </a:t>
            </a:r>
            <a:r>
              <a:rPr lang="en-US" sz="2400" dirty="0"/>
              <a:t>- When? What were the circumstances? Was it satisfying? Disappointing?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b="1" dirty="0"/>
              <a:t>Honeymoon</a:t>
            </a:r>
            <a:r>
              <a:rPr lang="en-US" sz="2400" dirty="0"/>
              <a:t> - Setting, duration, pleasant or unpleasant, sexually active? Frequency? Problems? Compatibility?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51B-93C4-470D-BF75-A7DF81E12F0F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5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3.4- </a:t>
            </a:r>
            <a:r>
              <a:rPr lang="en-US" sz="4000" dirty="0"/>
              <a:t>Adult sexual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3520"/>
            <a:ext cx="8946541" cy="4754879"/>
          </a:xfrm>
        </p:spPr>
        <p:txBody>
          <a:bodyPr>
            <a:normAutofit/>
          </a:bodyPr>
          <a:lstStyle/>
          <a:p>
            <a:pPr marL="857250" lvl="1" indent="-457200">
              <a:buFont typeface="+mj-lt"/>
              <a:buAutoNum type="alphaUcPeriod" startAt="4"/>
            </a:pPr>
            <a:r>
              <a:rPr lang="en-US" sz="2400" b="1" dirty="0"/>
              <a:t>Effect of pregnancies and children </a:t>
            </a:r>
            <a:r>
              <a:rPr lang="en-US" sz="2400" dirty="0"/>
              <a:t>on marital sex </a:t>
            </a:r>
          </a:p>
          <a:p>
            <a:pPr marL="857250" lvl="1" indent="-457200">
              <a:buFont typeface="+mj-lt"/>
              <a:buAutoNum type="alphaUcPeriod" startAt="4"/>
            </a:pPr>
            <a:r>
              <a:rPr lang="en-US" sz="2400" b="1" dirty="0"/>
              <a:t>Extramarital sex </a:t>
            </a:r>
            <a:r>
              <a:rPr lang="en-US" sz="2400" dirty="0"/>
              <a:t>- Number of incidents, partner, emotional attachment to extramarital partners? Feelings about extramarital sex </a:t>
            </a:r>
          </a:p>
          <a:p>
            <a:pPr marL="857250" lvl="1" indent="-457200">
              <a:buFont typeface="+mj-lt"/>
              <a:buAutoNum type="alphaUcPeriod" startAt="4"/>
            </a:pPr>
            <a:r>
              <a:rPr lang="en-US" sz="2400" b="1" dirty="0" err="1"/>
              <a:t>Postmarital</a:t>
            </a:r>
            <a:r>
              <a:rPr lang="en-US" sz="2400" b="1" dirty="0"/>
              <a:t> masturbation </a:t>
            </a:r>
            <a:r>
              <a:rPr lang="en-US" sz="2400" dirty="0"/>
              <a:t>- Frequency? Effect on marital sex?</a:t>
            </a:r>
          </a:p>
          <a:p>
            <a:pPr marL="857250" lvl="1" indent="-457200">
              <a:buFont typeface="+mj-lt"/>
              <a:buAutoNum type="alphaUcPeriod" startAt="4"/>
            </a:pPr>
            <a:r>
              <a:rPr lang="en-US" sz="2400" b="1" dirty="0"/>
              <a:t>Extramarital sex by partner </a:t>
            </a:r>
            <a:r>
              <a:rPr lang="en-US" sz="2400" dirty="0"/>
              <a:t>- effect on interviewee</a:t>
            </a:r>
          </a:p>
          <a:p>
            <a:pPr marL="857250" lvl="1" indent="-457200">
              <a:buFont typeface="+mj-lt"/>
              <a:buAutoNum type="alphaUcPeriod" startAt="4"/>
            </a:pPr>
            <a:r>
              <a:rPr lang="en-US" sz="2400" b="1" dirty="0"/>
              <a:t>Ménage à trois or multiple sex </a:t>
            </a:r>
            <a:r>
              <a:rPr lang="en-US" sz="2400" dirty="0"/>
              <a:t>(swinging) (</a:t>
            </a:r>
            <a:r>
              <a:rPr lang="en-US" sz="2400" dirty="0" err="1"/>
              <a:t>polyamony</a:t>
            </a:r>
            <a:r>
              <a:rPr lang="en-US" sz="2400" dirty="0"/>
              <a:t>)</a:t>
            </a:r>
          </a:p>
          <a:p>
            <a:pPr marL="857250" lvl="1" indent="-457200">
              <a:buFont typeface="+mj-lt"/>
              <a:buAutoNum type="alphaUcPeriod" startAt="4"/>
            </a:pPr>
            <a:r>
              <a:rPr lang="en-US" sz="2400" b="1" dirty="0"/>
              <a:t>Areas of conflict in marriage </a:t>
            </a:r>
            <a:r>
              <a:rPr lang="en-US" sz="2400" dirty="0"/>
              <a:t>(such as parenting, finances, division of responsibilities, priorities)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8094-82D2-4EC5-96F6-DA44EDBF7CEC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77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3.5- Sex after widowhood, separation, 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Celibacy</a:t>
            </a:r>
          </a:p>
          <a:p>
            <a:r>
              <a:rPr lang="en-US" sz="2400" dirty="0"/>
              <a:t>Orgasms in sleep</a:t>
            </a:r>
          </a:p>
          <a:p>
            <a:r>
              <a:rPr lang="en-US" sz="2400" dirty="0"/>
              <a:t>Masturbation</a:t>
            </a:r>
          </a:p>
          <a:p>
            <a:r>
              <a:rPr lang="en-US" sz="2400" dirty="0"/>
              <a:t>Noncoital sex play</a:t>
            </a:r>
          </a:p>
          <a:p>
            <a:r>
              <a:rPr lang="en-US" sz="2400" dirty="0"/>
              <a:t>Intercourse</a:t>
            </a:r>
          </a:p>
          <a:p>
            <a:pPr lvl="1"/>
            <a:r>
              <a:rPr lang="en-US" sz="2000" dirty="0"/>
              <a:t>Number of</a:t>
            </a:r>
          </a:p>
          <a:p>
            <a:pPr lvl="1"/>
            <a:r>
              <a:rPr lang="en-US" sz="2000" dirty="0"/>
              <a:t>Relationship to partners</a:t>
            </a:r>
          </a:p>
          <a:p>
            <a:r>
              <a:rPr lang="en-US" sz="2400" dirty="0"/>
              <a:t>Other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06DC-0F91-4673-B97A-73A80973FBC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15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4075B-0539-4269-AD35-F98AD542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taking a sexual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FE3D2-81AB-4F74-839E-009C43D8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79216"/>
            <a:ext cx="8946541" cy="3869183"/>
          </a:xfrm>
        </p:spPr>
        <p:txBody>
          <a:bodyPr/>
          <a:lstStyle/>
          <a:p>
            <a:r>
              <a:rPr lang="en-US" dirty="0"/>
              <a:t>A sex history provides important information about patients, regardless of the presence of a sexual disorder or whether that is the patient’s chief complaint. </a:t>
            </a:r>
          </a:p>
          <a:p>
            <a:endParaRPr lang="en-US" dirty="0"/>
          </a:p>
          <a:p>
            <a:r>
              <a:rPr lang="en-US" dirty="0"/>
              <a:t>The information can be obtained gradually as therapy progresses and through open-ended questions. </a:t>
            </a:r>
          </a:p>
          <a:p>
            <a:endParaRPr lang="en-US" dirty="0"/>
          </a:p>
          <a:p>
            <a:r>
              <a:rPr lang="en-US" dirty="0"/>
              <a:t>It is important for the interviewer to be </a:t>
            </a:r>
            <a:r>
              <a:rPr lang="en-US" b="1" i="1" dirty="0"/>
              <a:t>nonjudgmental</a:t>
            </a:r>
            <a:r>
              <a:rPr lang="en-US" dirty="0"/>
              <a:t> and </a:t>
            </a:r>
            <a:r>
              <a:rPr lang="en-US" b="1" i="1" dirty="0"/>
              <a:t>sensitive</a:t>
            </a:r>
            <a:r>
              <a:rPr lang="en-US" dirty="0"/>
              <a:t> to many patients’ embarrassment in discussing sexual issues.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63C4-3D2A-4FB8-BF5F-A4182C36ACB9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13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3.6- Special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7320"/>
            <a:ext cx="8946541" cy="483107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History of rape, incest, sexual, or physical abuse</a:t>
            </a:r>
          </a:p>
          <a:p>
            <a:r>
              <a:rPr lang="en-US" sz="2400" dirty="0"/>
              <a:t>Spousal abuse (current)</a:t>
            </a:r>
          </a:p>
          <a:p>
            <a:r>
              <a:rPr lang="en-US" sz="2400" dirty="0"/>
              <a:t>Chronic illness (physical or psychiatric)</a:t>
            </a:r>
          </a:p>
          <a:p>
            <a:r>
              <a:rPr lang="en-US" sz="2400" dirty="0"/>
              <a:t>History or presence of sexually transmitted diseases</a:t>
            </a:r>
          </a:p>
          <a:p>
            <a:r>
              <a:rPr lang="en-US" sz="2400" dirty="0"/>
              <a:t>Fertility problems </a:t>
            </a:r>
          </a:p>
          <a:p>
            <a:r>
              <a:rPr lang="en-US" sz="2400" dirty="0"/>
              <a:t>Abortions, miscarriages, or unwanted or illegitimate pregnancies</a:t>
            </a:r>
          </a:p>
          <a:p>
            <a:r>
              <a:rPr lang="en-US" sz="2400" dirty="0"/>
              <a:t>Gender identity conflict - (such as transsexualism, wearing clothes of opposite sex)</a:t>
            </a:r>
          </a:p>
          <a:p>
            <a:r>
              <a:rPr lang="en-US" sz="2400" dirty="0"/>
              <a:t>Paraphilias - (such as fetishes, voyeurism, sadomasochism)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C7E1-4908-4D4A-BB02-0E4481187DA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17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34502"/>
            <a:ext cx="8946541" cy="54138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Thank you for your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9BC6-0A07-4EFB-9041-71BFEDE898DC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96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B110B-D86B-4C42-ACB3-2B032DAB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 we need to obtain in sexual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5649C-6BBE-4DB3-A2BB-3AA56CAD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Information regarding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Safe sex practices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Sexually transmitted diseases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Sexual orientation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Gender identity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History of any sexual abuse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>
              <a:buFont typeface="Webdings" panose="05030102010509060703" pitchFamily="18" charset="2"/>
              <a:buChar char=""/>
            </a:pPr>
            <a:r>
              <a:rPr lang="en-US" dirty="0"/>
              <a:t>The percentage of sexual abuse survivors seen in sex therapy programs is higher than that in the general population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45AB-6025-4C04-B8D1-5440F74CCB5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058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D56BB-3C2B-4D7A-9C77-17137321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01842"/>
            <a:ext cx="8946541" cy="59465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following slides provide a guide to areas to be covered and a structure that can be used when time is limited.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BE-869A-4404-8F36-C7DEDCB6BC8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71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25040"/>
            <a:ext cx="8946541" cy="40233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Occupation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Relationship </a:t>
            </a:r>
            <a:r>
              <a:rPr lang="en-US" dirty="0"/>
              <a:t>status</a:t>
            </a:r>
          </a:p>
          <a:p>
            <a:pPr lvl="1"/>
            <a:r>
              <a:rPr lang="en-US" dirty="0">
                <a:hlinkClick r:id="rId3" action="ppaction://hlinksldjump"/>
              </a:rPr>
              <a:t>More details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Sexual orientation:</a:t>
            </a:r>
          </a:p>
          <a:p>
            <a:pPr lvl="1"/>
            <a:r>
              <a:rPr lang="en-US" dirty="0"/>
              <a:t>Heterosexual</a:t>
            </a:r>
          </a:p>
          <a:p>
            <a:pPr lvl="1"/>
            <a:r>
              <a:rPr lang="en-US" dirty="0"/>
              <a:t>Homosexual</a:t>
            </a:r>
          </a:p>
          <a:p>
            <a:pPr lvl="1"/>
            <a:r>
              <a:rPr lang="en-US" dirty="0"/>
              <a:t>Bisexual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D3E7-ADC5-4D21-AACA-AB4BB16F99A8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687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4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1.4- Relationship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Single</a:t>
            </a:r>
          </a:p>
          <a:p>
            <a:r>
              <a:rPr lang="en-US" dirty="0"/>
              <a:t>Married</a:t>
            </a:r>
          </a:p>
          <a:p>
            <a:r>
              <a:rPr lang="en-US" dirty="0"/>
              <a:t>Number of times previously married</a:t>
            </a:r>
          </a:p>
          <a:p>
            <a:r>
              <a:rPr lang="en-US" dirty="0"/>
              <a:t>Separated</a:t>
            </a:r>
          </a:p>
          <a:p>
            <a:r>
              <a:rPr lang="en-US" dirty="0"/>
              <a:t>Divorced</a:t>
            </a:r>
          </a:p>
          <a:p>
            <a:r>
              <a:rPr lang="en-US" dirty="0"/>
              <a:t>Cohabiting</a:t>
            </a:r>
          </a:p>
          <a:p>
            <a:r>
              <a:rPr lang="en-US" dirty="0"/>
              <a:t>Serious involvement</a:t>
            </a:r>
          </a:p>
          <a:p>
            <a:r>
              <a:rPr lang="en-US" dirty="0"/>
              <a:t>Casual dating</a:t>
            </a:r>
          </a:p>
          <a:p>
            <a:endParaRPr lang="en-US" dirty="0"/>
          </a:p>
          <a:p>
            <a:pPr>
              <a:buFont typeface="Webdings" panose="05030102010509060703" pitchFamily="18" charset="2"/>
              <a:buChar char=""/>
            </a:pPr>
            <a:r>
              <a:rPr lang="en-US" dirty="0"/>
              <a:t>Difficulty forming or keeping relationships should be assessed throughout the interview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CADC-02E9-4620-8177-B0DB334FD99F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40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Current functioning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9240"/>
            <a:ext cx="8946541" cy="47091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Unsatisfactory or highly satisfactory?</a:t>
            </a:r>
          </a:p>
          <a:p>
            <a:pPr lvl="1"/>
            <a:r>
              <a:rPr lang="en-US" dirty="0"/>
              <a:t>If unsatisfactory,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Feelings about partner satisfaction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 action="ppaction://hlinksldjump"/>
              </a:rPr>
              <a:t>Dysfunctions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Frequency – partnered sex (coital and noncoital sex play)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Desire/libido – frequency of sexual feelings, thoughts,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 action="ppaction://hlinksldjump"/>
              </a:rPr>
              <a:t>Description of typical sexual interaction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Sexual compulsivity? (intrusion of sexual thoughts or participation in sexual activities to a degree that interferes with relationships or work, requires deception, and may endanger the patient)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B0AC-DBCA-4839-9C00-765F09916C5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21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5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2.3- Dysfunctions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desire</a:t>
            </a:r>
          </a:p>
          <a:p>
            <a:r>
              <a:rPr lang="en-US" dirty="0"/>
              <a:t>Erectile disorder</a:t>
            </a:r>
          </a:p>
          <a:p>
            <a:r>
              <a:rPr lang="en-US" dirty="0"/>
              <a:t>Inhibited female arousal</a:t>
            </a:r>
          </a:p>
          <a:p>
            <a:r>
              <a:rPr lang="en-US" dirty="0"/>
              <a:t>Anorgasmia</a:t>
            </a:r>
          </a:p>
          <a:p>
            <a:r>
              <a:rPr lang="en-US" dirty="0"/>
              <a:t>Premature ejaculation</a:t>
            </a:r>
          </a:p>
          <a:p>
            <a:r>
              <a:rPr lang="en-US" dirty="0"/>
              <a:t>Retarded ejaculation</a:t>
            </a:r>
          </a:p>
          <a:p>
            <a:r>
              <a:rPr lang="en-US" dirty="0"/>
              <a:t>Pain associated with intercourse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28D8-FB47-4346-9136-D043D630F80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33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3E1D-F7B0-4F19-B0CE-A86B9968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2.3- Dysfunctions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0F960-F305-4F06-9684-C924E84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2560"/>
            <a:ext cx="8946541" cy="4815839"/>
          </a:xfrm>
        </p:spPr>
        <p:txBody>
          <a:bodyPr>
            <a:normAutofit/>
          </a:bodyPr>
          <a:lstStyle/>
          <a:p>
            <a:r>
              <a:rPr lang="en-US" dirty="0"/>
              <a:t>Onset (lifelong or acquired)</a:t>
            </a:r>
          </a:p>
          <a:p>
            <a:pPr lvl="1"/>
            <a:r>
              <a:rPr lang="en-US" dirty="0"/>
              <a:t>If acquired, when?</a:t>
            </a:r>
          </a:p>
          <a:p>
            <a:pPr lvl="1"/>
            <a:r>
              <a:rPr lang="en-US" dirty="0"/>
              <a:t>Onset coincidence with drugs, life stresses, interpersonal difficulties?</a:t>
            </a:r>
          </a:p>
          <a:p>
            <a:r>
              <a:rPr lang="en-US" dirty="0"/>
              <a:t>Generalized</a:t>
            </a:r>
          </a:p>
          <a:p>
            <a:pPr lvl="1"/>
            <a:r>
              <a:rPr lang="en-US" dirty="0"/>
              <a:t>Occurs in most situations or with most partners</a:t>
            </a:r>
          </a:p>
          <a:p>
            <a:r>
              <a:rPr lang="en-US" dirty="0"/>
              <a:t>Situational</a:t>
            </a:r>
          </a:p>
          <a:p>
            <a:pPr lvl="1"/>
            <a:r>
              <a:rPr lang="en-US" dirty="0"/>
              <a:t>Only with current partner</a:t>
            </a:r>
          </a:p>
          <a:p>
            <a:pPr lvl="1"/>
            <a:r>
              <a:rPr lang="en-US" dirty="0"/>
              <a:t>In any committed relationship</a:t>
            </a:r>
          </a:p>
          <a:p>
            <a:pPr lvl="1"/>
            <a:r>
              <a:rPr lang="en-US" dirty="0"/>
              <a:t>Only with masturbation</a:t>
            </a:r>
          </a:p>
          <a:p>
            <a:pPr lvl="1"/>
            <a:r>
              <a:rPr lang="en-US" dirty="0"/>
              <a:t>In socially proscribed circumstance (such as an affair)</a:t>
            </a:r>
          </a:p>
          <a:p>
            <a:pPr lvl="1"/>
            <a:r>
              <a:rPr lang="en-US" dirty="0"/>
              <a:t>In definable circumstance (such as parental home, very late at night, etc.)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3FFC-A65B-4FE3-ACDB-E116975C1BE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www.rastin-clinic.com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68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1286</Words>
  <Application>Microsoft Office PowerPoint</Application>
  <PresentationFormat>Custom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Wingdings 3</vt:lpstr>
      <vt:lpstr>Webdings</vt:lpstr>
      <vt:lpstr>Wingdings</vt:lpstr>
      <vt:lpstr>Calibri</vt:lpstr>
      <vt:lpstr>Ion</vt:lpstr>
      <vt:lpstr>Taking a Sex History</vt:lpstr>
      <vt:lpstr>The importance of taking a sexual history</vt:lpstr>
      <vt:lpstr>What information do we need to obtain in sexual history?</vt:lpstr>
      <vt:lpstr>Slide 4</vt:lpstr>
      <vt:lpstr>1. Identifying data</vt:lpstr>
      <vt:lpstr>1.4- Relationship status</vt:lpstr>
      <vt:lpstr>2. Current functioning</vt:lpstr>
      <vt:lpstr>2.3- Dysfunctions </vt:lpstr>
      <vt:lpstr>2.3- Dysfunctions</vt:lpstr>
      <vt:lpstr>2.6- Description of typical sexual interaction</vt:lpstr>
      <vt:lpstr>3. Past sexual history</vt:lpstr>
      <vt:lpstr>3.1- Childhood sexuality</vt:lpstr>
      <vt:lpstr>3.2- Childhood sex activities</vt:lpstr>
      <vt:lpstr>3.3- Adolescence </vt:lpstr>
      <vt:lpstr>3.3.C- Adolescence sex activities </vt:lpstr>
      <vt:lpstr>3.4- Adult sexual activities </vt:lpstr>
      <vt:lpstr>3.4- Adult sexual activities </vt:lpstr>
      <vt:lpstr>3.4- Adult sexual activities </vt:lpstr>
      <vt:lpstr>3.5- Sex after widowhood, separation, divorce</vt:lpstr>
      <vt:lpstr>3.6- Special issues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</dc:creator>
  <cp:lastModifiedBy>VAIO</cp:lastModifiedBy>
  <cp:revision>22</cp:revision>
  <dcterms:created xsi:type="dcterms:W3CDTF">2017-12-03T09:59:43Z</dcterms:created>
  <dcterms:modified xsi:type="dcterms:W3CDTF">2017-12-13T21:11:58Z</dcterms:modified>
</cp:coreProperties>
</file>