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70" r:id="rId4"/>
    <p:sldId id="269" r:id="rId5"/>
    <p:sldId id="315" r:id="rId6"/>
    <p:sldId id="316" r:id="rId7"/>
    <p:sldId id="317" r:id="rId8"/>
    <p:sldId id="262" r:id="rId9"/>
    <p:sldId id="313" r:id="rId10"/>
    <p:sldId id="289" r:id="rId11"/>
    <p:sldId id="319" r:id="rId12"/>
    <p:sldId id="284" r:id="rId13"/>
    <p:sldId id="261" r:id="rId14"/>
    <p:sldId id="312" r:id="rId15"/>
    <p:sldId id="323" r:id="rId16"/>
    <p:sldId id="327" r:id="rId17"/>
    <p:sldId id="300" r:id="rId18"/>
    <p:sldId id="291" r:id="rId19"/>
    <p:sldId id="299" r:id="rId20"/>
    <p:sldId id="294" r:id="rId21"/>
    <p:sldId id="297" r:id="rId22"/>
    <p:sldId id="321" r:id="rId23"/>
    <p:sldId id="320" r:id="rId24"/>
    <p:sldId id="311" r:id="rId25"/>
    <p:sldId id="257" r:id="rId26"/>
    <p:sldId id="310" r:id="rId27"/>
    <p:sldId id="325" r:id="rId28"/>
    <p:sldId id="326" r:id="rId29"/>
    <p:sldId id="308" r:id="rId30"/>
    <p:sldId id="309" r:id="rId31"/>
    <p:sldId id="32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0B28-1C4D-4226-BB89-C50EF91093C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ACDC-DBBB-4CC2-9FA5-2202AD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5298"/>
            <a:ext cx="9144000" cy="2387600"/>
          </a:xfrm>
        </p:spPr>
        <p:txBody>
          <a:bodyPr/>
          <a:lstStyle/>
          <a:p>
            <a:r>
              <a:rPr lang="en-US" dirty="0" smtClean="0"/>
              <a:t>Suffering and Happiness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5119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Hafez </a:t>
            </a:r>
            <a:r>
              <a:rPr lang="en-US" dirty="0" err="1" smtClean="0"/>
              <a:t>Bajoghli</a:t>
            </a:r>
            <a:endParaRPr lang="en-US" dirty="0" smtClean="0"/>
          </a:p>
          <a:p>
            <a:r>
              <a:rPr lang="en-US" dirty="0" smtClean="0"/>
              <a:t>MD. Psychiatrist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842" y="0"/>
            <a:ext cx="2693158" cy="276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279176" cy="2909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3085" y="54518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dirty="0"/>
              <a:t>پنجاه و هشتمین سمپوزیوم اعتیاد</a:t>
            </a:r>
          </a:p>
          <a:p>
            <a:pPr algn="r"/>
            <a:r>
              <a:rPr lang="fa-IR" dirty="0"/>
              <a:t>بیمارستان روزبه</a:t>
            </a:r>
          </a:p>
          <a:p>
            <a:pPr algn="r"/>
            <a:r>
              <a:rPr lang="fa-IR" dirty="0"/>
              <a:t>1396/02/21</a:t>
            </a:r>
          </a:p>
        </p:txBody>
      </p:sp>
    </p:spTree>
    <p:extLst>
      <p:ext uri="{BB962C8B-B14F-4D97-AF65-F5344CB8AC3E}">
        <p14:creationId xmlns:p14="http://schemas.microsoft.com/office/powerpoint/2010/main" val="32204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forward-looking to </a:t>
            </a:r>
            <a:r>
              <a:rPr lang="en-US" sz="3600" dirty="0" smtClean="0"/>
              <a:t>suffering vs backwards looking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Suffering is not a punishment!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8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Reciprocal coloring of suffer and pleasure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fa-IR" dirty="0" smtClean="0"/>
              <a:t>روزی </a:t>
            </a:r>
            <a:r>
              <a:rPr lang="fa-IR" dirty="0"/>
              <a:t>لقمان به پسرش گفت امروز به تو </a:t>
            </a:r>
            <a:r>
              <a:rPr lang="fa-IR" dirty="0" smtClean="0"/>
              <a:t>سه </a:t>
            </a:r>
            <a:r>
              <a:rPr lang="fa-IR" dirty="0"/>
              <a:t>پند می دهم که کامروا شوی.</a:t>
            </a:r>
          </a:p>
          <a:p>
            <a:pPr marL="0" indent="0" algn="r">
              <a:buNone/>
            </a:pPr>
            <a:r>
              <a:rPr lang="fa-IR" dirty="0"/>
              <a:t> </a:t>
            </a:r>
          </a:p>
          <a:p>
            <a:pPr marL="0" indent="0" algn="r">
              <a:buNone/>
            </a:pPr>
            <a:r>
              <a:rPr lang="fa-IR" dirty="0" smtClean="0"/>
              <a:t>– اول </a:t>
            </a:r>
            <a:r>
              <a:rPr lang="fa-IR" dirty="0"/>
              <a:t>این که سعی کن در زندگی بهترین غذای جهان را بخوری!</a:t>
            </a:r>
          </a:p>
          <a:p>
            <a:pPr marL="0" indent="0" algn="r">
              <a:buNone/>
            </a:pPr>
            <a:r>
              <a:rPr lang="fa-IR" dirty="0"/>
              <a:t>– دوم این که در بهترین بستر و رختخواب جهان بخوابی.</a:t>
            </a:r>
          </a:p>
          <a:p>
            <a:pPr marL="0" indent="0" algn="r">
              <a:buNone/>
            </a:pPr>
            <a:r>
              <a:rPr lang="fa-IR" dirty="0"/>
              <a:t>– و سوم این که در بهترین کاخها و خانه های جهان زندگی </a:t>
            </a:r>
            <a:r>
              <a:rPr lang="fa-IR" dirty="0" smtClean="0"/>
              <a:t>کنی</a:t>
            </a:r>
            <a:endParaRPr lang="fa-IR" dirty="0"/>
          </a:p>
          <a:p>
            <a:pPr marL="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7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(instrumental value of suffering)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Survival of the fittest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What </a:t>
            </a:r>
            <a:r>
              <a:rPr lang="en-US" sz="4000" dirty="0"/>
              <a:t>does not destroy me,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makes </a:t>
            </a:r>
            <a:r>
              <a:rPr lang="en-US" sz="4000" dirty="0"/>
              <a:t>me stronger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1026" name="Picture 2" descr="Image result for 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09" y="163773"/>
            <a:ext cx="2092657" cy="27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809" y="3204458"/>
            <a:ext cx="2097206" cy="27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value of suffering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dirty="0"/>
              <a:t>some way, suffering ceases to be suffering at the moment it finds a meaning, such </a:t>
            </a:r>
            <a:r>
              <a:rPr lang="en-US" sz="3600" dirty="0" smtClean="0"/>
              <a:t>as </a:t>
            </a:r>
            <a:r>
              <a:rPr lang="en-US" sz="3600" dirty="0"/>
              <a:t>the meaning of a </a:t>
            </a:r>
            <a:r>
              <a:rPr lang="en-US" sz="3600" dirty="0" smtClean="0"/>
              <a:t>sacrifice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Viktor Frank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24" y="0"/>
            <a:ext cx="2583976" cy="28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realistic 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13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4000" dirty="0" smtClean="0"/>
          </a:p>
          <a:p>
            <a:pPr marL="0" indent="0" algn="r">
              <a:buNone/>
            </a:pPr>
            <a:endParaRPr lang="en-US" sz="4000" dirty="0"/>
          </a:p>
          <a:p>
            <a:pPr marL="0" indent="0" algn="r">
              <a:buNone/>
            </a:pPr>
            <a:endParaRPr lang="en-US" sz="4000" dirty="0" smtClean="0"/>
          </a:p>
          <a:p>
            <a:pPr marL="0" indent="0" algn="r">
              <a:buNone/>
            </a:pPr>
            <a:endParaRPr lang="en-US" sz="4000" dirty="0"/>
          </a:p>
          <a:p>
            <a:pPr marL="0" indent="0" algn="r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fa-IR" sz="4000" dirty="0" smtClean="0"/>
          </a:p>
          <a:p>
            <a:pPr marL="0" indent="0">
              <a:buNone/>
            </a:pPr>
            <a:endParaRPr lang="fa-IR" sz="4000" dirty="0" smtClean="0"/>
          </a:p>
          <a:p>
            <a:pPr marL="0" indent="0">
              <a:buNone/>
            </a:pPr>
            <a:endParaRPr lang="fa-IR" sz="4000" dirty="0"/>
          </a:p>
          <a:p>
            <a:pPr marL="0" indent="0">
              <a:buNone/>
            </a:pPr>
            <a:endParaRPr lang="fa-IR" sz="4000" dirty="0" smtClean="0"/>
          </a:p>
          <a:p>
            <a:pPr marL="0" indent="0">
              <a:buNone/>
            </a:pPr>
            <a:endParaRPr lang="fa-IR" sz="4000" dirty="0"/>
          </a:p>
        </p:txBody>
      </p:sp>
      <p:sp>
        <p:nvSpPr>
          <p:cNvPr id="5" name="Rectangle 4"/>
          <p:cNvSpPr/>
          <p:nvPr/>
        </p:nvSpPr>
        <p:spPr>
          <a:xfrm>
            <a:off x="3048000" y="308276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6000" dirty="0"/>
              <a:t>لقد خلقنا الإنسان في </a:t>
            </a:r>
            <a:r>
              <a:rPr lang="fa-IR" sz="6000" dirty="0" smtClean="0"/>
              <a:t>كبد</a:t>
            </a:r>
            <a:endParaRPr lang="en-US" sz="6000" dirty="0" smtClean="0"/>
          </a:p>
          <a:p>
            <a:pPr algn="ctr"/>
            <a:endParaRPr lang="fa-IR" sz="6000" dirty="0"/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  <a:p>
            <a:pPr algn="r"/>
            <a:r>
              <a:rPr lang="fa-IR" sz="2400" dirty="0" smtClean="0"/>
              <a:t>سوره </a:t>
            </a:r>
            <a:r>
              <a:rPr lang="fa-IR" sz="2400" dirty="0"/>
              <a:t>بلد</a:t>
            </a:r>
            <a:r>
              <a:rPr lang="fa-IR" sz="2400" dirty="0" smtClean="0"/>
              <a:t>، آیه 4</a:t>
            </a:r>
            <a:r>
              <a:rPr lang="en-US" sz="2400" dirty="0" smtClean="0"/>
              <a:t>      </a:t>
            </a:r>
            <a:endParaRPr lang="fa-IR" sz="2400" dirty="0"/>
          </a:p>
        </p:txBody>
      </p:sp>
      <p:pic>
        <p:nvPicPr>
          <p:cNvPr id="2050" name="Picture 2" descr="BM Qu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25" y="0"/>
            <a:ext cx="3680075" cy="23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647" y="365125"/>
            <a:ext cx="2821153" cy="2821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hegel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/>
              <a:t>The times of happiness are the blank </a:t>
            </a:r>
            <a:r>
              <a:rPr lang="en-US" dirty="0" smtClean="0"/>
              <a:t>pages </a:t>
            </a:r>
            <a:r>
              <a:rPr lang="en-US" dirty="0" smtClean="0"/>
              <a:t>of </a:t>
            </a:r>
          </a:p>
          <a:p>
            <a:pPr marL="0" indent="0">
              <a:buNone/>
            </a:pPr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Positive                                                       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sz="5400" dirty="0" smtClean="0"/>
              <a:t>Emotions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97791" y="1338801"/>
            <a:ext cx="2811440" cy="98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09231" y="1338801"/>
            <a:ext cx="2988859" cy="10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4921" y="3494893"/>
            <a:ext cx="85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Love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791" y="3463711"/>
            <a:ext cx="647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Joy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6745" y="3505705"/>
            <a:ext cx="1050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Anger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41510" y="3505705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Sadness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05399" y="3508540"/>
            <a:ext cx="81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Fear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60561" y="2879678"/>
            <a:ext cx="987040" cy="73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38200" y="2879678"/>
            <a:ext cx="872171" cy="73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117828" y="3029803"/>
            <a:ext cx="1603515" cy="503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721344" y="3029803"/>
            <a:ext cx="1349247" cy="47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0"/>
          </p:cNvCxnSpPr>
          <p:nvPr/>
        </p:nvCxnSpPr>
        <p:spPr>
          <a:xfrm>
            <a:off x="9721344" y="2982920"/>
            <a:ext cx="0" cy="52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272100" y="4918278"/>
            <a:ext cx="64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Grief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78893" y="4918278"/>
            <a:ext cx="7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Agony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47565" y="493785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Loneliness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51896" y="495422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Guilt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18" idx="2"/>
          </p:cNvCxnSpPr>
          <p:nvPr/>
        </p:nvCxnSpPr>
        <p:spPr>
          <a:xfrm flipH="1">
            <a:off x="8784871" y="4028925"/>
            <a:ext cx="936473" cy="81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2"/>
            <a:endCxn id="36" idx="0"/>
          </p:cNvCxnSpPr>
          <p:nvPr/>
        </p:nvCxnSpPr>
        <p:spPr>
          <a:xfrm flipH="1">
            <a:off x="9463229" y="4028925"/>
            <a:ext cx="258115" cy="889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2"/>
            <a:endCxn id="37" idx="0"/>
          </p:cNvCxnSpPr>
          <p:nvPr/>
        </p:nvCxnSpPr>
        <p:spPr>
          <a:xfrm>
            <a:off x="9721344" y="4028925"/>
            <a:ext cx="708272" cy="90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2"/>
          </p:cNvCxnSpPr>
          <p:nvPr/>
        </p:nvCxnSpPr>
        <p:spPr>
          <a:xfrm>
            <a:off x="9721344" y="4028925"/>
            <a:ext cx="1448506" cy="92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22938" y="5703249"/>
            <a:ext cx="6448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Emotion hierarchy. Fischer (1990)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Shallow happiness vs profound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Fear of  vulnerability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Advertising industry (happy images)</a:t>
            </a:r>
          </a:p>
        </p:txBody>
      </p:sp>
    </p:spTree>
    <p:extLst>
      <p:ext uri="{BB962C8B-B14F-4D97-AF65-F5344CB8AC3E}">
        <p14:creationId xmlns:p14="http://schemas.microsoft.com/office/powerpoint/2010/main" val="5010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fa-IR" dirty="0"/>
              <a:t>مقام عیش میسر نمی‌شود بی‌رنج</a:t>
            </a:r>
          </a:p>
          <a:p>
            <a:pPr marL="0" indent="0" algn="r">
              <a:buNone/>
            </a:pPr>
            <a:r>
              <a:rPr lang="fa-IR" dirty="0"/>
              <a:t>بلی به حکم بلا بسته‌اند عهد الست</a:t>
            </a:r>
          </a:p>
          <a:p>
            <a:pPr marL="0" indent="0" algn="r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/>
              <a:t>یک همدم باوفا ندیدم جز درد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من </a:t>
            </a:r>
            <a:r>
              <a:rPr lang="fa-IR" dirty="0"/>
              <a:t>و مقام رضا بعد از این و شکر رقیب</a:t>
            </a:r>
          </a:p>
          <a:p>
            <a:pPr marL="0" indent="0" algn="r">
              <a:buNone/>
            </a:pPr>
            <a:r>
              <a:rPr lang="fa-IR" dirty="0"/>
              <a:t>که دل به </a:t>
            </a:r>
            <a:r>
              <a:rPr lang="fa-IR" b="1" dirty="0"/>
              <a:t>درد</a:t>
            </a:r>
            <a:r>
              <a:rPr lang="fa-IR" dirty="0"/>
              <a:t> تو خو کرد و ترک درمان </a:t>
            </a:r>
            <a:r>
              <a:rPr lang="fa-IR" dirty="0" smtClean="0"/>
              <a:t>گفت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مرا </a:t>
            </a:r>
            <a:r>
              <a:rPr lang="fa-IR" dirty="0"/>
              <a:t>می‌بینی و هر دم زیادت می‌کنی دردم</a:t>
            </a:r>
          </a:p>
          <a:p>
            <a:pPr marL="0" indent="0" algn="r">
              <a:buNone/>
            </a:pPr>
            <a:r>
              <a:rPr lang="fa-IR" dirty="0"/>
              <a:t>تو را می‌بینم و میلم زیادت می‌شود هر دم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AutoShape 2" descr="Image result for hafez shirazi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8" name="Picture 4" descr="Divan haf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03852"/>
            <a:ext cx="3460845" cy="47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Happiness</a:t>
            </a:r>
          </a:p>
          <a:p>
            <a:pPr algn="ctr"/>
            <a:endParaRPr lang="en-US" sz="4800" dirty="0"/>
          </a:p>
          <a:p>
            <a:pPr marL="0" indent="0" algn="ctr">
              <a:buNone/>
            </a:pPr>
            <a:r>
              <a:rPr lang="fa-IR" sz="4800" dirty="0" smtClean="0"/>
              <a:t>شعف</a:t>
            </a:r>
            <a:r>
              <a:rPr lang="fa-IR" sz="4800" dirty="0"/>
              <a:t>،</a:t>
            </a:r>
            <a:r>
              <a:rPr lang="fa-IR" sz="4800" dirty="0" smtClean="0"/>
              <a:t> سرور، حظ، </a:t>
            </a:r>
            <a:r>
              <a:rPr lang="fa-IR" sz="4800" dirty="0" smtClean="0"/>
              <a:t>بسط، مقام عیش، مقام رضا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55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Positive                                                       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sz="5400" dirty="0" smtClean="0"/>
              <a:t>Emotions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97791" y="1338801"/>
            <a:ext cx="2811440" cy="98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09231" y="1338801"/>
            <a:ext cx="2988859" cy="10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4921" y="3494893"/>
            <a:ext cx="85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Love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791" y="3463711"/>
            <a:ext cx="647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Joy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6745" y="3505705"/>
            <a:ext cx="1050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Anger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41510" y="3505705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Sadness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05399" y="3508540"/>
            <a:ext cx="81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Fear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60561" y="2879678"/>
            <a:ext cx="987040" cy="73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38200" y="2879678"/>
            <a:ext cx="872171" cy="73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117828" y="3029803"/>
            <a:ext cx="1603515" cy="503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721344" y="3029803"/>
            <a:ext cx="1349247" cy="47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0"/>
          </p:cNvCxnSpPr>
          <p:nvPr/>
        </p:nvCxnSpPr>
        <p:spPr>
          <a:xfrm>
            <a:off x="9721344" y="2982920"/>
            <a:ext cx="0" cy="52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272100" y="4918278"/>
            <a:ext cx="64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Grief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78893" y="4918278"/>
            <a:ext cx="7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Agony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47565" y="493785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Loneliness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51896" y="495422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Guilt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18" idx="2"/>
          </p:cNvCxnSpPr>
          <p:nvPr/>
        </p:nvCxnSpPr>
        <p:spPr>
          <a:xfrm flipH="1">
            <a:off x="8784871" y="4028925"/>
            <a:ext cx="936473" cy="81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2"/>
            <a:endCxn id="36" idx="0"/>
          </p:cNvCxnSpPr>
          <p:nvPr/>
        </p:nvCxnSpPr>
        <p:spPr>
          <a:xfrm flipH="1">
            <a:off x="9463229" y="4028925"/>
            <a:ext cx="258115" cy="889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2"/>
            <a:endCxn id="37" idx="0"/>
          </p:cNvCxnSpPr>
          <p:nvPr/>
        </p:nvCxnSpPr>
        <p:spPr>
          <a:xfrm>
            <a:off x="9721344" y="4028925"/>
            <a:ext cx="708272" cy="90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2"/>
          </p:cNvCxnSpPr>
          <p:nvPr/>
        </p:nvCxnSpPr>
        <p:spPr>
          <a:xfrm>
            <a:off x="9721344" y="4028925"/>
            <a:ext cx="1448506" cy="92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22938" y="5703249"/>
            <a:ext cx="6448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Emotion hierarchy. Fischer (1990)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The </a:t>
            </a:r>
            <a:r>
              <a:rPr lang="en-US" sz="4800" dirty="0"/>
              <a:t>pursuit of happiness is a recipe for misery</a:t>
            </a:r>
          </a:p>
        </p:txBody>
      </p:sp>
    </p:spTree>
    <p:extLst>
      <p:ext uri="{BB962C8B-B14F-4D97-AF65-F5344CB8AC3E}">
        <p14:creationId xmlns:p14="http://schemas.microsoft.com/office/powerpoint/2010/main" val="5825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 with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people place more importance on being happy, they become more unhappy and depressed.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Happiness obsession decrease real happiness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 with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Emotional suppression </a:t>
            </a:r>
          </a:p>
          <a:p>
            <a:pPr marL="0" indent="0" algn="ctr">
              <a:buNone/>
            </a:pPr>
            <a:r>
              <a:rPr lang="en-US" dirty="0" smtClean="0"/>
              <a:t>And</a:t>
            </a:r>
            <a:r>
              <a:rPr lang="en-US" sz="6000" dirty="0" smtClean="0"/>
              <a:t> </a:t>
            </a:r>
          </a:p>
          <a:p>
            <a:pPr marL="0" indent="0" algn="ctr">
              <a:buNone/>
            </a:pPr>
            <a:r>
              <a:rPr lang="en-US" sz="6000" dirty="0" smtClean="0"/>
              <a:t>Paradoxical intention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28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cdn.fararu.com/files/fa/news/1393/7/1/158869_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91" y="1071220"/>
            <a:ext cx="3087610" cy="18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ther care sick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97" y="780769"/>
            <a:ext cx="1611194" cy="24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ountain climb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58" y="147883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therTeresa 0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055" y="3633077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elson Mandela on the eve of his 90th birthday in Johannesburg in May 2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32" y="3356852"/>
            <a:ext cx="2095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a scientist in la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57" y="3630932"/>
            <a:ext cx="2584191" cy="17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surge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06" y="1825625"/>
            <a:ext cx="2696952" cy="18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gy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37" y="3916446"/>
            <a:ext cx="2828467" cy="15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 smtClean="0"/>
              <a:t>Hedonophobia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647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Asceticism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Abstinence from worldly pleasures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Buddhism, Christianity, Hinduism, Judaism,</a:t>
            </a:r>
          </a:p>
          <a:p>
            <a:pPr marL="0" indent="0">
              <a:buNone/>
            </a:pPr>
            <a:r>
              <a:rPr lang="en-US" dirty="0" smtClean="0"/>
              <a:t>Islam (Sufi)</a:t>
            </a:r>
          </a:p>
          <a:p>
            <a:pPr marL="0" indent="0" algn="r">
              <a:buNone/>
            </a:pPr>
            <a:r>
              <a:rPr lang="en-US" dirty="0"/>
              <a:t> </a:t>
            </a:r>
          </a:p>
        </p:txBody>
      </p:sp>
      <p:pic>
        <p:nvPicPr>
          <p:cNvPr id="1030" name="Picture 6" descr="File:Emaciated Siddhartha Fasting Gautama Bud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500" y="0"/>
            <a:ext cx="2447499" cy="36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صحت این حس بجویید از طبیب</a:t>
            </a:r>
          </a:p>
          <a:p>
            <a:pPr marL="0" indent="0" algn="r" rtl="1">
              <a:buNone/>
            </a:pPr>
            <a:r>
              <a:rPr lang="fa-IR" dirty="0"/>
              <a:t>صحت آن حس بجویید از حبیب</a:t>
            </a:r>
          </a:p>
          <a:p>
            <a:pPr marL="0" indent="0" algn="r" rtl="1">
              <a:buNone/>
            </a:pPr>
            <a:r>
              <a:rPr lang="fa-IR" dirty="0"/>
              <a:t>صحت این حس ز معموری تن</a:t>
            </a:r>
          </a:p>
          <a:p>
            <a:pPr marL="0" indent="0" algn="r" rtl="1">
              <a:buNone/>
            </a:pPr>
            <a:r>
              <a:rPr lang="fa-IR" dirty="0"/>
              <a:t>صحت آن حس ز تخریب بدن</a:t>
            </a:r>
          </a:p>
          <a:p>
            <a:pPr marL="0" indent="0" algn="r" rtl="1">
              <a:buNone/>
            </a:pPr>
            <a:r>
              <a:rPr lang="fa-IR" dirty="0"/>
              <a:t>راه جان مر جسم را ویران کند</a:t>
            </a:r>
          </a:p>
          <a:p>
            <a:pPr marL="0" indent="0" algn="r" rtl="1">
              <a:buNone/>
            </a:pPr>
            <a:r>
              <a:rPr lang="fa-IR" dirty="0"/>
              <a:t>بعد از آن ویرانی آبادان کند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3074" name="Picture 2" descr="Image result for mevl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316279" cy="29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Pleasure principle vs reality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a-IR" sz="4000" dirty="0" smtClean="0"/>
          </a:p>
          <a:p>
            <a:pPr marL="0" indent="0">
              <a:buNone/>
            </a:pPr>
            <a:endParaRPr lang="fa-IR" sz="4000" dirty="0" smtClean="0"/>
          </a:p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world is opposed to the </a:t>
            </a:r>
            <a:r>
              <a:rPr lang="en-US" sz="4000" dirty="0" smtClean="0"/>
              <a:t>human</a:t>
            </a:r>
            <a:r>
              <a:rPr lang="fa-IR" sz="4000" dirty="0" smtClean="0"/>
              <a:t> </a:t>
            </a:r>
            <a:r>
              <a:rPr lang="en-US" sz="4000" dirty="0" smtClean="0"/>
              <a:t>want </a:t>
            </a:r>
            <a:r>
              <a:rPr lang="en-US" sz="4000" dirty="0"/>
              <a:t>of </a:t>
            </a:r>
            <a:r>
              <a:rPr lang="en-US" sz="4000" dirty="0" smtClean="0"/>
              <a:t>happiness</a:t>
            </a:r>
            <a:endParaRPr lang="fa-IR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Happiness has </a:t>
            </a:r>
            <a:r>
              <a:rPr lang="en-US" sz="4000" dirty="0"/>
              <a:t>to be paid for, its price being high, because it consists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062" y="122830"/>
            <a:ext cx="1900505" cy="26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Pleasure principle vs reality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We </a:t>
            </a:r>
            <a:r>
              <a:rPr lang="en-US" sz="3600" dirty="0"/>
              <a:t>are never as exposed to </a:t>
            </a:r>
            <a:r>
              <a:rPr lang="en-US" sz="3600" dirty="0">
                <a:solidFill>
                  <a:srgbClr val="FF0000"/>
                </a:solidFill>
              </a:rPr>
              <a:t>pain</a:t>
            </a:r>
            <a:r>
              <a:rPr lang="en-US" sz="3600" dirty="0"/>
              <a:t> as we are when we </a:t>
            </a:r>
            <a:r>
              <a:rPr lang="en-US" sz="3600" dirty="0" smtClean="0">
                <a:solidFill>
                  <a:srgbClr val="FF0000"/>
                </a:solidFill>
              </a:rPr>
              <a:t>love</a:t>
            </a:r>
            <a:r>
              <a:rPr lang="en-US" sz="3600" dirty="0" smtClean="0"/>
              <a:t>, never </a:t>
            </a:r>
            <a:r>
              <a:rPr lang="en-US" sz="3600" dirty="0"/>
              <a:t>more helplessly unhappy as when we have lost the loved </a:t>
            </a:r>
            <a:r>
              <a:rPr lang="en-US" sz="3600" dirty="0" smtClean="0"/>
              <a:t>object or </a:t>
            </a:r>
            <a:r>
              <a:rPr lang="en-US" sz="3600" dirty="0"/>
              <a:t>its </a:t>
            </a:r>
            <a:r>
              <a:rPr lang="en-US" sz="3600" dirty="0" smtClean="0"/>
              <a:t>love.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062" y="122830"/>
            <a:ext cx="1900505" cy="26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چنین گفت زرتشت و سراسر شب چشم به راه ناکامی خود بود؛ اما انتظارش بیهوده بود. شب صاف و آرام ماند و شادکامی به او نزدیک و نزدیک تر شد. نردیک بامداد زرتشت در دل خنده ای زد و گفت: «شادکامی از پی من می دود!»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66901"/>
            <a:ext cx="209720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Dualistic view of pleasure and suffering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fa-IR" sz="4800" dirty="0" smtClean="0"/>
              <a:t>النقیضان لایجتمعان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89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با رضایت لبخند زد، اما لبخندش حاکی از چیزی شبیه اندوه شهدا بود، یا به عبارت بهتر چیزی انسانی و والا....نمی دانم چگونه وصفش کنم؛ ولی آدم های متعالی، به نظر من، هیچ گاه نمی توانندچهره ای مسرور از کامیابی و فراغت داشته باشند. </a:t>
            </a:r>
          </a:p>
          <a:p>
            <a:pPr marL="0" indent="0" algn="r" rtl="1">
              <a:buNone/>
            </a:pPr>
            <a:r>
              <a:rPr lang="fa-IR" dirty="0" smtClean="0"/>
              <a:t>(جوان خام، داستایفسکی، رضا رضایی، ص 560)</a:t>
            </a:r>
            <a:endParaRPr lang="en-US" dirty="0"/>
          </a:p>
        </p:txBody>
      </p:sp>
      <p:pic>
        <p:nvPicPr>
          <p:cNvPr id="2050" name="Picture 2" descr="Fyodor Dostoev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0"/>
            <a:ext cx="29051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fa-IR" dirty="0"/>
          </a:p>
        </p:txBody>
      </p:sp>
      <p:pic>
        <p:nvPicPr>
          <p:cNvPr id="5" name="Content Placeholder 4" descr="Klimt%20The%20K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1530" y="1447800"/>
            <a:ext cx="301752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3158" y="5638800"/>
            <a:ext cx="7645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hafezbajoghli@yahoo.com</a:t>
            </a:r>
            <a:endParaRPr lang="fa-IR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0892"/>
            <a:ext cx="10515600" cy="1325563"/>
          </a:xfrm>
        </p:spPr>
        <p:txBody>
          <a:bodyPr/>
          <a:lstStyle/>
          <a:p>
            <a:r>
              <a:rPr lang="en-US" b="1" dirty="0"/>
              <a:t>Suffering and Joy as Inseparable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</a:t>
            </a:r>
            <a:r>
              <a:rPr lang="en-US" sz="3600" dirty="0"/>
              <a:t>happiness and </a:t>
            </a:r>
            <a:r>
              <a:rPr lang="en-US" sz="3600" dirty="0" smtClean="0"/>
              <a:t>unhappiness are </a:t>
            </a:r>
            <a:r>
              <a:rPr lang="en-US" sz="3600" dirty="0"/>
              <a:t>twins, when you avoid unhappiness in your pursuit of comfort you avoid </a:t>
            </a:r>
            <a:r>
              <a:rPr lang="en-US" sz="3600" dirty="0" smtClean="0"/>
              <a:t>happiness </a:t>
            </a:r>
            <a:r>
              <a:rPr lang="en-US" sz="3600" dirty="0"/>
              <a:t>as well. </a:t>
            </a:r>
          </a:p>
        </p:txBody>
      </p:sp>
      <p:pic>
        <p:nvPicPr>
          <p:cNvPr id="1026" name="Picture 2" descr="Nietzsche18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54449"/>
            <a:ext cx="2095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greater the </a:t>
            </a:r>
            <a:r>
              <a:rPr lang="en-US" sz="4400" dirty="0" smtClean="0">
                <a:solidFill>
                  <a:srgbClr val="FF0000"/>
                </a:solidFill>
              </a:rPr>
              <a:t>hindrance</a:t>
            </a:r>
            <a:r>
              <a:rPr lang="en-US" sz="4400" dirty="0" smtClean="0"/>
              <a:t>, </a:t>
            </a:r>
            <a:r>
              <a:rPr lang="en-US" sz="4400" dirty="0"/>
              <a:t>the greater the </a:t>
            </a:r>
            <a:r>
              <a:rPr lang="en-US" sz="4400" dirty="0">
                <a:solidFill>
                  <a:srgbClr val="FF0000"/>
                </a:solidFill>
              </a:rPr>
              <a:t>displeasure</a:t>
            </a:r>
            <a:r>
              <a:rPr lang="en-US" sz="4400" dirty="0"/>
              <a:t>, </a:t>
            </a:r>
            <a:r>
              <a:rPr lang="en-US" sz="4400" dirty="0" smtClean="0"/>
              <a:t>the greater </a:t>
            </a:r>
            <a:r>
              <a:rPr lang="en-US" sz="4400" dirty="0"/>
              <a:t>the feeling of </a:t>
            </a:r>
            <a:r>
              <a:rPr lang="en-US" sz="4400" dirty="0">
                <a:solidFill>
                  <a:srgbClr val="FF0000"/>
                </a:solidFill>
              </a:rPr>
              <a:t>power</a:t>
            </a:r>
            <a:r>
              <a:rPr lang="en-US" sz="4400" dirty="0"/>
              <a:t>, and therefore, </a:t>
            </a:r>
            <a:r>
              <a:rPr lang="en-US" sz="4400" dirty="0">
                <a:solidFill>
                  <a:srgbClr val="FF0000"/>
                </a:solidFill>
              </a:rPr>
              <a:t>pleasure</a:t>
            </a:r>
            <a:r>
              <a:rPr lang="en-US" sz="4400" dirty="0"/>
              <a:t> that will result.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794" y="0"/>
            <a:ext cx="209720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Sex as an </a:t>
            </a:r>
            <a:r>
              <a:rPr lang="en-US" sz="3200" dirty="0" smtClean="0"/>
              <a:t>example of </a:t>
            </a:r>
            <a:r>
              <a:rPr lang="en-US" sz="3200" dirty="0"/>
              <a:t>combination of </a:t>
            </a:r>
            <a:br>
              <a:rPr lang="en-US" sz="3200" dirty="0"/>
            </a:br>
            <a:r>
              <a:rPr lang="en-US" sz="3200" dirty="0"/>
              <a:t>pain and </a:t>
            </a:r>
            <a:r>
              <a:rPr lang="en-US" sz="3200" dirty="0" smtClean="0"/>
              <a:t>pleasure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Sexual dysfunction in men leads to performance anxiety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49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excesses of </a:t>
            </a:r>
            <a:r>
              <a:rPr lang="en-US" sz="4000" dirty="0" smtClean="0">
                <a:solidFill>
                  <a:srgbClr val="FF0000"/>
                </a:solidFill>
              </a:rPr>
              <a:t>pleasure</a:t>
            </a:r>
            <a:r>
              <a:rPr lang="fa-IR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can </a:t>
            </a:r>
            <a:r>
              <a:rPr lang="en-US" sz="4000" dirty="0"/>
              <a:t>give rise to</a:t>
            </a:r>
            <a:r>
              <a:rPr lang="en-US" sz="4000" dirty="0">
                <a:solidFill>
                  <a:srgbClr val="FF0000"/>
                </a:solidFill>
              </a:rPr>
              <a:t> pain </a:t>
            </a:r>
            <a:r>
              <a:rPr lang="en-US" sz="4000" dirty="0"/>
              <a:t>in the form of </a:t>
            </a:r>
            <a:r>
              <a:rPr lang="en-US" sz="4000" dirty="0" smtClean="0"/>
              <a:t>addiction</a:t>
            </a:r>
            <a:r>
              <a:rPr lang="fa-IR" sz="4000" dirty="0" smtClean="0"/>
              <a:t> </a:t>
            </a:r>
            <a:r>
              <a:rPr lang="en-US" sz="4000" dirty="0" smtClean="0"/>
              <a:t>(Drug abuse)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09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Pain severity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61030" y="2322347"/>
            <a:ext cx="3998794" cy="2041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Degree of pain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42731" y="4296352"/>
            <a:ext cx="6414448" cy="216999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Symbolic meaning of pain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5691116" y="2389473"/>
            <a:ext cx="4380932" cy="19068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Cognitive ability</a:t>
            </a:r>
          </a:p>
        </p:txBody>
      </p:sp>
    </p:spTree>
    <p:extLst>
      <p:ext uri="{BB962C8B-B14F-4D97-AF65-F5344CB8AC3E}">
        <p14:creationId xmlns:p14="http://schemas.microsoft.com/office/powerpoint/2010/main" val="34157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25003" y="673159"/>
            <a:ext cx="6414448" cy="216999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Cognitive restructuring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62903" y="3761208"/>
            <a:ext cx="3875965" cy="20881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Sense of specialness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5363570" y="3660101"/>
            <a:ext cx="5295332" cy="229032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Meaninglessness of suffering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0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589</Words>
  <Application>Microsoft Office PowerPoint</Application>
  <PresentationFormat>Widescreen</PresentationFormat>
  <Paragraphs>158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Suffering and Happiness</vt:lpstr>
      <vt:lpstr>      Positive                                                        Negative</vt:lpstr>
      <vt:lpstr>Dualistic view of pleasure and suffering </vt:lpstr>
      <vt:lpstr>Suffering and Joy as Inseparable</vt:lpstr>
      <vt:lpstr>  </vt:lpstr>
      <vt:lpstr>PowerPoint Presentation</vt:lpstr>
      <vt:lpstr>PowerPoint Presentation</vt:lpstr>
      <vt:lpstr>Pain severity</vt:lpstr>
      <vt:lpstr>PowerPoint Presentation</vt:lpstr>
      <vt:lpstr>PowerPoint Presentation</vt:lpstr>
      <vt:lpstr>Reciprocal coloring of suffer and pleasure</vt:lpstr>
      <vt:lpstr>(instrumental value of suffering)</vt:lpstr>
      <vt:lpstr>Intrinsic value of suffering</vt:lpstr>
      <vt:lpstr>A realistic view</vt:lpstr>
      <vt:lpstr>PowerPoint Presentation</vt:lpstr>
      <vt:lpstr>      Positive                                                        Negative</vt:lpstr>
      <vt:lpstr>Shallow happiness vs profound happiness</vt:lpstr>
      <vt:lpstr>PowerPoint Presentation</vt:lpstr>
      <vt:lpstr>PowerPoint Presentation</vt:lpstr>
      <vt:lpstr>PowerPoint Presentation</vt:lpstr>
      <vt:lpstr>The problem with happiness</vt:lpstr>
      <vt:lpstr>The problem with happiness</vt:lpstr>
      <vt:lpstr>PowerPoint Presentation</vt:lpstr>
      <vt:lpstr>PowerPoint Presentation</vt:lpstr>
      <vt:lpstr>Asceticism</vt:lpstr>
      <vt:lpstr>PowerPoint Presentation</vt:lpstr>
      <vt:lpstr>Pleasure principle vs reality principle</vt:lpstr>
      <vt:lpstr>Pleasure principle vs reality principle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Suffering and Happiness</dc:title>
  <dc:creator>Hafez</dc:creator>
  <cp:lastModifiedBy>Hafez</cp:lastModifiedBy>
  <cp:revision>150</cp:revision>
  <dcterms:created xsi:type="dcterms:W3CDTF">2017-05-04T20:20:52Z</dcterms:created>
  <dcterms:modified xsi:type="dcterms:W3CDTF">2017-05-10T19:49:03Z</dcterms:modified>
</cp:coreProperties>
</file>