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60" r:id="rId4"/>
    <p:sldId id="262" r:id="rId5"/>
    <p:sldId id="263" r:id="rId6"/>
    <p:sldId id="264" r:id="rId7"/>
    <p:sldId id="266" r:id="rId8"/>
    <p:sldId id="268" r:id="rId9"/>
    <p:sldId id="269" r:id="rId10"/>
    <p:sldId id="270" r:id="rId11"/>
    <p:sldId id="272" r:id="rId12"/>
    <p:sldId id="273" r:id="rId13"/>
    <p:sldId id="274" r:id="rId14"/>
    <p:sldId id="275" r:id="rId15"/>
    <p:sldId id="276" r:id="rId16"/>
    <p:sldId id="277" r:id="rId17"/>
    <p:sldId id="278" r:id="rId18"/>
    <p:sldId id="279" r:id="rId19"/>
    <p:sldId id="280"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1" r:id="rId39"/>
    <p:sldId id="302" r:id="rId40"/>
    <p:sldId id="303" r:id="rId41"/>
    <p:sldId id="304" r:id="rId42"/>
    <p:sldId id="305" r:id="rId43"/>
    <p:sldId id="306" r:id="rId44"/>
    <p:sldId id="307" r:id="rId45"/>
    <p:sldId id="309" r:id="rId46"/>
    <p:sldId id="310" r:id="rId47"/>
    <p:sldId id="311" r:id="rId48"/>
    <p:sldId id="312" r:id="rId49"/>
    <p:sldId id="271" r:id="rId50"/>
    <p:sldId id="313" r:id="rId5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1380D88-3D19-45F9-8C83-5563942EB1E8}" type="datetimeFigureOut">
              <a:rPr lang="fa-IR" smtClean="0"/>
              <a:t>11/17/1436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149075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1380D88-3D19-45F9-8C83-5563942EB1E8}" type="datetimeFigureOut">
              <a:rPr lang="fa-IR" smtClean="0"/>
              <a:t>11/17/1436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96546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1380D88-3D19-45F9-8C83-5563942EB1E8}" type="datetimeFigureOut">
              <a:rPr lang="fa-IR" smtClean="0"/>
              <a:t>11/17/1436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235338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1380D88-3D19-45F9-8C83-5563942EB1E8}" type="datetimeFigureOut">
              <a:rPr lang="fa-IR" smtClean="0"/>
              <a:t>11/17/1436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273111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80D88-3D19-45F9-8C83-5563942EB1E8}" type="datetimeFigureOut">
              <a:rPr lang="fa-IR" smtClean="0"/>
              <a:t>11/17/1436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217895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1380D88-3D19-45F9-8C83-5563942EB1E8}" type="datetimeFigureOut">
              <a:rPr lang="fa-IR" smtClean="0"/>
              <a:t>11/17/1436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47362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1380D88-3D19-45F9-8C83-5563942EB1E8}" type="datetimeFigureOut">
              <a:rPr lang="fa-IR" smtClean="0"/>
              <a:t>11/17/1436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189142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1380D88-3D19-45F9-8C83-5563942EB1E8}" type="datetimeFigureOut">
              <a:rPr lang="fa-IR" smtClean="0"/>
              <a:t>11/17/1436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220000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80D88-3D19-45F9-8C83-5563942EB1E8}" type="datetimeFigureOut">
              <a:rPr lang="fa-IR" smtClean="0"/>
              <a:t>11/17/1436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148565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80D88-3D19-45F9-8C83-5563942EB1E8}" type="datetimeFigureOut">
              <a:rPr lang="fa-IR" smtClean="0"/>
              <a:t>11/17/1436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246709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80D88-3D19-45F9-8C83-5563942EB1E8}" type="datetimeFigureOut">
              <a:rPr lang="fa-IR" smtClean="0"/>
              <a:t>11/17/1436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570905-A312-4C2B-B08F-813A7D662475}" type="slidenum">
              <a:rPr lang="fa-IR" smtClean="0"/>
              <a:t>‹#›</a:t>
            </a:fld>
            <a:endParaRPr lang="fa-IR"/>
          </a:p>
        </p:txBody>
      </p:sp>
    </p:spTree>
    <p:extLst>
      <p:ext uri="{BB962C8B-B14F-4D97-AF65-F5344CB8AC3E}">
        <p14:creationId xmlns:p14="http://schemas.microsoft.com/office/powerpoint/2010/main" val="8815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1380D88-3D19-45F9-8C83-5563942EB1E8}" type="datetimeFigureOut">
              <a:rPr lang="fa-IR" smtClean="0"/>
              <a:t>11/17/1436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570905-A312-4C2B-B08F-813A7D662475}" type="slidenum">
              <a:rPr lang="fa-IR" smtClean="0"/>
              <a:t>‹#›</a:t>
            </a:fld>
            <a:endParaRPr lang="fa-IR"/>
          </a:p>
        </p:txBody>
      </p:sp>
    </p:spTree>
    <p:extLst>
      <p:ext uri="{BB962C8B-B14F-4D97-AF65-F5344CB8AC3E}">
        <p14:creationId xmlns:p14="http://schemas.microsoft.com/office/powerpoint/2010/main" val="2331056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PSYCHIATRIC EMERGENCIES</a:t>
            </a:r>
            <a:endParaRPr lang="fa-IR" dirty="0"/>
          </a:p>
        </p:txBody>
      </p:sp>
      <p:sp>
        <p:nvSpPr>
          <p:cNvPr id="3" name="Subtitle 2"/>
          <p:cNvSpPr>
            <a:spLocks noGrp="1"/>
          </p:cNvSpPr>
          <p:nvPr>
            <p:ph type="subTitle" idx="1"/>
          </p:nvPr>
        </p:nvSpPr>
        <p:spPr/>
        <p:txBody>
          <a:bodyPr/>
          <a:lstStyle/>
          <a:p>
            <a:r>
              <a:rPr lang="en-US" dirty="0" smtClean="0">
                <a:solidFill>
                  <a:srgbClr val="FF0000"/>
                </a:solidFill>
              </a:rPr>
              <a:t>AGGRESION</a:t>
            </a:r>
            <a:endParaRPr lang="fa-IR" dirty="0">
              <a:solidFill>
                <a:srgbClr val="FF0000"/>
              </a:solidFill>
            </a:endParaRPr>
          </a:p>
        </p:txBody>
      </p:sp>
    </p:spTree>
    <p:extLst>
      <p:ext uri="{BB962C8B-B14F-4D97-AF65-F5344CB8AC3E}">
        <p14:creationId xmlns:p14="http://schemas.microsoft.com/office/powerpoint/2010/main" val="268338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Clinical history, signs, and symptoms that are suggestive of a medical etiology include:</a:t>
            </a:r>
            <a:br>
              <a:rPr lang="en-US" dirty="0" smtClean="0"/>
            </a:br>
            <a:endParaRPr lang="fa-IR" dirty="0"/>
          </a:p>
        </p:txBody>
      </p:sp>
      <p:sp>
        <p:nvSpPr>
          <p:cNvPr id="3" name="Subtitle 2"/>
          <p:cNvSpPr>
            <a:spLocks noGrp="1"/>
          </p:cNvSpPr>
          <p:nvPr>
            <p:ph type="subTitle" idx="1"/>
          </p:nvPr>
        </p:nvSpPr>
        <p:spPr/>
        <p:txBody>
          <a:bodyPr>
            <a:normAutofit fontScale="92500" lnSpcReduction="10000"/>
          </a:bodyPr>
          <a:lstStyle/>
          <a:p>
            <a:pPr marL="971550" lvl="1" indent="-514350" algn="l">
              <a:buFont typeface="Wingdings" panose="05000000000000000000" pitchFamily="2" charset="2"/>
              <a:buChar char="v"/>
            </a:pPr>
            <a:r>
              <a:rPr lang="en-US" dirty="0" smtClean="0"/>
              <a:t>Patients older than 40 or younger than 12 years of age with no previous psychiatric history</a:t>
            </a:r>
          </a:p>
          <a:p>
            <a:pPr marL="514350" indent="-514350" algn="l">
              <a:buFont typeface="Wingdings" panose="05000000000000000000" pitchFamily="2" charset="2"/>
              <a:buChar char="v"/>
            </a:pPr>
            <a:r>
              <a:rPr lang="en-US" dirty="0" smtClean="0"/>
              <a:t>Acute onset (hours to weeks)</a:t>
            </a:r>
          </a:p>
          <a:p>
            <a:endParaRPr lang="fa-IR" dirty="0"/>
          </a:p>
        </p:txBody>
      </p:sp>
    </p:spTree>
    <p:extLst>
      <p:ext uri="{BB962C8B-B14F-4D97-AF65-F5344CB8AC3E}">
        <p14:creationId xmlns:p14="http://schemas.microsoft.com/office/powerpoint/2010/main" val="399544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Patients with dementia</a:t>
            </a:r>
            <a:endParaRPr lang="fa-IR" dirty="0"/>
          </a:p>
        </p:txBody>
      </p:sp>
      <p:sp>
        <p:nvSpPr>
          <p:cNvPr id="3" name="Subtitle 2"/>
          <p:cNvSpPr>
            <a:spLocks noGrp="1"/>
          </p:cNvSpPr>
          <p:nvPr>
            <p:ph type="subTitle" idx="1"/>
          </p:nvPr>
        </p:nvSpPr>
        <p:spPr/>
        <p:txBody>
          <a:bodyPr>
            <a:normAutofit fontScale="92500" lnSpcReduction="10000"/>
          </a:bodyPr>
          <a:lstStyle/>
          <a:p>
            <a:r>
              <a:rPr lang="en-US" dirty="0" smtClean="0"/>
              <a:t> result of wandering away from home, poor nutrition, psychosis, violent outbursts, or lack of attention to everyday safety hazards. </a:t>
            </a:r>
            <a:endParaRPr lang="fa-IR" dirty="0"/>
          </a:p>
        </p:txBody>
      </p:sp>
    </p:spTree>
    <p:extLst>
      <p:ext uri="{BB962C8B-B14F-4D97-AF65-F5344CB8AC3E}">
        <p14:creationId xmlns:p14="http://schemas.microsoft.com/office/powerpoint/2010/main" val="2236347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r>
              <a:rPr lang="en-US" dirty="0" smtClean="0"/>
              <a:t> clinician must rule out an underlying medical or neurological etiology for the behavior.</a:t>
            </a:r>
          </a:p>
          <a:p>
            <a:endParaRPr lang="fa-IR" dirty="0"/>
          </a:p>
        </p:txBody>
      </p:sp>
    </p:spTree>
    <p:extLst>
      <p:ext uri="{BB962C8B-B14F-4D97-AF65-F5344CB8AC3E}">
        <p14:creationId xmlns:p14="http://schemas.microsoft.com/office/powerpoint/2010/main" val="1179009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Acquired immune deficiency syndrome (AIDS)-related psychiatric emergencies </a:t>
            </a:r>
            <a:endParaRPr lang="fa-IR" dirty="0"/>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3652391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When medical conditions are suspected as the cause of the patient's symptoms</a:t>
            </a:r>
            <a:endParaRPr lang="fa-IR" dirty="0"/>
          </a:p>
        </p:txBody>
      </p:sp>
      <p:sp>
        <p:nvSpPr>
          <p:cNvPr id="3" name="Subtitle 2"/>
          <p:cNvSpPr>
            <a:spLocks noGrp="1"/>
          </p:cNvSpPr>
          <p:nvPr>
            <p:ph type="subTitle" idx="1"/>
          </p:nvPr>
        </p:nvSpPr>
        <p:spPr/>
        <p:txBody>
          <a:bodyPr/>
          <a:lstStyle/>
          <a:p>
            <a:r>
              <a:rPr lang="en-US" dirty="0" smtClean="0"/>
              <a:t>a physical examination and an appropriate medical workup should be completed</a:t>
            </a:r>
            <a:endParaRPr lang="fa-IR" dirty="0"/>
          </a:p>
        </p:txBody>
      </p:sp>
    </p:spTree>
    <p:extLst>
      <p:ext uri="{BB962C8B-B14F-4D97-AF65-F5344CB8AC3E}">
        <p14:creationId xmlns:p14="http://schemas.microsoft.com/office/powerpoint/2010/main" val="1631332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76672"/>
            <a:ext cx="7772400" cy="1470025"/>
          </a:xfrm>
        </p:spPr>
        <p:txBody>
          <a:bodyPr/>
          <a:lstStyle/>
          <a:p>
            <a:endParaRPr lang="fa-IR" dirty="0"/>
          </a:p>
        </p:txBody>
      </p:sp>
      <p:sp>
        <p:nvSpPr>
          <p:cNvPr id="3" name="Subtitle 2"/>
          <p:cNvSpPr>
            <a:spLocks noGrp="1"/>
          </p:cNvSpPr>
          <p:nvPr>
            <p:ph type="subTitle" idx="1"/>
          </p:nvPr>
        </p:nvSpPr>
        <p:spPr>
          <a:xfrm>
            <a:off x="1187624" y="2492896"/>
            <a:ext cx="6400800" cy="1752600"/>
          </a:xfrm>
        </p:spPr>
        <p:txBody>
          <a:bodyPr>
            <a:normAutofit fontScale="25000" lnSpcReduction="20000"/>
          </a:bodyPr>
          <a:lstStyle/>
          <a:p>
            <a:pPr algn="l"/>
            <a:r>
              <a:rPr lang="en-CA" sz="9600" dirty="0" smtClean="0"/>
              <a:t> complete blood count with differential, an electrocardiogram, blood urea nitrogen, creatinine, electrolytes, glucose, liver function studies, urine drug screen, blood alcohol level, and neuroimaging when indicated. Medication blood levels should be obtained if applicable, e.g., </a:t>
            </a:r>
            <a:r>
              <a:rPr lang="en-CA" sz="9600" dirty="0" err="1" smtClean="0"/>
              <a:t>valproic</a:t>
            </a:r>
            <a:r>
              <a:rPr lang="en-CA" sz="9600" dirty="0" smtClean="0"/>
              <a:t> acid (Depakote), lithium, or carbamazepine (</a:t>
            </a:r>
            <a:r>
              <a:rPr lang="en-CA" sz="9600" dirty="0" err="1" smtClean="0"/>
              <a:t>Tegretol</a:t>
            </a:r>
            <a:r>
              <a:rPr lang="en-CA" dirty="0" smtClean="0"/>
              <a:t>). </a:t>
            </a:r>
            <a:endParaRPr lang="fa-IR" dirty="0"/>
          </a:p>
        </p:txBody>
      </p:sp>
    </p:spTree>
    <p:extLst>
      <p:ext uri="{BB962C8B-B14F-4D97-AF65-F5344CB8AC3E}">
        <p14:creationId xmlns:p14="http://schemas.microsoft.com/office/powerpoint/2010/main" val="3412757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Third Priority</a:t>
            </a:r>
            <a:br>
              <a:rPr lang="en-CA" dirty="0" smtClean="0"/>
            </a:br>
            <a:endParaRPr lang="fa-IR" dirty="0"/>
          </a:p>
        </p:txBody>
      </p:sp>
      <p:sp>
        <p:nvSpPr>
          <p:cNvPr id="3" name="Subtitle 2"/>
          <p:cNvSpPr>
            <a:spLocks noGrp="1"/>
          </p:cNvSpPr>
          <p:nvPr>
            <p:ph type="subTitle" idx="1"/>
          </p:nvPr>
        </p:nvSpPr>
        <p:spPr/>
        <p:txBody>
          <a:bodyPr/>
          <a:lstStyle/>
          <a:p>
            <a:r>
              <a:rPr lang="en-US" dirty="0" smtClean="0"/>
              <a:t>Facilitating appropriate treatment and disposition through a comprehensive psychiatric evaluation</a:t>
            </a:r>
            <a:endParaRPr lang="fa-IR" dirty="0"/>
          </a:p>
        </p:txBody>
      </p:sp>
    </p:spTree>
    <p:extLst>
      <p:ext uri="{BB962C8B-B14F-4D97-AF65-F5344CB8AC3E}">
        <p14:creationId xmlns:p14="http://schemas.microsoft.com/office/powerpoint/2010/main" val="717773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normAutofit fontScale="92500" lnSpcReduction="10000"/>
          </a:bodyPr>
          <a:lstStyle/>
          <a:p>
            <a:r>
              <a:rPr lang="en-US" dirty="0" smtClean="0"/>
              <a:t> Patients in the PES are frequently in distress and should be given the opportunity to express their concerns and ventilate their affect</a:t>
            </a:r>
            <a:endParaRPr lang="fa-IR" dirty="0"/>
          </a:p>
        </p:txBody>
      </p:sp>
    </p:spTree>
    <p:extLst>
      <p:ext uri="{BB962C8B-B14F-4D97-AF65-F5344CB8AC3E}">
        <p14:creationId xmlns:p14="http://schemas.microsoft.com/office/powerpoint/2010/main" val="3766992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r>
              <a:rPr lang="en-US" dirty="0" smtClean="0"/>
              <a:t> An open-ended question will usually elicit the primary reason for the visit.</a:t>
            </a:r>
            <a:endParaRPr lang="fa-IR" dirty="0"/>
          </a:p>
        </p:txBody>
      </p:sp>
    </p:spTree>
    <p:extLst>
      <p:ext uri="{BB962C8B-B14F-4D97-AF65-F5344CB8AC3E}">
        <p14:creationId xmlns:p14="http://schemas.microsoft.com/office/powerpoint/2010/main" val="367188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r>
              <a:rPr lang="en-US" dirty="0" smtClean="0"/>
              <a:t> Reassurance should be given frequently, </a:t>
            </a:r>
            <a:r>
              <a:rPr lang="en-US" dirty="0" smtClean="0">
                <a:solidFill>
                  <a:srgbClr val="C00000"/>
                </a:solidFill>
              </a:rPr>
              <a:t>and long silences should be avoided during the interview</a:t>
            </a:r>
            <a:r>
              <a:rPr lang="en-US" dirty="0" smtClean="0"/>
              <a:t>.</a:t>
            </a:r>
          </a:p>
          <a:p>
            <a:endParaRPr lang="fa-IR" dirty="0"/>
          </a:p>
        </p:txBody>
      </p:sp>
    </p:spTree>
    <p:extLst>
      <p:ext uri="{BB962C8B-B14F-4D97-AF65-F5344CB8AC3E}">
        <p14:creationId xmlns:p14="http://schemas.microsoft.com/office/powerpoint/2010/main" val="330550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solidFill>
                  <a:srgbClr val="7030A0"/>
                </a:solidFill>
              </a:rPr>
              <a:t>First Priority</a:t>
            </a:r>
            <a:endParaRPr lang="fa-IR" dirty="0">
              <a:solidFill>
                <a:srgbClr val="7030A0"/>
              </a:solidFill>
            </a:endParaRPr>
          </a:p>
        </p:txBody>
      </p:sp>
      <p:sp>
        <p:nvSpPr>
          <p:cNvPr id="3" name="Subtitle 2"/>
          <p:cNvSpPr>
            <a:spLocks noGrp="1"/>
          </p:cNvSpPr>
          <p:nvPr>
            <p:ph type="subTitle" idx="1"/>
          </p:nvPr>
        </p:nvSpPr>
        <p:spPr/>
        <p:txBody>
          <a:bodyPr/>
          <a:lstStyle/>
          <a:p>
            <a:r>
              <a:rPr lang="en-US" dirty="0" smtClean="0"/>
              <a:t> is to assure that the PES environment is safe for the clinical evaluation</a:t>
            </a:r>
            <a:endParaRPr lang="fa-IR" dirty="0"/>
          </a:p>
        </p:txBody>
      </p:sp>
    </p:spTree>
    <p:extLst>
      <p:ext uri="{BB962C8B-B14F-4D97-AF65-F5344CB8AC3E}">
        <p14:creationId xmlns:p14="http://schemas.microsoft.com/office/powerpoint/2010/main" val="2606786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8498" y="980728"/>
            <a:ext cx="4572000" cy="2677656"/>
          </a:xfrm>
          <a:prstGeom prst="rect">
            <a:avLst/>
          </a:prstGeom>
        </p:spPr>
        <p:txBody>
          <a:bodyPr>
            <a:spAutoFit/>
          </a:bodyPr>
          <a:lstStyle/>
          <a:p>
            <a:pPr algn="l"/>
            <a:r>
              <a:rPr lang="en-US" dirty="0" smtClean="0"/>
              <a:t> </a:t>
            </a:r>
            <a:r>
              <a:rPr lang="en-US" sz="2800" dirty="0" smtClean="0">
                <a:solidFill>
                  <a:srgbClr val="C00000"/>
                </a:solidFill>
              </a:rPr>
              <a:t>The most common liability in the PES is failure to hospitalize a patient who required admission for risk of violence to self and/or others but instead was discharged</a:t>
            </a:r>
            <a:r>
              <a:rPr lang="en-US" dirty="0" smtClean="0"/>
              <a:t>.</a:t>
            </a:r>
            <a:endParaRPr lang="en-US" dirty="0"/>
          </a:p>
        </p:txBody>
      </p:sp>
    </p:spTree>
    <p:extLst>
      <p:ext uri="{BB962C8B-B14F-4D97-AF65-F5344CB8AC3E}">
        <p14:creationId xmlns:p14="http://schemas.microsoft.com/office/powerpoint/2010/main" val="3381190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Principles of Treatment</a:t>
            </a:r>
            <a:endParaRPr lang="fa-IR" dirty="0"/>
          </a:p>
        </p:txBody>
      </p:sp>
      <p:sp>
        <p:nvSpPr>
          <p:cNvPr id="3" name="Subtitle 2"/>
          <p:cNvSpPr>
            <a:spLocks noGrp="1"/>
          </p:cNvSpPr>
          <p:nvPr>
            <p:ph type="subTitle" idx="1"/>
          </p:nvPr>
        </p:nvSpPr>
        <p:spPr/>
        <p:txBody>
          <a:bodyPr/>
          <a:lstStyle/>
          <a:p>
            <a:r>
              <a:rPr lang="en-US" dirty="0" smtClean="0"/>
              <a:t>Treatment in the PES usually focuses on behavioral and symptom management</a:t>
            </a:r>
            <a:endParaRPr lang="fa-IR" dirty="0"/>
          </a:p>
        </p:txBody>
      </p:sp>
    </p:spTree>
    <p:extLst>
      <p:ext uri="{BB962C8B-B14F-4D97-AF65-F5344CB8AC3E}">
        <p14:creationId xmlns:p14="http://schemas.microsoft.com/office/powerpoint/2010/main" val="3054094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690062"/>
            <a:ext cx="4572000" cy="2554545"/>
          </a:xfrm>
          <a:prstGeom prst="rect">
            <a:avLst/>
          </a:prstGeom>
        </p:spPr>
        <p:txBody>
          <a:bodyPr>
            <a:spAutoFit/>
          </a:bodyPr>
          <a:lstStyle/>
          <a:p>
            <a:pPr algn="l"/>
            <a:r>
              <a:rPr lang="en-US" sz="3200" dirty="0" smtClean="0"/>
              <a:t>the interview should take place in a quiet, comfortable setting with both the patient and the clinician seated</a:t>
            </a:r>
            <a:endParaRPr lang="fa-IR" sz="3200" dirty="0"/>
          </a:p>
        </p:txBody>
      </p:sp>
    </p:spTree>
    <p:extLst>
      <p:ext uri="{BB962C8B-B14F-4D97-AF65-F5344CB8AC3E}">
        <p14:creationId xmlns:p14="http://schemas.microsoft.com/office/powerpoint/2010/main" val="2483870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2677656"/>
          </a:xfrm>
          <a:prstGeom prst="rect">
            <a:avLst/>
          </a:prstGeom>
        </p:spPr>
        <p:txBody>
          <a:bodyPr>
            <a:spAutoFit/>
          </a:bodyPr>
          <a:lstStyle/>
          <a:p>
            <a:pPr algn="l"/>
            <a:r>
              <a:rPr lang="en-US" sz="2400" dirty="0" smtClean="0"/>
              <a:t>Clinician and patient access to the door should be unimpeded. If the patient is seen after the medical evaluation, then it is important to remove unnecessary intravenous needles and ask the patient to sit up on the stretcher</a:t>
            </a:r>
            <a:endParaRPr lang="fa-IR" sz="2400" dirty="0"/>
          </a:p>
        </p:txBody>
      </p:sp>
    </p:spTree>
    <p:extLst>
      <p:ext uri="{BB962C8B-B14F-4D97-AF65-F5344CB8AC3E}">
        <p14:creationId xmlns:p14="http://schemas.microsoft.com/office/powerpoint/2010/main" val="1059761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64704"/>
            <a:ext cx="4572000" cy="3970318"/>
          </a:xfrm>
          <a:prstGeom prst="rect">
            <a:avLst/>
          </a:prstGeom>
        </p:spPr>
        <p:txBody>
          <a:bodyPr>
            <a:spAutoFit/>
          </a:bodyPr>
          <a:lstStyle/>
          <a:p>
            <a:pPr algn="l"/>
            <a:r>
              <a:rPr lang="en-US" sz="2800" dirty="0" smtClean="0"/>
              <a:t>This helps to restore the patient's autonomy and improve the physician–patient alliance. The physician should always introduce him- or herself and address the patient as Mr. or Ms. X as this helps to restore the patient's sense of dignit</a:t>
            </a:r>
            <a:r>
              <a:rPr lang="en-US" dirty="0" smtClean="0"/>
              <a:t>y.</a:t>
            </a:r>
            <a:endParaRPr lang="en-US" dirty="0"/>
          </a:p>
        </p:txBody>
      </p:sp>
    </p:spTree>
    <p:extLst>
      <p:ext uri="{BB962C8B-B14F-4D97-AF65-F5344CB8AC3E}">
        <p14:creationId xmlns:p14="http://schemas.microsoft.com/office/powerpoint/2010/main" val="979238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pPr algn="l"/>
            <a:r>
              <a:rPr lang="en-US" dirty="0" smtClean="0">
                <a:solidFill>
                  <a:srgbClr val="C00000"/>
                </a:solidFill>
              </a:rPr>
              <a:t>The interview should begin with nonspecific, less intrusive questions</a:t>
            </a:r>
            <a:endParaRPr lang="fa-IR" dirty="0">
              <a:solidFill>
                <a:srgbClr val="C00000"/>
              </a:solidFill>
            </a:endParaRPr>
          </a:p>
        </p:txBody>
      </p:sp>
    </p:spTree>
    <p:extLst>
      <p:ext uri="{BB962C8B-B14F-4D97-AF65-F5344CB8AC3E}">
        <p14:creationId xmlns:p14="http://schemas.microsoft.com/office/powerpoint/2010/main" val="2827786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r>
              <a:rPr lang="en-US" dirty="0" smtClean="0"/>
              <a:t> The physician should be flexible in his or her approach to the interview.</a:t>
            </a:r>
          </a:p>
          <a:p>
            <a:endParaRPr lang="fa-IR" dirty="0"/>
          </a:p>
        </p:txBody>
      </p:sp>
    </p:spTree>
    <p:extLst>
      <p:ext uri="{BB962C8B-B14F-4D97-AF65-F5344CB8AC3E}">
        <p14:creationId xmlns:p14="http://schemas.microsoft.com/office/powerpoint/2010/main" val="1241862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patients have disordered perceptions, </a:t>
            </a:r>
            <a:endParaRPr lang="fa-IR" dirty="0"/>
          </a:p>
        </p:txBody>
      </p:sp>
      <p:sp>
        <p:nvSpPr>
          <p:cNvPr id="3" name="Subtitle 2"/>
          <p:cNvSpPr>
            <a:spLocks noGrp="1"/>
          </p:cNvSpPr>
          <p:nvPr>
            <p:ph type="subTitle" idx="1"/>
          </p:nvPr>
        </p:nvSpPr>
        <p:spPr/>
        <p:txBody>
          <a:bodyPr/>
          <a:lstStyle/>
          <a:p>
            <a:r>
              <a:rPr lang="en-US" dirty="0" smtClean="0"/>
              <a:t> </a:t>
            </a:r>
            <a:r>
              <a:rPr lang="en-US" dirty="0" smtClean="0">
                <a:solidFill>
                  <a:srgbClr val="C00000"/>
                </a:solidFill>
              </a:rPr>
              <a:t>not to </a:t>
            </a:r>
            <a:r>
              <a:rPr lang="en-US" dirty="0" smtClean="0"/>
              <a:t>attempt to correct the misperceptions but to clarify how the patient experiences them</a:t>
            </a:r>
            <a:endParaRPr lang="fa-IR" dirty="0"/>
          </a:p>
        </p:txBody>
      </p:sp>
    </p:spTree>
    <p:extLst>
      <p:ext uri="{BB962C8B-B14F-4D97-AF65-F5344CB8AC3E}">
        <p14:creationId xmlns:p14="http://schemas.microsoft.com/office/powerpoint/2010/main" val="3023004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297" y="1196752"/>
            <a:ext cx="4572000" cy="2677656"/>
          </a:xfrm>
          <a:prstGeom prst="rect">
            <a:avLst/>
          </a:prstGeom>
        </p:spPr>
        <p:txBody>
          <a:bodyPr>
            <a:spAutoFit/>
          </a:bodyPr>
          <a:lstStyle/>
          <a:p>
            <a:pPr algn="l"/>
            <a:r>
              <a:rPr lang="en-US" sz="2800" dirty="0" smtClean="0"/>
              <a:t>The clinician should avoid the temptation to use logic to convince the patient that he or she is wrong. Such an approach makes the patient more defensive</a:t>
            </a:r>
            <a:r>
              <a:rPr lang="en-US" dirty="0" smtClean="0"/>
              <a:t>.</a:t>
            </a:r>
            <a:endParaRPr lang="en-US" dirty="0"/>
          </a:p>
        </p:txBody>
      </p:sp>
    </p:spTree>
    <p:extLst>
      <p:ext uri="{BB962C8B-B14F-4D97-AF65-F5344CB8AC3E}">
        <p14:creationId xmlns:p14="http://schemas.microsoft.com/office/powerpoint/2010/main" val="3912786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6"/>
            <a:ext cx="7772400" cy="1470025"/>
          </a:xfrm>
        </p:spPr>
        <p:txBody>
          <a:bodyPr/>
          <a:lstStyle/>
          <a:p>
            <a:endParaRPr lang="fa-IR" dirty="0"/>
          </a:p>
        </p:txBody>
      </p:sp>
      <p:sp>
        <p:nvSpPr>
          <p:cNvPr id="3" name="Subtitle 2"/>
          <p:cNvSpPr>
            <a:spLocks noGrp="1"/>
          </p:cNvSpPr>
          <p:nvPr>
            <p:ph type="subTitle" idx="1"/>
          </p:nvPr>
        </p:nvSpPr>
        <p:spPr>
          <a:xfrm>
            <a:off x="1259632" y="2636912"/>
            <a:ext cx="6400800" cy="1752600"/>
          </a:xfrm>
        </p:spPr>
        <p:txBody>
          <a:bodyPr>
            <a:normAutofit fontScale="55000" lnSpcReduction="20000"/>
          </a:bodyPr>
          <a:lstStyle/>
          <a:p>
            <a:pPr algn="l"/>
            <a:r>
              <a:rPr lang="en-US" sz="4000" dirty="0" smtClean="0"/>
              <a:t>Establishing emotional contact with the patient to help identify the patient's feelings will help to build the treatment alliance. Even a psychotic patient's feelings are not unique, and the interviewer should be capable </a:t>
            </a:r>
            <a:r>
              <a:rPr lang="en-US" sz="5100" dirty="0" smtClean="0"/>
              <a:t>of identifying and empathizing with them. </a:t>
            </a:r>
            <a:endParaRPr lang="fa-IR" sz="5100" dirty="0"/>
          </a:p>
        </p:txBody>
      </p:sp>
    </p:spTree>
    <p:extLst>
      <p:ext uri="{BB962C8B-B14F-4D97-AF65-F5344CB8AC3E}">
        <p14:creationId xmlns:p14="http://schemas.microsoft.com/office/powerpoint/2010/main" val="343986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environmental variables </a:t>
            </a:r>
            <a:endParaRPr lang="fa-IR" dirty="0"/>
          </a:p>
        </p:txBody>
      </p:sp>
      <p:sp>
        <p:nvSpPr>
          <p:cNvPr id="3" name="Subtitle 2"/>
          <p:cNvSpPr>
            <a:spLocks noGrp="1"/>
          </p:cNvSpPr>
          <p:nvPr>
            <p:ph type="subTitle" idx="1"/>
          </p:nvPr>
        </p:nvSpPr>
        <p:spPr/>
        <p:txBody>
          <a:bodyPr>
            <a:normAutofit fontScale="85000" lnSpcReduction="10000"/>
          </a:bodyPr>
          <a:lstStyle/>
          <a:p>
            <a:r>
              <a:rPr lang="en-US" dirty="0" smtClean="0"/>
              <a:t> shorter waiting times, offering the patient drink or food, and decreasing stimuli by providing the patient a comfortable chair in a quiet area or the opportunity to lie down.</a:t>
            </a:r>
            <a:endParaRPr lang="fa-IR" dirty="0"/>
          </a:p>
        </p:txBody>
      </p:sp>
    </p:spTree>
    <p:extLst>
      <p:ext uri="{BB962C8B-B14F-4D97-AF65-F5344CB8AC3E}">
        <p14:creationId xmlns:p14="http://schemas.microsoft.com/office/powerpoint/2010/main" val="3689583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psychotic patients do not respond to questioning</a:t>
            </a:r>
            <a:endParaRPr lang="fa-IR" dirty="0"/>
          </a:p>
        </p:txBody>
      </p:sp>
      <p:sp>
        <p:nvSpPr>
          <p:cNvPr id="3" name="Subtitle 2"/>
          <p:cNvSpPr>
            <a:spLocks noGrp="1"/>
          </p:cNvSpPr>
          <p:nvPr>
            <p:ph type="subTitle" idx="1"/>
          </p:nvPr>
        </p:nvSpPr>
        <p:spPr/>
        <p:txBody>
          <a:bodyPr>
            <a:normAutofit fontScale="85000" lnSpcReduction="20000"/>
          </a:bodyPr>
          <a:lstStyle/>
          <a:p>
            <a:r>
              <a:rPr lang="en-US" dirty="0" smtClean="0"/>
              <a:t>the interviewer should use whatever data is available to make contact with the patient. This may include the patient's words, expressions, appearance, or behavior, as well as a physician's feelings</a:t>
            </a:r>
            <a:endParaRPr lang="fa-IR" dirty="0"/>
          </a:p>
        </p:txBody>
      </p:sp>
    </p:spTree>
    <p:extLst>
      <p:ext uri="{BB962C8B-B14F-4D97-AF65-F5344CB8AC3E}">
        <p14:creationId xmlns:p14="http://schemas.microsoft.com/office/powerpoint/2010/main" val="769799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 hostile, paranoid patient</a:t>
            </a:r>
            <a:endParaRPr lang="fa-IR" dirty="0"/>
          </a:p>
        </p:txBody>
      </p:sp>
      <p:sp>
        <p:nvSpPr>
          <p:cNvPr id="3" name="Subtitle 2"/>
          <p:cNvSpPr>
            <a:spLocks noGrp="1"/>
          </p:cNvSpPr>
          <p:nvPr>
            <p:ph type="subTitle" idx="1"/>
          </p:nvPr>
        </p:nvSpPr>
        <p:spPr/>
        <p:txBody>
          <a:bodyPr/>
          <a:lstStyle/>
          <a:p>
            <a:pPr algn="l"/>
            <a:r>
              <a:rPr lang="en-US" dirty="0" smtClean="0"/>
              <a:t>If a patient is frightening, then the physician should not ignore his or her own fear.</a:t>
            </a:r>
            <a:endParaRPr lang="fa-IR" dirty="0"/>
          </a:p>
        </p:txBody>
      </p:sp>
    </p:spTree>
    <p:extLst>
      <p:ext uri="{BB962C8B-B14F-4D97-AF65-F5344CB8AC3E}">
        <p14:creationId xmlns:p14="http://schemas.microsoft.com/office/powerpoint/2010/main" val="904999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988840"/>
            <a:ext cx="8229600" cy="1143000"/>
          </a:xfrm>
        </p:spPr>
        <p:txBody>
          <a:bodyPr>
            <a:normAutofit fontScale="90000"/>
          </a:bodyPr>
          <a:lstStyle/>
          <a:p>
            <a:r>
              <a:rPr lang="en-US" dirty="0" smtClean="0"/>
              <a:t>If a patient is frightening, then the physician should not ignore his or her own fear.</a:t>
            </a:r>
            <a:endParaRPr lang="fa-IR" dirty="0"/>
          </a:p>
        </p:txBody>
      </p:sp>
    </p:spTree>
    <p:extLst>
      <p:ext uri="{BB962C8B-B14F-4D97-AF65-F5344CB8AC3E}">
        <p14:creationId xmlns:p14="http://schemas.microsoft.com/office/powerpoint/2010/main" val="2187345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2547714"/>
          </a:xfrm>
        </p:spPr>
        <p:txBody>
          <a:bodyPr>
            <a:normAutofit fontScale="90000"/>
          </a:bodyPr>
          <a:lstStyle/>
          <a:p>
            <a:r>
              <a:rPr lang="en-US" dirty="0" smtClean="0"/>
              <a:t> paranoid patients who are angry begin with a tirade of accusations about being mistreated.</a:t>
            </a:r>
            <a:endParaRPr lang="fa-IR" dirty="0"/>
          </a:p>
        </p:txBody>
      </p:sp>
      <p:sp>
        <p:nvSpPr>
          <p:cNvPr id="3" name="Subtitle 2"/>
          <p:cNvSpPr>
            <a:spLocks noGrp="1"/>
          </p:cNvSpPr>
          <p:nvPr>
            <p:ph type="subTitle" idx="1"/>
          </p:nvPr>
        </p:nvSpPr>
        <p:spPr/>
        <p:txBody>
          <a:bodyPr/>
          <a:lstStyle/>
          <a:p>
            <a:r>
              <a:rPr lang="en-US" dirty="0" smtClean="0"/>
              <a:t>How can I help you</a:t>
            </a:r>
            <a:endParaRPr lang="fa-IR" dirty="0"/>
          </a:p>
        </p:txBody>
      </p:sp>
    </p:spTree>
    <p:extLst>
      <p:ext uri="{BB962C8B-B14F-4D97-AF65-F5344CB8AC3E}">
        <p14:creationId xmlns:p14="http://schemas.microsoft.com/office/powerpoint/2010/main" val="3638866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852936"/>
            <a:ext cx="8229600" cy="1143000"/>
          </a:xfrm>
        </p:spPr>
        <p:txBody>
          <a:bodyPr>
            <a:normAutofit fontScale="90000"/>
          </a:bodyPr>
          <a:lstStyle/>
          <a:p>
            <a:r>
              <a:rPr lang="en-US" dirty="0" smtClean="0"/>
              <a:t> With the hostile, paranoid patient, the physician should always keep a professional distance by not becoming too friendly, avoiding jokes, and avoiding parental reassurance.</a:t>
            </a:r>
            <a:endParaRPr lang="fa-IR" dirty="0"/>
          </a:p>
        </p:txBody>
      </p:sp>
    </p:spTree>
    <p:extLst>
      <p:ext uri="{BB962C8B-B14F-4D97-AF65-F5344CB8AC3E}">
        <p14:creationId xmlns:p14="http://schemas.microsoft.com/office/powerpoint/2010/main" val="198666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348880"/>
            <a:ext cx="8229600" cy="1143000"/>
          </a:xfrm>
        </p:spPr>
        <p:txBody>
          <a:bodyPr>
            <a:normAutofit fontScale="90000"/>
          </a:bodyPr>
          <a:lstStyle/>
          <a:p>
            <a:r>
              <a:rPr lang="en-US" dirty="0" smtClean="0"/>
              <a:t>When patients are unable or unwilling to provide clinical information, significant others should be contacted (e.g., spouse, relatives, immediate family, or previous treating physicians</a:t>
            </a:r>
            <a:endParaRPr lang="fa-IR" dirty="0"/>
          </a:p>
        </p:txBody>
      </p:sp>
    </p:spTree>
    <p:extLst>
      <p:ext uri="{BB962C8B-B14F-4D97-AF65-F5344CB8AC3E}">
        <p14:creationId xmlns:p14="http://schemas.microsoft.com/office/powerpoint/2010/main" val="1112040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Pharmacological Management of Psychiatric Emergencies</a:t>
            </a:r>
            <a:endParaRPr lang="fa-IR" dirty="0"/>
          </a:p>
        </p:txBody>
      </p:sp>
      <p:sp>
        <p:nvSpPr>
          <p:cNvPr id="3" name="Subtitle 2"/>
          <p:cNvSpPr>
            <a:spLocks noGrp="1"/>
          </p:cNvSpPr>
          <p:nvPr>
            <p:ph type="subTitle" idx="1"/>
          </p:nvPr>
        </p:nvSpPr>
        <p:spPr/>
        <p:txBody>
          <a:bodyPr>
            <a:normAutofit fontScale="85000" lnSpcReduction="20000"/>
          </a:bodyPr>
          <a:lstStyle/>
          <a:p>
            <a:pPr algn="l"/>
            <a:r>
              <a:rPr lang="en-US" dirty="0" smtClean="0"/>
              <a:t>a high priority is given to the treatment of agitated patients in order to reduce the incidence of patient and staff injuries and to reduce the patient's psychological discomfort</a:t>
            </a:r>
            <a:endParaRPr lang="fa-IR" dirty="0"/>
          </a:p>
        </p:txBody>
      </p:sp>
    </p:spTree>
    <p:extLst>
      <p:ext uri="{BB962C8B-B14F-4D97-AF65-F5344CB8AC3E}">
        <p14:creationId xmlns:p14="http://schemas.microsoft.com/office/powerpoint/2010/main" val="979208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Pharmacological management</a:t>
            </a:r>
            <a:endParaRPr lang="fa-IR" dirty="0"/>
          </a:p>
        </p:txBody>
      </p:sp>
      <p:sp>
        <p:nvSpPr>
          <p:cNvPr id="3" name="Subtitle 2"/>
          <p:cNvSpPr>
            <a:spLocks noGrp="1"/>
          </p:cNvSpPr>
          <p:nvPr>
            <p:ph type="subTitle" idx="1"/>
          </p:nvPr>
        </p:nvSpPr>
        <p:spPr/>
        <p:txBody>
          <a:bodyPr/>
          <a:lstStyle/>
          <a:p>
            <a:pPr algn="l"/>
            <a:r>
              <a:rPr lang="en-US" dirty="0" smtClean="0"/>
              <a:t> may initially serve as the primary therapy or as an adjunct to a verbal intervention. </a:t>
            </a:r>
            <a:endParaRPr lang="fa-IR" dirty="0"/>
          </a:p>
        </p:txBody>
      </p:sp>
    </p:spTree>
    <p:extLst>
      <p:ext uri="{BB962C8B-B14F-4D97-AF65-F5344CB8AC3E}">
        <p14:creationId xmlns:p14="http://schemas.microsoft.com/office/powerpoint/2010/main" val="2632885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goal of pharmacological intervention </a:t>
            </a:r>
            <a:endParaRPr lang="fa-IR" dirty="0"/>
          </a:p>
        </p:txBody>
      </p:sp>
      <p:sp>
        <p:nvSpPr>
          <p:cNvPr id="3" name="Subtitle 2"/>
          <p:cNvSpPr>
            <a:spLocks noGrp="1"/>
          </p:cNvSpPr>
          <p:nvPr>
            <p:ph type="subTitle" idx="1"/>
          </p:nvPr>
        </p:nvSpPr>
        <p:spPr/>
        <p:txBody>
          <a:bodyPr/>
          <a:lstStyle/>
          <a:p>
            <a:pPr algn="l"/>
            <a:r>
              <a:rPr lang="en-US" dirty="0" smtClean="0"/>
              <a:t>to calm the patient without sedation so that he or she can participate in the evaluation and treatment plan</a:t>
            </a:r>
            <a:endParaRPr lang="fa-IR" dirty="0"/>
          </a:p>
        </p:txBody>
      </p:sp>
    </p:spTree>
    <p:extLst>
      <p:ext uri="{BB962C8B-B14F-4D97-AF65-F5344CB8AC3E}">
        <p14:creationId xmlns:p14="http://schemas.microsoft.com/office/powerpoint/2010/main" val="3116548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 Whenever possible</a:t>
            </a:r>
            <a:endParaRPr lang="fa-IR" dirty="0"/>
          </a:p>
        </p:txBody>
      </p:sp>
      <p:sp>
        <p:nvSpPr>
          <p:cNvPr id="3" name="Subtitle 2"/>
          <p:cNvSpPr>
            <a:spLocks noGrp="1"/>
          </p:cNvSpPr>
          <p:nvPr>
            <p:ph type="subTitle" idx="1"/>
          </p:nvPr>
        </p:nvSpPr>
        <p:spPr/>
        <p:txBody>
          <a:bodyPr>
            <a:normAutofit fontScale="92500" lnSpcReduction="10000"/>
          </a:bodyPr>
          <a:lstStyle/>
          <a:p>
            <a:r>
              <a:rPr lang="en-US" dirty="0" smtClean="0"/>
              <a:t>the patient should be given the option of the route of administration as this can facilitate his or her sense of having some measure of control.</a:t>
            </a:r>
            <a:endParaRPr lang="fa-IR" dirty="0"/>
          </a:p>
        </p:txBody>
      </p:sp>
    </p:spTree>
    <p:extLst>
      <p:ext uri="{BB962C8B-B14F-4D97-AF65-F5344CB8AC3E}">
        <p14:creationId xmlns:p14="http://schemas.microsoft.com/office/powerpoint/2010/main" val="215070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7677"/>
            <a:ext cx="7772400" cy="1470025"/>
          </a:xfrm>
        </p:spPr>
        <p:txBody>
          <a:bodyPr/>
          <a:lstStyle/>
          <a:p>
            <a:r>
              <a:rPr lang="en-US" dirty="0" smtClean="0"/>
              <a:t>OTHER</a:t>
            </a:r>
            <a:endParaRPr lang="fa-IR" dirty="0"/>
          </a:p>
        </p:txBody>
      </p:sp>
      <p:sp>
        <p:nvSpPr>
          <p:cNvPr id="3" name="Subtitle 2"/>
          <p:cNvSpPr>
            <a:spLocks noGrp="1"/>
          </p:cNvSpPr>
          <p:nvPr>
            <p:ph type="subTitle" idx="1"/>
          </p:nvPr>
        </p:nvSpPr>
        <p:spPr>
          <a:xfrm>
            <a:off x="1187624" y="1988840"/>
            <a:ext cx="6400800" cy="1752600"/>
          </a:xfrm>
        </p:spPr>
        <p:txBody>
          <a:bodyPr>
            <a:noAutofit/>
          </a:bodyPr>
          <a:lstStyle/>
          <a:p>
            <a:pPr marL="457200" indent="-457200" algn="l">
              <a:buFont typeface="Wingdings" panose="05000000000000000000" pitchFamily="2" charset="2"/>
              <a:buChar char="v"/>
            </a:pPr>
            <a:r>
              <a:rPr lang="en-US" sz="2800" dirty="0" smtClean="0"/>
              <a:t>Weapons screening</a:t>
            </a:r>
          </a:p>
          <a:p>
            <a:pPr marL="457200" indent="-457200" algn="l">
              <a:buFont typeface="Wingdings" panose="05000000000000000000" pitchFamily="2" charset="2"/>
              <a:buChar char="v"/>
            </a:pPr>
            <a:r>
              <a:rPr lang="en-US" sz="2800" dirty="0" smtClean="0"/>
              <a:t>Rooms in which the examiner cannot easily be trapped</a:t>
            </a:r>
          </a:p>
          <a:p>
            <a:pPr marL="457200" indent="-457200" algn="l">
              <a:buFont typeface="Wingdings" panose="05000000000000000000" pitchFamily="2" charset="2"/>
              <a:buChar char="v"/>
            </a:pPr>
            <a:r>
              <a:rPr lang="en-US" sz="2800" dirty="0" smtClean="0"/>
              <a:t>A choice of open or enclosed interviewing areas</a:t>
            </a:r>
          </a:p>
          <a:p>
            <a:pPr marL="457200" indent="-457200" algn="l">
              <a:buFont typeface="Wingdings" panose="05000000000000000000" pitchFamily="2" charset="2"/>
              <a:buChar char="v"/>
            </a:pPr>
            <a:r>
              <a:rPr lang="en-US" sz="2800" dirty="0" smtClean="0"/>
              <a:t>An alarm system to call for help, preferably a panic button in every room</a:t>
            </a:r>
          </a:p>
          <a:p>
            <a:pPr marL="457200" indent="-457200" algn="l">
              <a:buFont typeface="Wingdings" panose="05000000000000000000" pitchFamily="2" charset="2"/>
              <a:buChar char="v"/>
            </a:pPr>
            <a:r>
              <a:rPr lang="en-US" sz="2800" dirty="0" smtClean="0"/>
              <a:t>Adequate personnel to respond if help is needed, including trained security </a:t>
            </a:r>
            <a:r>
              <a:rPr lang="en-CA" sz="2800" dirty="0" smtClean="0"/>
              <a:t>Weapons screening</a:t>
            </a:r>
            <a:endParaRPr lang="fa-IR" sz="2800" dirty="0"/>
          </a:p>
        </p:txBody>
      </p:sp>
    </p:spTree>
    <p:extLst>
      <p:ext uri="{BB962C8B-B14F-4D97-AF65-F5344CB8AC3E}">
        <p14:creationId xmlns:p14="http://schemas.microsoft.com/office/powerpoint/2010/main" val="3558452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12976"/>
            <a:ext cx="8229600" cy="1143000"/>
          </a:xfrm>
        </p:spPr>
        <p:txBody>
          <a:bodyPr>
            <a:normAutofit fontScale="90000"/>
          </a:bodyPr>
          <a:lstStyle/>
          <a:p>
            <a:pPr algn="l"/>
            <a:r>
              <a:rPr lang="en-US" dirty="0" smtClean="0"/>
              <a:t>The most frequently used medication strategies consist of benzodiazepines, second-generation antipsychotic medication alone or </a:t>
            </a:r>
            <a:br>
              <a:rPr lang="en-US" dirty="0" smtClean="0"/>
            </a:br>
            <a:r>
              <a:rPr lang="en-US" dirty="0" smtClean="0"/>
              <a:t>in combination with a benzodiazepine, and haloperidol alone or in combination with a benzodiazepine.</a:t>
            </a:r>
            <a:endParaRPr lang="fa-IR" dirty="0"/>
          </a:p>
        </p:txBody>
      </p:sp>
    </p:spTree>
    <p:extLst>
      <p:ext uri="{BB962C8B-B14F-4D97-AF65-F5344CB8AC3E}">
        <p14:creationId xmlns:p14="http://schemas.microsoft.com/office/powerpoint/2010/main" val="26442075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benzodiazepine</a:t>
            </a:r>
            <a:endParaRPr lang="fa-IR" dirty="0"/>
          </a:p>
        </p:txBody>
      </p:sp>
      <p:sp>
        <p:nvSpPr>
          <p:cNvPr id="3" name="Subtitle 2"/>
          <p:cNvSpPr>
            <a:spLocks noGrp="1"/>
          </p:cNvSpPr>
          <p:nvPr>
            <p:ph type="subTitle" idx="1"/>
          </p:nvPr>
        </p:nvSpPr>
        <p:spPr/>
        <p:txBody>
          <a:bodyPr/>
          <a:lstStyle/>
          <a:p>
            <a:r>
              <a:rPr lang="en-CA" dirty="0" smtClean="0"/>
              <a:t> lorazepam</a:t>
            </a:r>
            <a:endParaRPr lang="fa-IR" dirty="0"/>
          </a:p>
        </p:txBody>
      </p:sp>
    </p:spTree>
    <p:extLst>
      <p:ext uri="{BB962C8B-B14F-4D97-AF65-F5344CB8AC3E}">
        <p14:creationId xmlns:p14="http://schemas.microsoft.com/office/powerpoint/2010/main" val="2411385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16832"/>
            <a:ext cx="8229600" cy="1143000"/>
          </a:xfrm>
        </p:spPr>
        <p:txBody>
          <a:bodyPr>
            <a:normAutofit fontScale="90000"/>
          </a:bodyPr>
          <a:lstStyle/>
          <a:p>
            <a:pPr algn="l"/>
            <a:r>
              <a:rPr lang="en-US" dirty="0" smtClean="0"/>
              <a:t> treatment algorithm for the management of acute agitation or aggression </a:t>
            </a:r>
            <a:endParaRPr lang="fa-IR" dirty="0"/>
          </a:p>
        </p:txBody>
      </p:sp>
    </p:spTree>
    <p:extLst>
      <p:ext uri="{BB962C8B-B14F-4D97-AF65-F5344CB8AC3E}">
        <p14:creationId xmlns:p14="http://schemas.microsoft.com/office/powerpoint/2010/main" val="21647899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229600" cy="1143000"/>
          </a:xfrm>
        </p:spPr>
        <p:txBody>
          <a:bodyPr>
            <a:normAutofit fontScale="90000"/>
          </a:bodyPr>
          <a:lstStyle/>
          <a:p>
            <a:pPr algn="l"/>
            <a:r>
              <a:rPr lang="en-CA" dirty="0" smtClean="0"/>
              <a:t>Orally disintegrating or liquid </a:t>
            </a:r>
            <a:r>
              <a:rPr lang="en-CA" dirty="0" err="1" smtClean="0"/>
              <a:t>risperidone</a:t>
            </a:r>
            <a:r>
              <a:rPr lang="en-CA" dirty="0" smtClean="0"/>
              <a:t> (Risperdal) (2 mg) combined with oral lorazepam (Ativan) (2 mg) or orally disintegrating olanzapine (Zyprexa) (5–10 mg) is the first line intervention for agitation</a:t>
            </a:r>
            <a:endParaRPr lang="fa-IR" dirty="0"/>
          </a:p>
        </p:txBody>
      </p:sp>
    </p:spTree>
    <p:extLst>
      <p:ext uri="{BB962C8B-B14F-4D97-AF65-F5344CB8AC3E}">
        <p14:creationId xmlns:p14="http://schemas.microsoft.com/office/powerpoint/2010/main" val="41014316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052736"/>
            <a:ext cx="4572000" cy="3970318"/>
          </a:xfrm>
          <a:prstGeom prst="rect">
            <a:avLst/>
          </a:prstGeom>
        </p:spPr>
        <p:txBody>
          <a:bodyPr>
            <a:spAutoFit/>
          </a:bodyPr>
          <a:lstStyle/>
          <a:p>
            <a:pPr algn="l"/>
            <a:r>
              <a:rPr lang="en-US" sz="2800" dirty="0" smtClean="0"/>
              <a:t>When oral medication is not appropriate because of the severity of the agitation, intramuscular (IM) lorazepam (2 mg) is recommended for delirium, substance withdrawal, and unknown causes or conditions not associated with psychosis</a:t>
            </a:r>
            <a:endParaRPr lang="fa-IR" sz="2800" dirty="0"/>
          </a:p>
        </p:txBody>
      </p:sp>
    </p:spTree>
    <p:extLst>
      <p:ext uri="{BB962C8B-B14F-4D97-AF65-F5344CB8AC3E}">
        <p14:creationId xmlns:p14="http://schemas.microsoft.com/office/powerpoint/2010/main" val="21907006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Second line recommendations for severe agitation secondary to psychosis </a:t>
            </a:r>
            <a:endParaRPr lang="fa-IR" dirty="0"/>
          </a:p>
        </p:txBody>
      </p:sp>
      <p:sp>
        <p:nvSpPr>
          <p:cNvPr id="3" name="Subtitle 2"/>
          <p:cNvSpPr>
            <a:spLocks noGrp="1"/>
          </p:cNvSpPr>
          <p:nvPr>
            <p:ph type="subTitle" idx="1"/>
          </p:nvPr>
        </p:nvSpPr>
        <p:spPr/>
        <p:txBody>
          <a:bodyPr>
            <a:normAutofit fontScale="85000" lnSpcReduction="20000"/>
          </a:bodyPr>
          <a:lstStyle/>
          <a:p>
            <a:pPr algn="l"/>
            <a:r>
              <a:rPr lang="en-CA" dirty="0" smtClean="0"/>
              <a:t>are IM haloperidol (Haldol) (5 mg) and IM lorazepam (2 mg) or IM olanzapine (5–10 mg). Lorazepam should not be used in combination with olanzapine because of the risk of cardiorespiratory depression</a:t>
            </a:r>
            <a:endParaRPr lang="fa-IR" dirty="0"/>
          </a:p>
        </p:txBody>
      </p:sp>
    </p:spTree>
    <p:extLst>
      <p:ext uri="{BB962C8B-B14F-4D97-AF65-F5344CB8AC3E}">
        <p14:creationId xmlns:p14="http://schemas.microsoft.com/office/powerpoint/2010/main" val="40575379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normAutofit fontScale="92500" lnSpcReduction="10000"/>
          </a:bodyPr>
          <a:lstStyle/>
          <a:p>
            <a:r>
              <a:rPr lang="en-US" dirty="0" smtClean="0"/>
              <a:t>Medication may be given every hour, up to three or four doses every 24 hours, though most patients will respond to a single dose of medication.</a:t>
            </a:r>
            <a:endParaRPr lang="fa-IR" dirty="0"/>
          </a:p>
        </p:txBody>
      </p:sp>
    </p:spTree>
    <p:extLst>
      <p:ext uri="{BB962C8B-B14F-4D97-AF65-F5344CB8AC3E}">
        <p14:creationId xmlns:p14="http://schemas.microsoft.com/office/powerpoint/2010/main" val="1503729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1095" y="1412776"/>
            <a:ext cx="4572000" cy="4401205"/>
          </a:xfrm>
          <a:prstGeom prst="rect">
            <a:avLst/>
          </a:prstGeom>
        </p:spPr>
        <p:txBody>
          <a:bodyPr>
            <a:spAutoFit/>
          </a:bodyPr>
          <a:lstStyle/>
          <a:p>
            <a:pPr algn="l"/>
            <a:r>
              <a:rPr lang="en-US" sz="2800" dirty="0" smtClean="0"/>
              <a:t>The most common side effects with antipsychotic medications are dystonic reactions or </a:t>
            </a:r>
            <a:r>
              <a:rPr lang="en-US" sz="2800" dirty="0" err="1" smtClean="0"/>
              <a:t>akathisia</a:t>
            </a:r>
            <a:r>
              <a:rPr lang="en-US" sz="2800" dirty="0" smtClean="0"/>
              <a:t>, which can be effectively, treated with IM </a:t>
            </a:r>
            <a:r>
              <a:rPr lang="en-US" sz="2800" dirty="0" err="1" smtClean="0"/>
              <a:t>benztropine</a:t>
            </a:r>
            <a:r>
              <a:rPr lang="en-US" sz="2800" dirty="0" smtClean="0"/>
              <a:t> (Cogentin) (2 mg). The most common side effects with benzodiazepines are sedation and ataxia</a:t>
            </a:r>
            <a:r>
              <a:rPr lang="en-US" dirty="0" smtClean="0"/>
              <a:t>.</a:t>
            </a:r>
            <a:endParaRPr lang="en-US" dirty="0"/>
          </a:p>
        </p:txBody>
      </p:sp>
    </p:spTree>
    <p:extLst>
      <p:ext uri="{BB962C8B-B14F-4D97-AF65-F5344CB8AC3E}">
        <p14:creationId xmlns:p14="http://schemas.microsoft.com/office/powerpoint/2010/main" val="28845837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0"/>
            <a:ext cx="7772400" cy="2475706"/>
          </a:xfrm>
        </p:spPr>
        <p:txBody>
          <a:bodyPr/>
          <a:lstStyle/>
          <a:p>
            <a:r>
              <a:rPr lang="en-US" dirty="0" smtClean="0"/>
              <a:t>Differential Diagnosis of Violent Behavior</a:t>
            </a:r>
            <a:endParaRPr lang="fa-IR" dirty="0"/>
          </a:p>
        </p:txBody>
      </p:sp>
      <p:sp>
        <p:nvSpPr>
          <p:cNvPr id="3" name="Subtitle 2"/>
          <p:cNvSpPr>
            <a:spLocks noGrp="1"/>
          </p:cNvSpPr>
          <p:nvPr>
            <p:ph type="subTitle" idx="1"/>
          </p:nvPr>
        </p:nvSpPr>
        <p:spPr>
          <a:xfrm>
            <a:off x="1331640" y="2204864"/>
            <a:ext cx="6400800" cy="1752600"/>
          </a:xfrm>
        </p:spPr>
        <p:txBody>
          <a:bodyPr>
            <a:normAutofit fontScale="25000" lnSpcReduction="20000"/>
          </a:bodyPr>
          <a:lstStyle/>
          <a:p>
            <a:r>
              <a:rPr lang="en-CA" sz="7200" dirty="0" smtClean="0"/>
              <a:t>Medical </a:t>
            </a:r>
          </a:p>
          <a:p>
            <a:r>
              <a:rPr lang="en-CA" sz="7200" dirty="0" smtClean="0"/>
              <a:t>Cerebral infection </a:t>
            </a:r>
          </a:p>
          <a:p>
            <a:r>
              <a:rPr lang="en-CA" sz="7200" dirty="0" smtClean="0"/>
              <a:t>Cerebral neoplasm </a:t>
            </a:r>
          </a:p>
          <a:p>
            <a:r>
              <a:rPr lang="en-CA" sz="7200" dirty="0" smtClean="0"/>
              <a:t>Electrolyte Imbalance </a:t>
            </a:r>
          </a:p>
          <a:p>
            <a:r>
              <a:rPr lang="en-CA" sz="7200" dirty="0" smtClean="0"/>
              <a:t>Hepatic disease </a:t>
            </a:r>
          </a:p>
          <a:p>
            <a:r>
              <a:rPr lang="en-CA" sz="7200" dirty="0" smtClean="0"/>
              <a:t>Hypoglycemia </a:t>
            </a:r>
          </a:p>
          <a:p>
            <a:r>
              <a:rPr lang="en-CA" sz="7200" dirty="0" smtClean="0"/>
              <a:t>Hypoxia </a:t>
            </a:r>
          </a:p>
          <a:p>
            <a:r>
              <a:rPr lang="en-CA" sz="7200" dirty="0" smtClean="0"/>
              <a:t>Infection </a:t>
            </a:r>
          </a:p>
          <a:p>
            <a:r>
              <a:rPr lang="en-CA" sz="7200" dirty="0" smtClean="0"/>
              <a:t>Renal disease </a:t>
            </a:r>
          </a:p>
          <a:p>
            <a:r>
              <a:rPr lang="en-CA" sz="7200" dirty="0" smtClean="0"/>
              <a:t>Temporal lobe epilepsy </a:t>
            </a:r>
          </a:p>
          <a:p>
            <a:r>
              <a:rPr lang="en-CA" sz="7200" dirty="0" smtClean="0"/>
              <a:t>Vitamin deficiency </a:t>
            </a:r>
          </a:p>
          <a:p>
            <a:r>
              <a:rPr lang="en-CA" sz="7200" dirty="0" smtClean="0"/>
              <a:t>Substance Induced </a:t>
            </a:r>
          </a:p>
          <a:p>
            <a:r>
              <a:rPr lang="en-CA" sz="7200" dirty="0" smtClean="0"/>
              <a:t>Alcoholic intoxication </a:t>
            </a:r>
          </a:p>
          <a:p>
            <a:r>
              <a:rPr lang="en-CA" sz="7200" dirty="0" smtClean="0"/>
              <a:t>Alcohol withdrawal </a:t>
            </a:r>
          </a:p>
          <a:p>
            <a:r>
              <a:rPr lang="en-CA" sz="7200" dirty="0" smtClean="0"/>
              <a:t>Amphetamine intoxication </a:t>
            </a:r>
          </a:p>
          <a:p>
            <a:r>
              <a:rPr lang="en-CA" sz="7200" dirty="0" smtClean="0"/>
              <a:t>Cocaine intoxication </a:t>
            </a:r>
          </a:p>
          <a:p>
            <a:r>
              <a:rPr lang="en-CA" sz="7200" dirty="0" smtClean="0"/>
              <a:t>Delirium tremens </a:t>
            </a:r>
          </a:p>
          <a:p>
            <a:r>
              <a:rPr lang="en-CA" sz="7200" dirty="0" smtClean="0"/>
              <a:t>Inhalant Intoxication </a:t>
            </a:r>
          </a:p>
          <a:p>
            <a:r>
              <a:rPr lang="en-CA" sz="7200" dirty="0" smtClean="0"/>
              <a:t>Phencyclidine (PCP) intoxication </a:t>
            </a:r>
          </a:p>
          <a:p>
            <a:r>
              <a:rPr lang="en-CA" sz="7200" dirty="0" smtClean="0"/>
              <a:t>Sedative/hypnotic withdrawal </a:t>
            </a:r>
          </a:p>
          <a:p>
            <a:r>
              <a:rPr lang="en-CA" sz="7200" dirty="0" smtClean="0"/>
              <a:t>Psychiatric </a:t>
            </a:r>
          </a:p>
          <a:p>
            <a:r>
              <a:rPr lang="en-CA" sz="7200" dirty="0" smtClean="0"/>
              <a:t>Antisocial personality disorder </a:t>
            </a:r>
          </a:p>
          <a:p>
            <a:r>
              <a:rPr lang="en-CA" sz="7200" dirty="0" smtClean="0"/>
              <a:t>Bipolar disorder </a:t>
            </a:r>
          </a:p>
          <a:p>
            <a:r>
              <a:rPr lang="en-CA" sz="7200" dirty="0" smtClean="0"/>
              <a:t>Borderline personality disorder </a:t>
            </a:r>
          </a:p>
          <a:p>
            <a:r>
              <a:rPr lang="en-CA" sz="7200" dirty="0" smtClean="0"/>
              <a:t>Catatonic schizophrenia </a:t>
            </a:r>
          </a:p>
          <a:p>
            <a:r>
              <a:rPr lang="en-CA" sz="7200" dirty="0" smtClean="0"/>
              <a:t>Decompensating obsessive compulsive personality disorder </a:t>
            </a:r>
          </a:p>
          <a:p>
            <a:r>
              <a:rPr lang="en-CA" sz="7200" dirty="0" smtClean="0"/>
              <a:t>Delusional disorder </a:t>
            </a:r>
          </a:p>
          <a:p>
            <a:r>
              <a:rPr lang="en-CA" sz="7200" dirty="0" smtClean="0"/>
              <a:t>Dissociative disorder </a:t>
            </a:r>
          </a:p>
          <a:p>
            <a:r>
              <a:rPr lang="en-CA" sz="7200" dirty="0" smtClean="0"/>
              <a:t>Impulse control disorder </a:t>
            </a:r>
          </a:p>
          <a:p>
            <a:r>
              <a:rPr lang="en-CA" sz="7200" dirty="0" smtClean="0"/>
              <a:t>Paranoid personality disorder </a:t>
            </a:r>
          </a:p>
          <a:p>
            <a:r>
              <a:rPr lang="en-CA" sz="7200" dirty="0" smtClean="0"/>
              <a:t>Schizophrenia </a:t>
            </a:r>
          </a:p>
          <a:p>
            <a:r>
              <a:rPr lang="en-CA" sz="7200" dirty="0" smtClean="0"/>
              <a:t>Social maladjustment without psychiatric disorders </a:t>
            </a:r>
          </a:p>
          <a:p>
            <a:r>
              <a:rPr lang="en-CA" sz="7200" dirty="0" smtClean="0"/>
              <a:t>Uncontrollable violence secondary to interpersonal stress </a:t>
            </a:r>
          </a:p>
          <a:p>
            <a:r>
              <a:rPr lang="en-CA" sz="7200" dirty="0" smtClean="0"/>
              <a:t> </a:t>
            </a:r>
          </a:p>
          <a:p>
            <a:endParaRPr lang="en-CA" sz="7200" dirty="0" smtClean="0"/>
          </a:p>
          <a:p>
            <a:endParaRPr lang="fa-IR" sz="7200" dirty="0"/>
          </a:p>
        </p:txBody>
      </p:sp>
    </p:spTree>
    <p:extLst>
      <p:ext uri="{BB962C8B-B14F-4D97-AF65-F5344CB8AC3E}">
        <p14:creationId xmlns:p14="http://schemas.microsoft.com/office/powerpoint/2010/main" val="33617202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pPr marL="342900" indent="-342900" algn="l">
              <a:buFont typeface="Wingdings" panose="05000000000000000000" pitchFamily="2" charset="2"/>
              <a:buChar char="v"/>
            </a:pPr>
            <a:r>
              <a:rPr lang="en-CA" dirty="0" smtClean="0"/>
              <a:t>Fluctuating course</a:t>
            </a:r>
          </a:p>
          <a:p>
            <a:pPr marL="285750" indent="-285750" algn="l">
              <a:buFont typeface="Wingdings" panose="05000000000000000000" pitchFamily="2" charset="2"/>
              <a:buChar char="v"/>
            </a:pPr>
            <a:r>
              <a:rPr lang="en-CA" dirty="0" smtClean="0"/>
              <a:t>Clouding of consciousness</a:t>
            </a:r>
          </a:p>
          <a:p>
            <a:pPr marL="285750" indent="-285750" algn="l">
              <a:buFont typeface="Wingdings" panose="05000000000000000000" pitchFamily="2" charset="2"/>
              <a:buChar char="v"/>
            </a:pPr>
            <a:r>
              <a:rPr lang="en-CA" dirty="0" smtClean="0"/>
              <a:t>Visual or olfactory hallucinations</a:t>
            </a:r>
          </a:p>
          <a:p>
            <a:pPr marL="285750" indent="-285750" algn="l">
              <a:buFont typeface="Wingdings" panose="05000000000000000000" pitchFamily="2" charset="2"/>
              <a:buChar char="v"/>
            </a:pPr>
            <a:r>
              <a:rPr lang="en-CA" dirty="0" smtClean="0"/>
              <a:t>Abnormal vital signs</a:t>
            </a:r>
          </a:p>
          <a:p>
            <a:pPr marL="285750" indent="-285750" algn="l">
              <a:buFont typeface="Wingdings" panose="05000000000000000000" pitchFamily="2" charset="2"/>
              <a:buChar char="v"/>
            </a:pPr>
            <a:r>
              <a:rPr lang="en-CA" dirty="0" smtClean="0"/>
              <a:t>Disorientation</a:t>
            </a:r>
          </a:p>
          <a:p>
            <a:pPr marL="285750" indent="-285750" algn="l">
              <a:buFont typeface="Wingdings" panose="05000000000000000000" pitchFamily="2" charset="2"/>
              <a:buChar char="v"/>
            </a:pPr>
            <a:r>
              <a:rPr lang="en-CA" dirty="0" smtClean="0"/>
              <a:t>Known medical illness or neurological symptoms</a:t>
            </a:r>
          </a:p>
          <a:p>
            <a:pPr marL="285750" indent="-285750" algn="l">
              <a:buFont typeface="Wingdings" panose="05000000000000000000" pitchFamily="2" charset="2"/>
              <a:buChar char="v"/>
            </a:pPr>
            <a:r>
              <a:rPr lang="en-CA" dirty="0" smtClean="0"/>
              <a:t>Memory impairment</a:t>
            </a:r>
          </a:p>
          <a:p>
            <a:pPr marL="285750" indent="-285750" algn="l">
              <a:buFont typeface="Wingdings" panose="05000000000000000000" pitchFamily="2" charset="2"/>
              <a:buChar char="v"/>
            </a:pPr>
            <a:r>
              <a:rPr lang="en-CA" dirty="0" smtClean="0"/>
              <a:t>Medication regimen</a:t>
            </a:r>
          </a:p>
          <a:p>
            <a:pPr marL="285750" indent="-285750" algn="l">
              <a:buFont typeface="Wingdings" panose="05000000000000000000" pitchFamily="2" charset="2"/>
              <a:buChar char="v"/>
            </a:pPr>
            <a:r>
              <a:rPr lang="en-CA" dirty="0" smtClean="0"/>
              <a:t>Alcohol or drug use</a:t>
            </a:r>
            <a:endParaRPr lang="en-CA" dirty="0"/>
          </a:p>
        </p:txBody>
      </p:sp>
    </p:spTree>
    <p:extLst>
      <p:ext uri="{BB962C8B-B14F-4D97-AF65-F5344CB8AC3E}">
        <p14:creationId xmlns:p14="http://schemas.microsoft.com/office/powerpoint/2010/main" val="1093947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If a person is brought in handcuffed by the police with a history of a very recent assault</a:t>
            </a:r>
            <a:endParaRPr lang="fa-IR" dirty="0"/>
          </a:p>
        </p:txBody>
      </p:sp>
      <p:sp>
        <p:nvSpPr>
          <p:cNvPr id="3" name="Subtitle 2"/>
          <p:cNvSpPr>
            <a:spLocks noGrp="1"/>
          </p:cNvSpPr>
          <p:nvPr>
            <p:ph type="subTitle" idx="1"/>
          </p:nvPr>
        </p:nvSpPr>
        <p:spPr/>
        <p:txBody>
          <a:bodyPr>
            <a:normAutofit fontScale="92500" lnSpcReduction="10000"/>
          </a:bodyPr>
          <a:lstStyle/>
          <a:p>
            <a:r>
              <a:rPr lang="en-US" dirty="0" smtClean="0"/>
              <a:t>, then it may be necessary to examine the patient in handcuffs or possibly in physical restraints if the agitation or threats of violence </a:t>
            </a:r>
            <a:r>
              <a:rPr lang="en-US" dirty="0" err="1" smtClean="0"/>
              <a:t>persis</a:t>
            </a:r>
            <a:endParaRPr lang="fa-IR" dirty="0"/>
          </a:p>
        </p:txBody>
      </p:sp>
    </p:spTree>
    <p:extLst>
      <p:ext uri="{BB962C8B-B14F-4D97-AF65-F5344CB8AC3E}">
        <p14:creationId xmlns:p14="http://schemas.microsoft.com/office/powerpoint/2010/main" val="14155524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REFRENCE</a:t>
            </a:r>
            <a:endParaRPr lang="fa-IR" dirty="0"/>
          </a:p>
        </p:txBody>
      </p:sp>
      <p:sp>
        <p:nvSpPr>
          <p:cNvPr id="3" name="Subtitle 2"/>
          <p:cNvSpPr>
            <a:spLocks noGrp="1"/>
          </p:cNvSpPr>
          <p:nvPr>
            <p:ph type="subTitle" idx="1"/>
          </p:nvPr>
        </p:nvSpPr>
        <p:spPr/>
        <p:txBody>
          <a:bodyPr/>
          <a:lstStyle/>
          <a:p>
            <a:r>
              <a:rPr lang="en-CA" dirty="0"/>
              <a:t>Kaplan &amp; </a:t>
            </a:r>
            <a:r>
              <a:rPr lang="en-CA" dirty="0" err="1"/>
              <a:t>Sadock's</a:t>
            </a:r>
            <a:r>
              <a:rPr lang="en-CA" dirty="0"/>
              <a:t> Comprehensive Textbook of Psychiatry, Virginia Alcott </a:t>
            </a:r>
            <a:r>
              <a:rPr lang="en-CA" dirty="0" err="1"/>
              <a:t>Sadock</a:t>
            </a:r>
            <a:r>
              <a:rPr lang="en-CA"/>
              <a:t>, 9th Ed 2009 LWW</a:t>
            </a:r>
            <a:endParaRPr lang="fa-IR"/>
          </a:p>
        </p:txBody>
      </p:sp>
    </p:spTree>
    <p:extLst>
      <p:ext uri="{BB962C8B-B14F-4D97-AF65-F5344CB8AC3E}">
        <p14:creationId xmlns:p14="http://schemas.microsoft.com/office/powerpoint/2010/main" val="420490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 the patient is acutely agitated and threatening, </a:t>
            </a:r>
            <a:endParaRPr lang="fa-IR" dirty="0"/>
          </a:p>
        </p:txBody>
      </p:sp>
      <p:sp>
        <p:nvSpPr>
          <p:cNvPr id="3" name="Subtitle 2"/>
          <p:cNvSpPr>
            <a:spLocks noGrp="1"/>
          </p:cNvSpPr>
          <p:nvPr>
            <p:ph type="subTitle" idx="1"/>
          </p:nvPr>
        </p:nvSpPr>
        <p:spPr/>
        <p:txBody>
          <a:bodyPr/>
          <a:lstStyle/>
          <a:p>
            <a:r>
              <a:rPr lang="en-US" dirty="0" smtClean="0"/>
              <a:t>it may be necessary to administer medication to help him or her regain control before beginning an interview</a:t>
            </a:r>
            <a:endParaRPr lang="fa-IR" dirty="0"/>
          </a:p>
        </p:txBody>
      </p:sp>
    </p:spTree>
    <p:extLst>
      <p:ext uri="{BB962C8B-B14F-4D97-AF65-F5344CB8AC3E}">
        <p14:creationId xmlns:p14="http://schemas.microsoft.com/office/powerpoint/2010/main" val="3585221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Second Priority</a:t>
            </a:r>
            <a:br>
              <a:rPr lang="en-CA" dirty="0" smtClean="0"/>
            </a:br>
            <a:endParaRPr lang="fa-IR" dirty="0"/>
          </a:p>
        </p:txBody>
      </p:sp>
      <p:sp>
        <p:nvSpPr>
          <p:cNvPr id="3" name="Subtitle 2"/>
          <p:cNvSpPr>
            <a:spLocks noGrp="1"/>
          </p:cNvSpPr>
          <p:nvPr>
            <p:ph type="subTitle" idx="1"/>
          </p:nvPr>
        </p:nvSpPr>
        <p:spPr/>
        <p:txBody>
          <a:bodyPr/>
          <a:lstStyle/>
          <a:p>
            <a:r>
              <a:rPr lang="en-US" dirty="0" smtClean="0"/>
              <a:t> to rule out a medical etiology for the patient's behavior</a:t>
            </a:r>
            <a:endParaRPr lang="fa-IR" dirty="0"/>
          </a:p>
        </p:txBody>
      </p:sp>
    </p:spTree>
    <p:extLst>
      <p:ext uri="{BB962C8B-B14F-4D97-AF65-F5344CB8AC3E}">
        <p14:creationId xmlns:p14="http://schemas.microsoft.com/office/powerpoint/2010/main" val="752275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normAutofit fontScale="92500" lnSpcReduction="10000"/>
          </a:bodyPr>
          <a:lstStyle/>
          <a:p>
            <a:r>
              <a:rPr lang="en-US" dirty="0" smtClean="0"/>
              <a:t> The incidence of patients presenting with psychiatric illness who have a medical etiology for their symptoms varies from </a:t>
            </a:r>
            <a:r>
              <a:rPr lang="en-US" dirty="0" smtClean="0">
                <a:solidFill>
                  <a:srgbClr val="C00000"/>
                </a:solidFill>
              </a:rPr>
              <a:t>15 to 90 </a:t>
            </a:r>
            <a:r>
              <a:rPr lang="en-US" dirty="0" smtClean="0"/>
              <a:t>percent</a:t>
            </a:r>
            <a:endParaRPr lang="fa-IR" dirty="0"/>
          </a:p>
        </p:txBody>
      </p:sp>
    </p:spTree>
    <p:extLst>
      <p:ext uri="{BB962C8B-B14F-4D97-AF65-F5344CB8AC3E}">
        <p14:creationId xmlns:p14="http://schemas.microsoft.com/office/powerpoint/2010/main" val="204030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 Medical examinations </a:t>
            </a:r>
            <a:endParaRPr lang="fa-IR" dirty="0"/>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995177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1347</Words>
  <Application>Microsoft Office PowerPoint</Application>
  <PresentationFormat>On-screen Show (4:3)</PresentationFormat>
  <Paragraphs>120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PSYCHIATRIC EMERGENCIES</vt:lpstr>
      <vt:lpstr>First Priority</vt:lpstr>
      <vt:lpstr>environmental variables </vt:lpstr>
      <vt:lpstr>OTHER</vt:lpstr>
      <vt:lpstr>If a person is brought in handcuffed by the police with a history of a very recent assault</vt:lpstr>
      <vt:lpstr>If the patient is acutely agitated and threatening, </vt:lpstr>
      <vt:lpstr>Second Priority </vt:lpstr>
      <vt:lpstr>PowerPoint Presentation</vt:lpstr>
      <vt:lpstr> Medical examinations </vt:lpstr>
      <vt:lpstr>Clinical history, signs, and symptoms that are suggestive of a medical etiology include: </vt:lpstr>
      <vt:lpstr>Patients with dementia</vt:lpstr>
      <vt:lpstr>PowerPoint Presentation</vt:lpstr>
      <vt:lpstr>Acquired immune deficiency syndrome (AIDS)-related psychiatric emergencies </vt:lpstr>
      <vt:lpstr>When medical conditions are suspected as the cause of the patient's symptoms</vt:lpstr>
      <vt:lpstr>PowerPoint Presentation</vt:lpstr>
      <vt:lpstr>Third Priority </vt:lpstr>
      <vt:lpstr>PowerPoint Presentation</vt:lpstr>
      <vt:lpstr>PowerPoint Presentation</vt:lpstr>
      <vt:lpstr>PowerPoint Presentation</vt:lpstr>
      <vt:lpstr>PowerPoint Presentation</vt:lpstr>
      <vt:lpstr>Principles of Treatment</vt:lpstr>
      <vt:lpstr>PowerPoint Presentation</vt:lpstr>
      <vt:lpstr>PowerPoint Presentation</vt:lpstr>
      <vt:lpstr>PowerPoint Presentation</vt:lpstr>
      <vt:lpstr>PowerPoint Presentation</vt:lpstr>
      <vt:lpstr>PowerPoint Presentation</vt:lpstr>
      <vt:lpstr>When patients have disordered perceptions, </vt:lpstr>
      <vt:lpstr>PowerPoint Presentation</vt:lpstr>
      <vt:lpstr>PowerPoint Presentation</vt:lpstr>
      <vt:lpstr>When psychotic patients do not respond to questioning</vt:lpstr>
      <vt:lpstr> hostile, paranoid patient</vt:lpstr>
      <vt:lpstr>If a patient is frightening, then the physician should not ignore his or her own fear.</vt:lpstr>
      <vt:lpstr> paranoid patients who are angry begin with a tirade of accusations about being mistreated.</vt:lpstr>
      <vt:lpstr> With the hostile, paranoid patient, the physician should always keep a professional distance by not becoming too friendly, avoiding jokes, and avoiding parental reassurance.</vt:lpstr>
      <vt:lpstr>When patients are unable or unwilling to provide clinical information, significant others should be contacted (e.g., spouse, relatives, immediate family, or previous treating physicians</vt:lpstr>
      <vt:lpstr>Pharmacological Management of Psychiatric Emergencies</vt:lpstr>
      <vt:lpstr>Pharmacological management</vt:lpstr>
      <vt:lpstr>The goal of pharmacological intervention </vt:lpstr>
      <vt:lpstr> Whenever possible</vt:lpstr>
      <vt:lpstr>The most frequently used medication strategies consist of benzodiazepines, second-generation antipsychotic medication alone or  in combination with a benzodiazepine, and haloperidol alone or in combination with a benzodiazepine.</vt:lpstr>
      <vt:lpstr>benzodiazepine</vt:lpstr>
      <vt:lpstr> treatment algorithm for the management of acute agitation or aggression </vt:lpstr>
      <vt:lpstr>Orally disintegrating or liquid risperidone (Risperdal) (2 mg) combined with oral lorazepam (Ativan) (2 mg) or orally disintegrating olanzapine (Zyprexa) (5–10 mg) is the first line intervention for agitation</vt:lpstr>
      <vt:lpstr>PowerPoint Presentation</vt:lpstr>
      <vt:lpstr>Second line recommendations for severe agitation secondary to psychosis </vt:lpstr>
      <vt:lpstr>PowerPoint Presentation</vt:lpstr>
      <vt:lpstr>PowerPoint Presentation</vt:lpstr>
      <vt:lpstr>Differential Diagnosis of Violent Behavior</vt:lpstr>
      <vt:lpstr>PowerPoint Presentation</vt:lpstr>
      <vt:lpstr>REFRENCE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EMERGENCIES</dc:title>
  <dc:creator>Rosa</dc:creator>
  <cp:lastModifiedBy>Rosa</cp:lastModifiedBy>
  <cp:revision>8</cp:revision>
  <dcterms:created xsi:type="dcterms:W3CDTF">2015-08-26T11:49:02Z</dcterms:created>
  <dcterms:modified xsi:type="dcterms:W3CDTF">2015-08-31T08:11:13Z</dcterms:modified>
</cp:coreProperties>
</file>