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14" r:id="rId3"/>
    <p:sldId id="257" r:id="rId4"/>
    <p:sldId id="312" r:id="rId5"/>
    <p:sldId id="313" r:id="rId6"/>
    <p:sldId id="259" r:id="rId7"/>
    <p:sldId id="310" r:id="rId8"/>
    <p:sldId id="311" r:id="rId9"/>
    <p:sldId id="261" r:id="rId10"/>
    <p:sldId id="274" r:id="rId11"/>
    <p:sldId id="273" r:id="rId12"/>
    <p:sldId id="283" r:id="rId13"/>
    <p:sldId id="285" r:id="rId14"/>
    <p:sldId id="287" r:id="rId15"/>
    <p:sldId id="300" r:id="rId16"/>
    <p:sldId id="288" r:id="rId17"/>
    <p:sldId id="289" r:id="rId18"/>
    <p:sldId id="294" r:id="rId19"/>
    <p:sldId id="296" r:id="rId20"/>
    <p:sldId id="297" r:id="rId21"/>
    <p:sldId id="298" r:id="rId22"/>
    <p:sldId id="299" r:id="rId23"/>
    <p:sldId id="301" r:id="rId24"/>
    <p:sldId id="303" r:id="rId25"/>
    <p:sldId id="304" r:id="rId26"/>
    <p:sldId id="308" r:id="rId27"/>
    <p:sldId id="305" r:id="rId28"/>
    <p:sldId id="306" r:id="rId29"/>
    <p:sldId id="307" r:id="rId30"/>
    <p:sldId id="30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BE227-55EA-4704-AFF2-6E9424499A6D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58FEA-A4F3-4E85-A2E1-8C0FF595DA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7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8FEA-A4F3-4E85-A2E1-8C0FF595DA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rtl="1">
              <a:defRPr b="1">
                <a:solidFill>
                  <a:schemeClr val="accent3">
                    <a:lumMod val="50000"/>
                  </a:schemeClr>
                </a:solidFill>
                <a:cs typeface="B Za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 rtl="1">
              <a:defRPr>
                <a:cs typeface="B Zar" pitchFamily="2" charset="-78"/>
              </a:defRPr>
            </a:lvl1pPr>
            <a:lvl2pPr algn="r" rtl="1">
              <a:defRPr>
                <a:cs typeface="B Zar" pitchFamily="2" charset="-78"/>
              </a:defRPr>
            </a:lvl2pPr>
            <a:lvl3pPr algn="r" rtl="1">
              <a:defRPr>
                <a:cs typeface="B Zar" pitchFamily="2" charset="-78"/>
              </a:defRPr>
            </a:lvl3pPr>
            <a:lvl4pPr algn="r" rtl="1">
              <a:defRPr>
                <a:cs typeface="B Zar" pitchFamily="2" charset="-78"/>
              </a:defRPr>
            </a:lvl4pPr>
            <a:lvl5pPr algn="r" rtl="1">
              <a:defRPr>
                <a:cs typeface="B Zar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180F-6DD6-4FE4-A155-B818EE1E0D24}" type="datetimeFigureOut">
              <a:rPr lang="en-US" smtClean="0"/>
              <a:pPr/>
              <a:t>8/24/2016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039E1-A2E1-4040-914C-5593A5C72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4800" b="1" dirty="0" smtClean="0">
                <a:solidFill>
                  <a:schemeClr val="accent6">
                    <a:lumMod val="75000"/>
                  </a:schemeClr>
                </a:solidFill>
                <a:cs typeface="B Zar" pitchFamily="2" charset="-78"/>
              </a:rPr>
              <a:t>شناسایی و درمان افسردگی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دکتر مرتضی جعفری نیا</a:t>
            </a:r>
          </a:p>
          <a:p>
            <a:pPr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روانپزشک</a:t>
            </a:r>
          </a:p>
          <a:p>
            <a:pPr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مرکز سلامت روان جامعه نگر</a:t>
            </a:r>
          </a:p>
          <a:p>
            <a:pPr rtl="1"/>
            <a:r>
              <a:rPr lang="fa-IR" dirty="0" smtClean="0">
                <a:solidFill>
                  <a:srgbClr val="002060"/>
                </a:solidFill>
                <a:cs typeface="B Zar" pitchFamily="2" charset="-78"/>
              </a:rPr>
              <a:t>دانشگاه علوم پزشکی تهران</a:t>
            </a:r>
            <a:endParaRPr lang="en-US" dirty="0">
              <a:solidFill>
                <a:srgbClr val="002060"/>
              </a:solidFill>
              <a:cs typeface="B Zar" pitchFamily="2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معیارهای افسردگی اساسی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</a:pPr>
            <a:r>
              <a:rPr lang="fa-IR" dirty="0" smtClean="0"/>
              <a:t>حداقل 5 مورد از علائم زير را بطور همزمان در يك دوره دو هفته اي داشته باشد و باعث كاهش عملكرد گردد و حداقل يكي از علائم يا (1) خلق افسرده و يا (2) بي علاقگي و عدم احساس لذت باشد. 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1- خلق افسرده (در اطفال و نوجوانان ممكن است به صورت خلق تحريك پذير باشد)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2- كاهش قابل ملاحظه علاقه يا احساس عدم لذت نسبت به تمام فعاليتها (</a:t>
            </a:r>
            <a:r>
              <a:rPr lang="en-US" dirty="0" err="1" smtClean="0"/>
              <a:t>Anhedonia</a:t>
            </a:r>
            <a:r>
              <a:rPr lang="fa-IR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3- كاهش قابل ملاحظه وزن بدون پرهيز يا رژيم غذايي يا افزايش وزن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4- بي خوابي يا بد خوابي تقريباً هر روز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5- تحريك يا كندي رواني – حركتي تقريباً هر روز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6- خستگي يا فقدان انرژي تقريباً هر روز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7- احساس بي ارزشي يا گناه بي جا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8- كاهش توانايي تفكر يا تمركز يا بلا تصميمي</a:t>
            </a:r>
          </a:p>
          <a:p>
            <a:pPr>
              <a:spcBef>
                <a:spcPct val="50000"/>
              </a:spcBef>
            </a:pPr>
            <a:r>
              <a:rPr lang="fa-IR" dirty="0" smtClean="0"/>
              <a:t>9- افكار تكرار شونده مرگ (نه به صورت ترس از مرگ) یا خودکشی</a:t>
            </a:r>
            <a:endParaRPr lang="en-US" dirty="0" smtClean="0"/>
          </a:p>
          <a:p>
            <a:pPr>
              <a:spcBef>
                <a:spcPct val="50000"/>
              </a:spcBef>
            </a:pPr>
            <a:endParaRPr lang="en-US" dirty="0" smtClean="0"/>
          </a:p>
          <a:p>
            <a:pPr marL="609600" indent="-609600">
              <a:buFontTx/>
              <a:buNone/>
            </a:pPr>
            <a:endParaRPr lang="fa-IR" dirty="0" smtClean="0">
              <a:latin typeface="Ni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معیارهای افسردگی اساسی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وجود پنج تا ( یا بیشتر ) از علائم در یک دوره دو هفته ای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علائم شامل معیارهای یک دوره مختلط نمی گردند .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علائم ناراحتی قابل ملاحظه بالینی یا تخریب در عملکرد اجتماعی، شغلی یا سایر زمینه های مهم بوجود می آورد .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ناشی از مصرف مواد و یا اختلال طبی عمومی نباشد .</a:t>
            </a:r>
          </a:p>
          <a:p>
            <a:pPr marL="990600" lvl="1" indent="-533400">
              <a:lnSpc>
                <a:spcPct val="90000"/>
              </a:lnSpc>
              <a:buFontTx/>
              <a:buAutoNum type="alphaUcPeriod"/>
            </a:pPr>
            <a:r>
              <a:rPr lang="fa-IR" dirty="0" smtClean="0">
                <a:cs typeface="B Mitra" pitchFamily="2" charset="-78"/>
              </a:rPr>
              <a:t>داغدیدگی توضیح بهتری برای علائم ارائه نمی کند . </a:t>
            </a:r>
            <a:endParaRPr lang="en-US" dirty="0" smtClean="0">
              <a:cs typeface="B Mitra" pitchFamily="2" charset="-78"/>
            </a:endParaRP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 دوقطبی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اختلال دوقطبی 1</a:t>
            </a: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اختلال دوقطبی 2</a:t>
            </a:r>
          </a:p>
        </p:txBody>
      </p:sp>
      <p:pic>
        <p:nvPicPr>
          <p:cNvPr id="5" name="Picture 4" descr="BP1ch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2362200"/>
            <a:ext cx="3962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BP2ch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191000"/>
            <a:ext cx="396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500063"/>
            <a:ext cx="2619375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457200"/>
            <a:ext cx="27051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 در سنین متفاوت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a-IR" dirty="0" smtClean="0"/>
              <a:t>کودکان</a:t>
            </a:r>
          </a:p>
          <a:p>
            <a:pPr>
              <a:lnSpc>
                <a:spcPct val="80000"/>
              </a:lnSpc>
            </a:pPr>
            <a:r>
              <a:rPr lang="fa-IR" dirty="0" smtClean="0">
                <a:latin typeface="Nima"/>
              </a:rPr>
              <a:t>سالمندان</a:t>
            </a:r>
          </a:p>
          <a:p>
            <a:pPr>
              <a:lnSpc>
                <a:spcPct val="80000"/>
              </a:lnSpc>
            </a:pPr>
            <a:r>
              <a:rPr lang="fa-IR" dirty="0" smtClean="0">
                <a:latin typeface="Nima"/>
              </a:rPr>
              <a:t>نوجوانان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کجا باید به افسردگی شک کرد؟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/>
            <a:r>
              <a:rPr lang="fa-IR" dirty="0" smtClean="0"/>
              <a:t>شکایات جسمی متنوع و مقاوم به درمان</a:t>
            </a:r>
          </a:p>
          <a:p>
            <a:pPr marL="609600" indent="-609600"/>
            <a:r>
              <a:rPr lang="fa-IR" dirty="0" smtClean="0"/>
              <a:t>جنسیت مونث</a:t>
            </a:r>
          </a:p>
          <a:p>
            <a:pPr marL="609600" indent="-609600"/>
            <a:r>
              <a:rPr lang="fa-IR" dirty="0" smtClean="0"/>
              <a:t>سابقة تروما و بدرفتاری</a:t>
            </a:r>
          </a:p>
          <a:p>
            <a:pPr marL="609600" indent="-609600"/>
            <a:r>
              <a:rPr lang="fa-IR" dirty="0" smtClean="0"/>
              <a:t>استرس اخیر</a:t>
            </a:r>
          </a:p>
          <a:p>
            <a:pPr marL="609600" indent="-609600"/>
            <a:r>
              <a:rPr lang="fa-IR" dirty="0" smtClean="0"/>
              <a:t>بیماریهای جسمی همراه</a:t>
            </a:r>
          </a:p>
          <a:p>
            <a:pPr marL="609600" indent="-609600"/>
            <a:r>
              <a:rPr lang="fa-IR" dirty="0" smtClean="0"/>
              <a:t>سوء مصرف مواد</a:t>
            </a:r>
          </a:p>
          <a:p>
            <a:pPr marL="609600" indent="-609600"/>
            <a:r>
              <a:rPr lang="fa-IR" dirty="0" smtClean="0"/>
              <a:t>سابقة خانوادگی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ar-SA" u="sng" cap="small" dirty="0" smtClean="0"/>
              <a:t> ميزان خطر را ارزیابی کنيد</a:t>
            </a:r>
            <a:endParaRPr lang="fa-IR" u="sng" cap="small" dirty="0" smtClean="0"/>
          </a:p>
          <a:p>
            <a:pPr lvl="0"/>
            <a:r>
              <a:rPr lang="fa-IR" dirty="0" smtClean="0"/>
              <a:t>وضعیتهای اضطراری و ناپایدار پزشکی </a:t>
            </a:r>
            <a:endParaRPr lang="en-US" dirty="0" smtClean="0"/>
          </a:p>
          <a:p>
            <a:pPr lvl="0"/>
            <a:r>
              <a:rPr lang="fa-IR" dirty="0" smtClean="0"/>
              <a:t>دليريوم</a:t>
            </a:r>
            <a:endParaRPr lang="en-US" dirty="0" smtClean="0"/>
          </a:p>
          <a:p>
            <a:pPr lvl="0"/>
            <a:r>
              <a:rPr lang="fa-IR" dirty="0" smtClean="0"/>
              <a:t>علایم سایکوز </a:t>
            </a:r>
            <a:endParaRPr lang="en-US" dirty="0" smtClean="0"/>
          </a:p>
          <a:p>
            <a:pPr lvl="0"/>
            <a:r>
              <a:rPr lang="fa-IR" dirty="0" smtClean="0"/>
              <a:t>افسردگی شدید </a:t>
            </a:r>
            <a:endParaRPr lang="en-US" dirty="0" smtClean="0"/>
          </a:p>
          <a:p>
            <a:pPr lvl="0"/>
            <a:r>
              <a:rPr lang="fa-IR" dirty="0" smtClean="0"/>
              <a:t>تمایل به خودکشی </a:t>
            </a:r>
            <a:endParaRPr lang="en-US" dirty="0" smtClean="0"/>
          </a:p>
          <a:p>
            <a:r>
              <a:rPr lang="fa-IR" dirty="0" smtClean="0"/>
              <a:t>امکان اعمال خشونت</a:t>
            </a: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ar-SA" u="sng" cap="small" dirty="0" smtClean="0"/>
              <a:t>شرح حال بگيريد و معاينة فيزيکی کنيد</a:t>
            </a:r>
            <a:endParaRPr lang="en-US" dirty="0" smtClean="0"/>
          </a:p>
          <a:p>
            <a:pPr marL="609600" indent="-609600"/>
            <a:r>
              <a:rPr lang="fa-IR" sz="3500" dirty="0" smtClean="0"/>
              <a:t>برسی علایم افسردگی کنونی</a:t>
            </a:r>
          </a:p>
          <a:p>
            <a:pPr marL="609600" indent="-609600"/>
            <a:r>
              <a:rPr lang="fa-IR" sz="3500" dirty="0" smtClean="0"/>
              <a:t>اپیزودهای قبلی و درمانهای دریافتی</a:t>
            </a:r>
          </a:p>
          <a:p>
            <a:pPr marL="609600" indent="-609600"/>
            <a:r>
              <a:rPr lang="fa-IR" sz="3500" dirty="0" smtClean="0"/>
              <a:t>اپیزودهای مانیا</a:t>
            </a:r>
          </a:p>
          <a:p>
            <a:pPr marL="609600" indent="-609600"/>
            <a:r>
              <a:rPr lang="fa-IR" sz="3500" dirty="0" smtClean="0"/>
              <a:t>سابقة بیمارهای جسمی</a:t>
            </a:r>
          </a:p>
          <a:p>
            <a:pPr marL="609600" indent="-609600"/>
            <a:r>
              <a:rPr lang="fa-IR" sz="3500" dirty="0" smtClean="0"/>
              <a:t>سابقة خانوادگی</a:t>
            </a:r>
          </a:p>
          <a:p>
            <a:pPr marL="609600" indent="-609600"/>
            <a:r>
              <a:rPr lang="fa-IR" sz="3500" dirty="0" smtClean="0"/>
              <a:t>معاینة فیزیکی</a:t>
            </a:r>
          </a:p>
          <a:p>
            <a:pPr marL="609600" indent="-609600"/>
            <a:r>
              <a:rPr lang="fa-IR" sz="3500" dirty="0" smtClean="0"/>
              <a:t>تستهای آزمایشگاهی</a:t>
            </a:r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ar-SA" u="sng" cap="small" dirty="0" smtClean="0"/>
              <a:t>میزان ناتوانی عملکردی را ارزیابی کنید.</a:t>
            </a:r>
            <a:endParaRPr lang="en-US" dirty="0" smtClean="0"/>
          </a:p>
          <a:p>
            <a:pPr marL="609600" indent="-609600">
              <a:buFontTx/>
              <a:buNone/>
            </a:pPr>
            <a:r>
              <a:rPr lang="fa-IR" u="sng" dirty="0" smtClean="0"/>
              <a:t>توجه ویژه به:</a:t>
            </a:r>
          </a:p>
          <a:p>
            <a:pPr marL="609600" indent="-609600"/>
            <a:r>
              <a:rPr lang="fa-IR" dirty="0" smtClean="0"/>
              <a:t>خودکشی</a:t>
            </a:r>
          </a:p>
          <a:p>
            <a:pPr marL="609600" indent="-609600"/>
            <a:r>
              <a:rPr lang="fa-IR" dirty="0" smtClean="0"/>
              <a:t>سایکوز</a:t>
            </a:r>
          </a:p>
          <a:p>
            <a:pPr marL="609600" indent="-609600"/>
            <a:r>
              <a:rPr lang="fa-IR" dirty="0" smtClean="0"/>
              <a:t>سوء مصرف مواد</a:t>
            </a:r>
          </a:p>
          <a:p>
            <a:pPr marL="609600" indent="-609600"/>
            <a:r>
              <a:rPr lang="fa-IR" dirty="0" smtClean="0"/>
              <a:t>سابقة مانیا و سایکوز</a:t>
            </a:r>
          </a:p>
          <a:p>
            <a:pPr marL="609600" indent="-609600"/>
            <a:r>
              <a:rPr lang="fa-IR" dirty="0" smtClean="0"/>
              <a:t>اختلالات روانپزشکی همراه</a:t>
            </a:r>
          </a:p>
          <a:p>
            <a:pPr marL="609600" indent="-609600"/>
            <a:r>
              <a:rPr lang="ar-SA" dirty="0" smtClean="0"/>
              <a:t>داروها یا بیماریهای دیگر طبی </a:t>
            </a:r>
            <a:r>
              <a:rPr lang="fa-IR" dirty="0" smtClean="0"/>
              <a:t>به عنوان عامل افسردگی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b="1" dirty="0" smtClean="0"/>
              <a:t>داروهایی که نقش شناخته شده ای در ایجاد افسردگی دارند.</a:t>
            </a: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43000" y="3070860"/>
          <a:ext cx="6781799" cy="3177540"/>
        </p:xfrm>
        <a:graphic>
          <a:graphicData uri="http://schemas.openxmlformats.org/drawingml/2006/table">
            <a:tbl>
              <a:tblPr rtl="1"/>
              <a:tblGrid>
                <a:gridCol w="1785863"/>
                <a:gridCol w="1490139"/>
                <a:gridCol w="1555430"/>
                <a:gridCol w="1950367"/>
              </a:tblGrid>
              <a:tr h="3177540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مهارکننده های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B Nazanin"/>
                        </a:rPr>
                        <a:t>ACE</a:t>
                      </a: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کلونیدین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آگونیستهای رهاسازی گونادوتروپین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پروپرانولول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محرومیت از آمفتامین  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محرومیت از کوکائین      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اینترفرون­ها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رزرپین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سیکلوسرین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لوودوپا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توپیرامات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ضدهایپرلیپدمی­ها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دیژیتال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متیل دوپا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وراپامیل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latin typeface="Times New Roman"/>
                          <a:ea typeface="Times New Roman"/>
                          <a:cs typeface="B Nazanin"/>
                        </a:rPr>
                        <a:t>بنزودیازپین­ها                  گلوکوکورتیکوئیدها                         متوکلوپرامید</a:t>
                      </a:r>
                      <a:endParaRPr lang="en-US" sz="180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Times New Roman"/>
                          <a:cs typeface="B Nazanin"/>
                        </a:rPr>
                        <a:t>سایمتیدین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Times New Roman"/>
                          <a:cs typeface="B Nazanin"/>
                        </a:rPr>
                        <a:t>رانیتیدین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latin typeface="Times New Roman"/>
                          <a:ea typeface="Times New Roman"/>
                          <a:cs typeface="B Nazanin"/>
                        </a:rPr>
                        <a:t>پیموزاید و سایر آنتی­سایکوتیک ها      ضد حاملگی­های خوراکی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62139" marR="6213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"/>
            <a:ext cx="62484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4588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شناسایی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</a:pPr>
            <a:r>
              <a:rPr lang="fa-IR" b="1" dirty="0" smtClean="0"/>
              <a:t>بیماریهای جسمی همراه با افسردگی</a:t>
            </a:r>
            <a:endParaRPr lang="fa-IR" b="1" dirty="0" smtClean="0">
              <a:latin typeface="Nima"/>
              <a:cs typeface="Nazanin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1999" y="2990286"/>
          <a:ext cx="7543801" cy="3867714"/>
        </p:xfrm>
        <a:graphic>
          <a:graphicData uri="http://schemas.openxmlformats.org/drawingml/2006/table">
            <a:tbl>
              <a:tblPr rtl="1"/>
              <a:tblGrid>
                <a:gridCol w="1137183"/>
                <a:gridCol w="1935300"/>
                <a:gridCol w="2232562"/>
                <a:gridCol w="2238756"/>
              </a:tblGrid>
              <a:tr h="239586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 i="1">
                          <a:solidFill>
                            <a:srgbClr val="800000"/>
                          </a:solidFill>
                          <a:latin typeface="Verdana"/>
                          <a:ea typeface="Times New Roman"/>
                          <a:cs typeface="B Nazanin"/>
                        </a:rPr>
                        <a:t>پاتولوژی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 i="1">
                          <a:solidFill>
                            <a:srgbClr val="800000"/>
                          </a:solidFill>
                          <a:latin typeface="Verdana"/>
                          <a:ea typeface="Times New Roman"/>
                          <a:cs typeface="B Nazanin"/>
                        </a:rPr>
                        <a:t>بیماری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47895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قلبی/ عروقی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عروق کرونر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فشارخون بالای کنترل نشده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نارسایی احتقانی قلب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سکتة قلبی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کم خونی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دمانس عروقی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479172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سندرم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 درد مزمن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فیبرومیالژی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دیستروفی سمپاتیک رفلکسی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درد مزمن لگنی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درد مربوط به استخوان یا بیماری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کمردرد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7895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دژنراتیو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پیر چشمی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پارکینسون 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هانتینگتون 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پیرگوشی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بیماری آلزایمر                           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دیگر بیماریهای تحلیل برندة اعصاب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24300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ایمنی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HIV/AIDS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مولتیپل اسکلروزیس (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MS</a:t>
                      </a: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لوپوس اریتماتوی سیستمیک(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B Nazanin"/>
                        </a:rPr>
                        <a:t>SLE</a:t>
                      </a: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سارکوئیدوز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a-IR" sz="1400">
                        <a:latin typeface="Times New Roman"/>
                        <a:ea typeface="Times New Roman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868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عفونت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بسیاری از بیماریهای عفونی در این دسته اند.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0609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متابولیک/ غدد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سوء تغذیه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کمبود ویتامینها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هیپر/ هایپوتیروئیدی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اختلالات الکترولیت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دیابت شیرین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Times New Roman"/>
                          <a:ea typeface="Times New Roman"/>
                          <a:cs typeface="B Nazanin"/>
                        </a:rPr>
                        <a:t>بیماری کبد (سیروز)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dirty="0">
                          <a:latin typeface="Verdana"/>
                          <a:ea typeface="Times New Roman"/>
                          <a:cs typeface="B Nazanin"/>
                        </a:rPr>
                        <a:t>اختلالات اسید و باز </a:t>
                      </a:r>
                      <a:endParaRPr lang="en-US" sz="1400" dirty="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COPD </a:t>
                      </a:r>
                      <a:r>
                        <a:rPr lang="fa-IR" sz="1400" dirty="0">
                          <a:latin typeface="Times New Roman"/>
                          <a:ea typeface="Times New Roman"/>
                          <a:cs typeface="B Nazanin"/>
                        </a:rPr>
                        <a:t>یا آسم</a:t>
                      </a:r>
                      <a:endParaRPr lang="en-US" sz="1400" dirty="0">
                        <a:latin typeface="Times New Roman"/>
                        <a:ea typeface="PMingLiU"/>
                      </a:endParaRPr>
                    </a:p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dirty="0">
                          <a:latin typeface="Times New Roman"/>
                          <a:ea typeface="Times New Roman"/>
                          <a:cs typeface="B Nazanin"/>
                        </a:rPr>
                        <a:t>هیپوکسی</a:t>
                      </a:r>
                      <a:endParaRPr lang="en-US" sz="1400" dirty="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318"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 b="1">
                          <a:latin typeface="Verdana"/>
                          <a:ea typeface="Times New Roman"/>
                          <a:cs typeface="B Nazanin"/>
                        </a:rPr>
                        <a:t>نئوپلاسم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a-IR" sz="1400">
                          <a:latin typeface="Verdana"/>
                          <a:ea typeface="Times New Roman"/>
                          <a:cs typeface="B Nazanin"/>
                        </a:rPr>
                        <a:t>از هر نوعی به ویژه پانکراس یا سیستم عصبی مرکزی</a:t>
                      </a:r>
                      <a:endParaRPr lang="en-US" sz="1400">
                        <a:latin typeface="Times New Roman"/>
                        <a:ea typeface="PMingLiU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a-IR" sz="1400">
                        <a:latin typeface="Verdana"/>
                        <a:ea typeface="Times New Roman"/>
                        <a:cs typeface="B Nazanin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a-IR" sz="1400" dirty="0">
                        <a:latin typeface="Verdana"/>
                        <a:ea typeface="Times New Roman"/>
                        <a:cs typeface="B Nazanin"/>
                      </a:endParaRPr>
                    </a:p>
                  </a:txBody>
                  <a:tcPr marL="67560" marR="67560" marT="0" marB="0">
                    <a:lnL>
                      <a:noFill/>
                    </a:lnL>
                    <a:lnR w="1270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u="sng" cap="small" dirty="0" smtClean="0"/>
              <a:t>در مورد گزینه­های درمانی و ترجیحات بیمار بحث کنید / به بیمار و خانواده اش آموزش بدهید.</a:t>
            </a:r>
            <a:endParaRPr lang="fa-IR" u="sng" cap="small" dirty="0" smtClean="0"/>
          </a:p>
          <a:p>
            <a:pPr lvl="0"/>
            <a:r>
              <a:rPr lang="fa-IR" dirty="0" smtClean="0"/>
              <a:t>دارو درمانی و درمان های جسمانی مثل </a:t>
            </a:r>
            <a:r>
              <a:rPr lang="en-US" dirty="0" smtClean="0"/>
              <a:t>ECT </a:t>
            </a:r>
          </a:p>
          <a:p>
            <a:pPr lvl="0"/>
            <a:r>
              <a:rPr lang="fa-IR" dirty="0" smtClean="0"/>
              <a:t>روان­درمانی </a:t>
            </a:r>
            <a:endParaRPr lang="en-US" dirty="0" smtClean="0"/>
          </a:p>
          <a:p>
            <a:pPr lvl="0"/>
            <a:r>
              <a:rPr lang="fa-IR" dirty="0" smtClean="0"/>
              <a:t>دارودرمانی و روان­درمانی در کنار هم</a:t>
            </a:r>
          </a:p>
          <a:p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SA" sz="4600" u="sng" cap="small" dirty="0" smtClean="0"/>
              <a:t>ارزیابی بالینی: آیا در شرایط شما امکان درمان وجود دارد </a:t>
            </a:r>
            <a:r>
              <a:rPr lang="ar-SA" u="sng" cap="small" dirty="0" smtClean="0"/>
              <a:t>؟</a:t>
            </a:r>
            <a:endParaRPr lang="en-US" dirty="0" smtClean="0"/>
          </a:p>
          <a:p>
            <a:pPr lvl="0"/>
            <a:r>
              <a:rPr lang="fa-IR" dirty="0" smtClean="0"/>
              <a:t> تقاضای پزشک برای مشاورة تشخیصی </a:t>
            </a:r>
            <a:endParaRPr lang="en-US" dirty="0" smtClean="0"/>
          </a:p>
          <a:p>
            <a:pPr lvl="0"/>
            <a:r>
              <a:rPr lang="fa-IR" dirty="0" smtClean="0"/>
              <a:t>وجود مشکلات طبی که وضعیت را پیچیده­تر می کنند </a:t>
            </a:r>
            <a:endParaRPr lang="en-US" dirty="0" smtClean="0"/>
          </a:p>
          <a:p>
            <a:pPr lvl="0"/>
            <a:r>
              <a:rPr lang="fa-IR" dirty="0" smtClean="0"/>
              <a:t>مشکلات روانی همراه که وضعیت را پیچیده­تر می کنند </a:t>
            </a:r>
            <a:endParaRPr lang="en-US" dirty="0" smtClean="0"/>
          </a:p>
          <a:p>
            <a:pPr lvl="0"/>
            <a:r>
              <a:rPr lang="fa-IR" dirty="0" smtClean="0"/>
              <a:t>افسردگی شدید مکرر و یا سایکوتیک </a:t>
            </a:r>
            <a:endParaRPr lang="en-US" dirty="0" smtClean="0"/>
          </a:p>
          <a:p>
            <a:pPr lvl="0"/>
            <a:r>
              <a:rPr lang="fa-IR" dirty="0" smtClean="0"/>
              <a:t>شک به ضرورت بستری کردن بیمار</a:t>
            </a:r>
            <a:endParaRPr lang="en-US" dirty="0" smtClean="0"/>
          </a:p>
          <a:p>
            <a:pPr lvl="0"/>
            <a:r>
              <a:rPr lang="fa-IR" dirty="0" smtClean="0"/>
              <a:t>نیاز یا تقاضای بیمار جهت روان درمانی</a:t>
            </a:r>
            <a:endParaRPr lang="en-US" dirty="0" smtClean="0"/>
          </a:p>
          <a:p>
            <a:pPr lvl="0"/>
            <a:r>
              <a:rPr lang="fa-IR" dirty="0" smtClean="0"/>
              <a:t>نیاز به درمان با </a:t>
            </a:r>
            <a:r>
              <a:rPr lang="en-US" dirty="0" smtClean="0"/>
              <a:t>ECT </a:t>
            </a:r>
          </a:p>
          <a:p>
            <a:pPr lvl="0"/>
            <a:r>
              <a:rPr lang="fa-IR" dirty="0" smtClean="0"/>
              <a:t>سوالاتی در مورد انتخاب درمان، تداخلات داروئی و ادامه درمان</a:t>
            </a:r>
            <a:endParaRPr lang="en-US" dirty="0" smtClean="0"/>
          </a:p>
          <a:p>
            <a:pPr lvl="0"/>
            <a:r>
              <a:rPr lang="fa-IR" dirty="0" smtClean="0"/>
              <a:t>نگرانی پزشک در مورد پایبندی بیمار به درمان</a:t>
            </a:r>
            <a:endParaRPr lang="en-US" dirty="0" smtClean="0"/>
          </a:p>
          <a:p>
            <a:pPr lvl="0"/>
            <a:r>
              <a:rPr lang="fa-IR" dirty="0" smtClean="0"/>
              <a:t>ظهور مجدد علایم پس از یک پاسخ درمانی مثبت در فاز حاد </a:t>
            </a:r>
            <a:endParaRPr lang="en-US" dirty="0" smtClean="0"/>
          </a:p>
          <a:p>
            <a:r>
              <a:rPr lang="fa-IR" dirty="0" smtClean="0"/>
              <a:t>تقاضای موکد خود بیمار جهت ارجاع و یا مشاوره با متخصص روانپزشکی </a:t>
            </a: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ar-SA" u="sng" cap="small" dirty="0" smtClean="0"/>
              <a:t>درمان دارویی افسردگی را آغاز کنید.</a:t>
            </a:r>
            <a:endParaRPr lang="fa-IR" u="sng" cap="small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TCA’s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SSRIs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Other drugs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SNRIs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MAOIs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Antipsychotics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Lithium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Anticonvulsants</a:t>
            </a:r>
          </a:p>
          <a:p>
            <a:pPr marL="609600" indent="-609600">
              <a:buNone/>
            </a:pP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افسردگی: نکات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 fontScale="85000" lnSpcReduction="20000"/>
          </a:bodyPr>
          <a:lstStyle/>
          <a:p>
            <a:pPr marL="609600" indent="-609600"/>
            <a:r>
              <a:rPr lang="fa-IR" dirty="0" smtClean="0"/>
              <a:t>پزشک باید مشخص کند که چه داروهایی و با چه دوزی قبلا برای بیمار موثر بوده اند. به طور کلی باید داروهایی را به کار برد که عوارض جانبی کمتری دارند. </a:t>
            </a:r>
          </a:p>
          <a:p>
            <a:pPr lvl="0"/>
            <a:r>
              <a:rPr lang="fa-IR" dirty="0" smtClean="0"/>
              <a:t>پزشک باید وضعیت بالینی بیمار را در نظر بگیرد و در برخی موارد، مخصوصاٌ  اختلالات معدی – روده ای مثل اسهال مزمن یا بیماری زخم پپتیک، استفاده از ردة سه حلقه ای ها (</a:t>
            </a:r>
            <a:r>
              <a:rPr lang="en-US" dirty="0" smtClean="0"/>
              <a:t>TCA</a:t>
            </a:r>
            <a:r>
              <a:rPr lang="fa-IR" dirty="0" smtClean="0"/>
              <a:t>) از میان دارو های ضد افسردگی، انتخاب بهتری به نظر می رسد.</a:t>
            </a:r>
            <a:endParaRPr lang="en-US" dirty="0" smtClean="0"/>
          </a:p>
          <a:p>
            <a:pPr lvl="0"/>
            <a:r>
              <a:rPr lang="fa-IR" dirty="0" smtClean="0"/>
              <a:t>قبل از اعلام شکست درمان با یک نوع ضد افسردگی، ابتدا باید از تیتراسیون مناسب دارو و دستیابی به طیف دوز درمانی مورد نظر اطمینان حاصل کرد و اجازه داد بازة زمانی پاسخ، مدت زمان خود را طی کند.</a:t>
            </a:r>
            <a:endParaRPr lang="en-US" dirty="0" smtClean="0"/>
          </a:p>
          <a:p>
            <a:pPr lvl="0"/>
            <a:r>
              <a:rPr lang="fa-IR" dirty="0" smtClean="0"/>
              <a:t>قبل از ارزیابی کارایی یک ضدافسردگی بیمار باید درمان با آن دارو را حداقل به مدت 4 تا 6 هفته ادامه داده باشد.</a:t>
            </a: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Autofit/>
          </a:bodyPr>
          <a:lstStyle/>
          <a:p>
            <a:pPr lvl="0"/>
            <a:r>
              <a:rPr lang="fa-IR" sz="2400" dirty="0" smtClean="0"/>
              <a:t>انتخاب دارو بر اساس فهرست عوارض جانبی، سابقة خانوادگی پاسخ درمانی، نوع افسردگی، بیماریهای همزمان طبی، دارو های مورد مصرف همزمان و هزینة دارو است. </a:t>
            </a:r>
            <a:endParaRPr lang="en-US" sz="2400" dirty="0" smtClean="0"/>
          </a:p>
          <a:p>
            <a:pPr lvl="0"/>
            <a:r>
              <a:rPr lang="fa-IR" sz="2400" dirty="0" smtClean="0"/>
              <a:t>میزان پاسخ به ضد افسردگی ها چیزی در حدود 70-60 درصد گزارش شده است. </a:t>
            </a:r>
            <a:endParaRPr lang="en-US" sz="2400" dirty="0" smtClean="0"/>
          </a:p>
          <a:p>
            <a:pPr lvl="0"/>
            <a:r>
              <a:rPr lang="fa-IR" sz="2400" dirty="0" smtClean="0"/>
              <a:t>برخی علایم هدف افسردگی (مثل اضطراب، بی خوابی، کم اشتهایی، انرژی پایین، ميل جنسی) ممکن است سریعتر از بهبود خلق افسرده به درمان دارویی جواب بدهند.</a:t>
            </a:r>
            <a:endParaRPr lang="en-US" sz="2400" dirty="0" smtClean="0"/>
          </a:p>
          <a:p>
            <a:pPr lvl="0"/>
            <a:r>
              <a:rPr lang="fa-IR" sz="2400" dirty="0" smtClean="0"/>
              <a:t>آموزش بیمار و خانواده اش پایبندی به درمان را ارتقا می دهد و احتمال موفقیت را افزایش می دهد.</a:t>
            </a:r>
            <a:endParaRPr lang="en-US" sz="2400" dirty="0" smtClean="0"/>
          </a:p>
          <a:p>
            <a:pPr lvl="0"/>
            <a:r>
              <a:rPr lang="fa-IR" sz="2400" dirty="0" smtClean="0"/>
              <a:t>دارو های ضد افسردگی ممکن است اپیزودهای مانیا را در بیماران دوقطبی، و یا اینکه سایکوز نهفته را بارز کند.</a:t>
            </a:r>
            <a:endParaRPr lang="en-US" sz="2400" dirty="0" smtClean="0"/>
          </a:p>
          <a:p>
            <a:pPr marL="609600" indent="-609600"/>
            <a:r>
              <a:rPr lang="fa-IR" sz="2400" dirty="0" smtClean="0"/>
              <a:t>قطع ناگهانی هرگونه داروی ضد افسردگی ممکن است باعث بروز عوامل نامطلوب یا بازگشت علایم افسردگی شود. </a:t>
            </a:r>
            <a:endParaRPr lang="fa-IR" sz="2400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 fontScale="70000" lnSpcReduction="20000"/>
          </a:bodyPr>
          <a:lstStyle/>
          <a:p>
            <a:r>
              <a:rPr lang="fa-IR" dirty="0" smtClean="0"/>
              <a:t>درمان افسردگی 3 فاز دارد :</a:t>
            </a:r>
            <a:endParaRPr lang="en-US" dirty="0" smtClean="0"/>
          </a:p>
          <a:p>
            <a:pPr lvl="0"/>
            <a:r>
              <a:rPr lang="fa-IR" u="sng" dirty="0" smtClean="0"/>
              <a:t>فاز حاد:</a:t>
            </a:r>
            <a:r>
              <a:rPr lang="fa-IR" dirty="0" smtClean="0"/>
              <a:t> زمانی شروع می شود که برای بیمار تشخیص افسردگی اساسی گذاشته می شود. درمان با ضد افسردگی شروع می­شود و زمانی خاتمه می یابد که علایم افسردگی کاملاٌ  بهبود يافته باشد. به طور معمول این فاز درمانی </a:t>
            </a:r>
            <a:r>
              <a:rPr lang="fa-IR" b="1" u="sng" dirty="0" smtClean="0"/>
              <a:t>2 ماه</a:t>
            </a:r>
            <a:r>
              <a:rPr lang="fa-IR" dirty="0" smtClean="0"/>
              <a:t> طول می کشد.</a:t>
            </a:r>
            <a:endParaRPr lang="en-US" dirty="0" smtClean="0"/>
          </a:p>
          <a:p>
            <a:pPr lvl="0"/>
            <a:r>
              <a:rPr lang="fa-IR" u="sng" dirty="0" smtClean="0"/>
              <a:t>فاز تداوم:</a:t>
            </a:r>
            <a:r>
              <a:rPr lang="fa-IR" dirty="0" smtClean="0"/>
              <a:t> زمانی شروع می شود که علایم بیمار به طور کامل بهبود یافته باشند و </a:t>
            </a:r>
            <a:r>
              <a:rPr lang="fa-IR" b="1" u="sng" dirty="0" smtClean="0"/>
              <a:t>تا 9 ماه</a:t>
            </a:r>
            <a:r>
              <a:rPr lang="fa-IR" dirty="0" smtClean="0"/>
              <a:t> طول می کشد. در این فاز باید راجع به نیازی به درمان بیشتر در فاز نگهدارنده وجود دارد یا نه، تصمیم گرفت.</a:t>
            </a:r>
            <a:endParaRPr lang="en-US" dirty="0" smtClean="0"/>
          </a:p>
          <a:p>
            <a:pPr lvl="0"/>
            <a:r>
              <a:rPr lang="fa-IR" u="sng" dirty="0" smtClean="0"/>
              <a:t>فاز نگهدارنده:</a:t>
            </a:r>
            <a:r>
              <a:rPr lang="fa-IR" dirty="0" smtClean="0"/>
              <a:t> به طور کلی برای بیمارانی که </a:t>
            </a:r>
            <a:r>
              <a:rPr lang="fa-IR" b="1" dirty="0" smtClean="0"/>
              <a:t>حداقل 3 اپیزود افسردگی اساسی</a:t>
            </a:r>
            <a:r>
              <a:rPr lang="fa-IR" dirty="0" smtClean="0"/>
              <a:t> داشته اند و برای بیمارانی که </a:t>
            </a:r>
            <a:r>
              <a:rPr lang="fa-IR" b="1" dirty="0" smtClean="0"/>
              <a:t>2 اپیزود</a:t>
            </a:r>
            <a:r>
              <a:rPr lang="fa-IR" dirty="0" smtClean="0"/>
              <a:t> افسردگی اساسی </a:t>
            </a:r>
            <a:r>
              <a:rPr lang="fa-IR" b="1" dirty="0" smtClean="0"/>
              <a:t>همراه با یک یا تعداد بیشتری عامل خطر ساز</a:t>
            </a:r>
            <a:r>
              <a:rPr lang="fa-IR" dirty="0" smtClean="0"/>
              <a:t> (سابقة خانوادگی قوی مبنی بر اختلالات خلقی، سابقه عود افسردگی بعد از قطع درمان موثر، سابقه يک بار يا بيشتر اقدام به خودکشی، شروع اولین اپیزود قبل از 20 سالگی، 2 یا تعداد بیشتری اپیزود افسردگی اساسی در طی سال گذشته و یا دیستایمی همزمان) دارند باید درمان نگهدارنده با ضد افسردگی ها به مدت یک سال یا بیشتر انجام شود.</a:t>
            </a: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افسردگی: : نکات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r>
              <a:rPr lang="fa-IR" dirty="0" smtClean="0"/>
              <a:t>قبل از شروع هرگونه </a:t>
            </a:r>
            <a:r>
              <a:rPr lang="en-US" dirty="0" smtClean="0"/>
              <a:t>TCA</a:t>
            </a:r>
            <a:r>
              <a:rPr lang="fa-IR" dirty="0" smtClean="0"/>
              <a:t>، باید بیماران از لحاظ بیماری های قلبی که استفاده از این رده دارویی را غیرممکن خواهند ساخت، بررسی کنید: </a:t>
            </a:r>
            <a:endParaRPr lang="en-US" dirty="0" smtClean="0"/>
          </a:p>
          <a:p>
            <a:pPr lvl="0"/>
            <a:r>
              <a:rPr lang="fa-IR" dirty="0" smtClean="0"/>
              <a:t>در بیماران بالای 40 سال انجام یک </a:t>
            </a:r>
            <a:r>
              <a:rPr lang="en-US" dirty="0" smtClean="0"/>
              <a:t>ECG</a:t>
            </a:r>
            <a:r>
              <a:rPr lang="fa-IR" dirty="0" smtClean="0"/>
              <a:t> توصیه می شود.</a:t>
            </a:r>
            <a:endParaRPr lang="en-US" dirty="0" smtClean="0"/>
          </a:p>
          <a:p>
            <a:pPr lvl="0"/>
            <a:r>
              <a:rPr lang="fa-IR" dirty="0" smtClean="0"/>
              <a:t>در بیماران زیر 40 سال، شرح حال یا شواهدی از بیماری های قلبی برای غربالگری کافی است و اگر شرح حال منفی باشد </a:t>
            </a:r>
            <a:r>
              <a:rPr lang="en-US" dirty="0" smtClean="0"/>
              <a:t>ECG</a:t>
            </a:r>
            <a:r>
              <a:rPr lang="fa-IR" dirty="0" smtClean="0"/>
              <a:t> لازم نیست.</a:t>
            </a: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429635"/>
              </p:ext>
            </p:extLst>
          </p:nvPr>
        </p:nvGraphicFramePr>
        <p:xfrm>
          <a:off x="1143000" y="1828801"/>
          <a:ext cx="7086600" cy="4207034"/>
        </p:xfrm>
        <a:graphic>
          <a:graphicData uri="http://schemas.openxmlformats.org/drawingml/2006/table">
            <a:tbl>
              <a:tblPr rtl="1"/>
              <a:tblGrid>
                <a:gridCol w="1181100"/>
                <a:gridCol w="1322832"/>
                <a:gridCol w="1275588"/>
                <a:gridCol w="3307080"/>
              </a:tblGrid>
              <a:tr h="441518"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دارو 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دوز برای بزرگسالان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دوز برای سالمندان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توضیحات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323"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سیتالوپرام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en-US" sz="1200" b="1" dirty="0">
                          <a:latin typeface="B Nazanin"/>
                          <a:ea typeface="PMingLiU"/>
                        </a:rPr>
                        <a:t> </a:t>
                      </a:r>
                      <a:r>
                        <a:rPr lang="fa-IR" sz="1200" b="1" dirty="0" smtClean="0">
                          <a:latin typeface="B Nazanin"/>
                          <a:ea typeface="PMingLiU"/>
                        </a:rPr>
                        <a:t>20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40-20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</a:t>
                      </a:r>
                      <a:r>
                        <a:rPr lang="fa-IR" sz="1200" b="1" dirty="0" smtClean="0">
                          <a:latin typeface="Times New Roman"/>
                          <a:ea typeface="PMingLiU"/>
                          <a:cs typeface="B Nazanin"/>
                        </a:rPr>
                        <a:t>40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en-US" sz="1200" b="1" dirty="0">
                          <a:latin typeface="B Nazanin"/>
                          <a:ea typeface="PMingLiU"/>
                        </a:rPr>
                        <a:t> </a:t>
                      </a:r>
                      <a:r>
                        <a:rPr lang="fa-IR" sz="1200" b="1" dirty="0">
                          <a:latin typeface="B Nazanin"/>
                          <a:ea typeface="PMingLiU"/>
                        </a:rPr>
                        <a:t>10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طیف: -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</a:t>
                      </a:r>
                      <a:r>
                        <a:rPr lang="fa-IR" sz="1200" b="1" dirty="0" smtClean="0">
                          <a:latin typeface="Times New Roman"/>
                          <a:ea typeface="PMingLiU"/>
                          <a:cs typeface="B Nazanin"/>
                        </a:rPr>
                        <a:t>20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در مورد نارسایی کلیه خفیف تا متوسط احتیاج به تعدیل دوز نیست.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در مورد بیماران دچار نارسایی کبدی و سالمندان تنها زمانی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40 را به کار برید که بیمار به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 جواب نداده باشد.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716"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فلوکستین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en-US" sz="1200" b="1">
                          <a:latin typeface="B Nazanin"/>
                          <a:ea typeface="PMingLiU"/>
                        </a:rPr>
                        <a:t> </a:t>
                      </a:r>
                      <a:r>
                        <a:rPr lang="fa-IR" sz="1200" b="1">
                          <a:latin typeface="B Nazanin"/>
                          <a:ea typeface="PMingLiU"/>
                        </a:rPr>
                        <a:t>20-10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40-20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en-US" sz="1200" b="1">
                          <a:latin typeface="B Nazanin"/>
                          <a:ea typeface="PMingLiU"/>
                        </a:rPr>
                        <a:t> </a:t>
                      </a:r>
                      <a:r>
                        <a:rPr lang="fa-IR" sz="1200" b="1">
                          <a:latin typeface="B Nazanin"/>
                          <a:ea typeface="PMingLiU"/>
                        </a:rPr>
                        <a:t>60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10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طیف: -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en-US" sz="1200" b="1" dirty="0">
                          <a:latin typeface="B Nazanin"/>
                          <a:ea typeface="PMingLiU"/>
                        </a:rPr>
                        <a:t> </a:t>
                      </a:r>
                      <a:r>
                        <a:rPr lang="fa-IR" sz="1200" b="1" dirty="0">
                          <a:latin typeface="B Nazanin"/>
                          <a:ea typeface="PMingLiU"/>
                        </a:rPr>
                        <a:t>60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دوزهای بیشتر از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 را در یک برنامه ی یکبار در روز (صبح) یا دوبار در روز (صبح و بعدازظهر) به کار ببرید.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5061"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فلووکسامین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25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150-25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10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-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40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برای بیماران ضعیف دوز سالمندان را به کار برید.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صبحها مصرف شود.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در فواصل یک هفته­ای دوز را به میزان مناسب افزایش دهید.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1416">
                <a:tc>
                  <a:txBody>
                    <a:bodyPr/>
                    <a:lstStyle/>
                    <a:p>
                      <a:pPr marL="11430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سرترالين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25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طيف: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150-50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25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طيف: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100-50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برای کاهش عوارض گوارشی بهتر است پس از غذا مصرف گردد. 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TW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B Nazanin" pitchFamily="2" charset="-78"/>
              </a:rPr>
              <a:t>میزان داروی مورد نیاز از رده </a:t>
            </a:r>
            <a:r>
              <a:rPr kumimoji="0" lang="en-US" altLang="zh-TW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B Nazanin" pitchFamily="2" charset="-78"/>
              </a:rPr>
              <a:t>SSRI</a:t>
            </a:r>
            <a:r>
              <a:rPr kumimoji="0" lang="fa-IR" altLang="zh-TW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MingLiU" pitchFamily="18" charset="-120"/>
                <a:cs typeface="B Nazanin" pitchFamily="2" charset="-78"/>
              </a:rPr>
              <a:t> ها</a:t>
            </a:r>
            <a:endParaRPr kumimoji="0" lang="en-US" altLang="zh-TW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397125"/>
              </p:ext>
            </p:extLst>
          </p:nvPr>
        </p:nvGraphicFramePr>
        <p:xfrm>
          <a:off x="2689122" y="1976348"/>
          <a:ext cx="3765756" cy="4307068"/>
        </p:xfrm>
        <a:graphic>
          <a:graphicData uri="http://schemas.openxmlformats.org/drawingml/2006/table">
            <a:tbl>
              <a:tblPr rtl="1"/>
              <a:tblGrid>
                <a:gridCol w="890133"/>
                <a:gridCol w="1298110"/>
                <a:gridCol w="1577513"/>
              </a:tblGrid>
              <a:tr h="41230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دارو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دوز برای بزرگسالان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دوز برای سالمندان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32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نورتریپتیلین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 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25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200-50 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با دوز پایینتر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50-30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در دوزهای منقسم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99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دزیپرامین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200-75 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با دوز پایینتر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150- 25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84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دوکسپین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75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150- 75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300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استفاده از این دارو در سالمندان توصیه نمی شود.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32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آمی تریپتیلین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 dirty="0" smtClean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smtClean="0">
                          <a:latin typeface="Times New Roman"/>
                          <a:ea typeface="PMingLiU"/>
                          <a:cs typeface="B Nazanin"/>
                        </a:rPr>
                        <a:t>50- 25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200- </a:t>
                      </a:r>
                      <a:r>
                        <a:rPr lang="fa-IR" sz="1200" b="1" dirty="0" smtClean="0">
                          <a:latin typeface="Times New Roman"/>
                          <a:ea typeface="PMingLiU"/>
                          <a:cs typeface="B Nazanin"/>
                        </a:rPr>
                        <a:t>75 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300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استفاده از این دارو در سالمندان توصیه نمی شود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053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ایمی پرامین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200- 75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استفاده از این دارو در سالمندان توصیه نمی شود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511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تریمی پرامین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75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در دوزهای منقسم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طیف: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150-50 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>
                          <a:latin typeface="Times New Roman"/>
                          <a:ea typeface="PMingLiU"/>
                          <a:cs typeface="B Nazanin"/>
                        </a:rPr>
                        <a:t> 200</a:t>
                      </a:r>
                      <a:endParaRPr lang="en-US" sz="1200" b="1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شروع: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75 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حداکثر: </a:t>
                      </a:r>
                      <a:r>
                        <a:rPr lang="en-US" sz="1200" b="1" dirty="0">
                          <a:latin typeface="Times New Roman"/>
                          <a:ea typeface="PMingLiU"/>
                          <a:cs typeface="B Nazanin"/>
                        </a:rPr>
                        <a:t>mg/d</a:t>
                      </a:r>
                      <a:r>
                        <a:rPr lang="fa-IR" sz="1200" b="1" dirty="0">
                          <a:latin typeface="Times New Roman"/>
                          <a:ea typeface="PMingLiU"/>
                          <a:cs typeface="B Nazanin"/>
                        </a:rPr>
                        <a:t> 100</a:t>
                      </a:r>
                      <a:endParaRPr lang="en-US" sz="1200" b="1" dirty="0">
                        <a:latin typeface="Times New Roman"/>
                        <a:ea typeface="PMingLiU"/>
                      </a:endParaRPr>
                    </a:p>
                  </a:txBody>
                  <a:tcPr marL="66760" marR="66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افسردگی: چند آمار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320040" indent="-320040">
              <a:buFont typeface="Wingdings"/>
              <a:buChar char=""/>
              <a:defRPr/>
            </a:pPr>
            <a:r>
              <a:rPr lang="fa-IR" dirty="0" smtClean="0"/>
              <a:t> از هر 20 نفر مراجعه کننده به پزشک عمومی  1-2 نفر افسردگی اساسی دارند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fa-IR" dirty="0" smtClean="0"/>
              <a:t>30% تا 70% از بیماران شناسایی و درمان مناسبی نمی شوند</a:t>
            </a:r>
          </a:p>
          <a:p>
            <a:pPr marL="320040" indent="-320040">
              <a:buFont typeface="Wingdings"/>
              <a:buChar char=""/>
              <a:defRPr/>
            </a:pPr>
            <a:r>
              <a:rPr lang="fa-IR" dirty="0" smtClean="0"/>
              <a:t>50% از بیماران تحت درمان در عرض 3 ماه داروهایشان را قطع می کنند</a:t>
            </a:r>
            <a:endParaRPr lang="en-US" dirty="0" smtClean="0"/>
          </a:p>
          <a:p>
            <a:pPr marL="320040" indent="-320040">
              <a:buFont typeface="Wingdings"/>
              <a:buChar char=""/>
              <a:defRPr/>
            </a:pPr>
            <a:r>
              <a:rPr lang="en-US" dirty="0" smtClean="0"/>
              <a:t> </a:t>
            </a:r>
            <a:r>
              <a:rPr lang="fa-IR" dirty="0" smtClean="0"/>
              <a:t>40% تا 60% احتمال عود در صورت قطع دارو</a:t>
            </a:r>
          </a:p>
          <a:p>
            <a:pPr marL="320040" indent="-320040">
              <a:buFont typeface="Wingdings"/>
              <a:buChar char=""/>
              <a:defRPr/>
            </a:pPr>
            <a:endParaRPr lang="fa-I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درمان 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r>
              <a:rPr lang="ar-SA" u="sng" cap="small" dirty="0" smtClean="0"/>
              <a:t>درمان را هر 2 هفته پایش کنید / پایبندی و عوارض جانبی را ارزیابی کن</a:t>
            </a:r>
            <a:r>
              <a:rPr lang="fa-IR" u="sng" cap="small" dirty="0" smtClean="0"/>
              <a:t>ید</a:t>
            </a:r>
          </a:p>
          <a:p>
            <a:pPr marL="609600" indent="-609600">
              <a:buNone/>
            </a:pPr>
            <a:r>
              <a:rPr lang="ar-SA" u="sng" cap="small" dirty="0" smtClean="0"/>
              <a:t>پاسخ را در عرض 4 تا 6 هفته ارزیابی کنید.</a:t>
            </a:r>
            <a:endParaRPr lang="en-US" dirty="0" smtClean="0"/>
          </a:p>
          <a:p>
            <a:pPr marL="609600" indent="-609600">
              <a:buNone/>
            </a:pPr>
            <a:r>
              <a:rPr lang="ar-SA" u="sng" cap="small" dirty="0" smtClean="0"/>
              <a:t>درمان را در صورت لزوم تنظیم نمایید.</a:t>
            </a:r>
            <a:endParaRPr lang="fa-IR" dirty="0"/>
          </a:p>
          <a:p>
            <a:pPr marL="609600" indent="-609600">
              <a:buNone/>
            </a:pPr>
            <a:r>
              <a:rPr lang="ar-SA" u="sng" cap="small" dirty="0" smtClean="0"/>
              <a:t> بررسی بهبودی</a:t>
            </a:r>
            <a:endParaRPr lang="en-US" dirty="0" smtClean="0"/>
          </a:p>
          <a:p>
            <a:pPr marL="609600" indent="-609600">
              <a:buNone/>
            </a:pPr>
            <a:r>
              <a:rPr lang="ar-SA" u="sng" cap="small" dirty="0" smtClean="0"/>
              <a:t>تداوم درمان </a:t>
            </a:r>
            <a:endParaRPr lang="en-US" dirty="0" smtClean="0"/>
          </a:p>
          <a:p>
            <a:pPr marL="609600" indent="-609600">
              <a:buFontTx/>
              <a:buNone/>
            </a:pPr>
            <a:endParaRPr lang="fa-IR" b="1" dirty="0" smtClean="0">
              <a:latin typeface="Nim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افسردگی چهارمین علت ناتوانی و بیماری در سطح دنیا</a:t>
            </a:r>
          </a:p>
          <a:p>
            <a:r>
              <a:rPr lang="fa-IR" dirty="0"/>
              <a:t>سومین دلیل دریافت مشاوره از پزشکان عمومی در انگلیس</a:t>
            </a:r>
          </a:p>
          <a:p>
            <a:r>
              <a:rPr lang="fa-IR" dirty="0"/>
              <a:t>بالاترین رتبه عامل بار بیماریها در سال 2020 در کشورهای توسعه یافته</a:t>
            </a:r>
          </a:p>
          <a:p>
            <a:r>
              <a:rPr lang="fa-IR" dirty="0"/>
              <a:t>در برخی منابع دومین علت بار بیماریها بعد از بیماریهای قلب و عروق</a:t>
            </a:r>
          </a:p>
          <a:p>
            <a:r>
              <a:rPr lang="fa-IR" b="1" dirty="0"/>
              <a:t>              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355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اختلال افسردگی اساسی بالاترین شیوع طول عمر را در بین اختلالات روانپزشکی دارد</a:t>
            </a:r>
            <a:r>
              <a:rPr lang="fa-IR" dirty="0" smtClean="0"/>
              <a:t>.</a:t>
            </a:r>
            <a:endParaRPr lang="fa-IR" dirty="0"/>
          </a:p>
          <a:p>
            <a:r>
              <a:rPr lang="fa-IR" dirty="0"/>
              <a:t>شیوع طول عمر کلیه اختلالات افسردگی : 20 الی 25</a:t>
            </a:r>
            <a:r>
              <a:rPr lang="fa-IR" dirty="0" smtClean="0"/>
              <a:t>%</a:t>
            </a:r>
            <a:endParaRPr lang="fa-IR" dirty="0"/>
          </a:p>
          <a:p>
            <a:r>
              <a:rPr lang="fa-IR" dirty="0"/>
              <a:t>شیوع طول عمر افسردگی اساسی : 5 الی 17</a:t>
            </a:r>
            <a:r>
              <a:rPr lang="fa-IR" dirty="0" smtClean="0"/>
              <a:t>%</a:t>
            </a:r>
          </a:p>
          <a:p>
            <a:endParaRPr lang="fa-IR" dirty="0"/>
          </a:p>
          <a:p>
            <a:pPr marL="0" indent="0">
              <a:buNone/>
            </a:pPr>
            <a:r>
              <a:rPr lang="fa-IR" b="1" dirty="0" smtClean="0"/>
              <a:t>                      افسردگی </a:t>
            </a:r>
            <a:r>
              <a:rPr lang="fa-IR" b="1" dirty="0"/>
              <a:t>اولویت بهداشتی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6605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افسردگی: بیماری غفلت شده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>
            <a:normAutofit/>
          </a:bodyPr>
          <a:lstStyle/>
          <a:p>
            <a:r>
              <a:rPr lang="ar-SA" dirty="0" smtClean="0"/>
              <a:t>اکثر این بیماران بدرستی شناسایی و درمان نمی</a:t>
            </a:r>
            <a:r>
              <a:rPr lang="fa-IR" dirty="0" smtClean="0"/>
              <a:t> </a:t>
            </a:r>
            <a:r>
              <a:rPr lang="ar-SA" dirty="0" smtClean="0"/>
              <a:t>شوند</a:t>
            </a:r>
            <a:r>
              <a:rPr lang="fa-IR" dirty="0" smtClean="0"/>
              <a:t>؛ چون:</a:t>
            </a:r>
            <a:r>
              <a:rPr lang="ar-SA" dirty="0" smtClean="0"/>
              <a:t> </a:t>
            </a:r>
            <a:endParaRPr lang="fa-IR" dirty="0" smtClean="0"/>
          </a:p>
          <a:p>
            <a:pPr lvl="1"/>
            <a:r>
              <a:rPr lang="ar-SA" dirty="0" smtClean="0"/>
              <a:t>بسیاری ممکن است با شکایت روانپزشکی مراجعه نکنند</a:t>
            </a:r>
            <a:endParaRPr lang="fa-IR" dirty="0" smtClean="0"/>
          </a:p>
          <a:p>
            <a:pPr lvl="1"/>
            <a:r>
              <a:rPr lang="fa-IR" dirty="0" smtClean="0"/>
              <a:t>عده ای</a:t>
            </a:r>
            <a:r>
              <a:rPr lang="ar-SA" dirty="0" smtClean="0"/>
              <a:t> شکایات خود را به صورت علایم جسمانی بیان </a:t>
            </a:r>
            <a:r>
              <a:rPr lang="fa-IR" dirty="0" smtClean="0"/>
              <a:t>می </a:t>
            </a:r>
            <a:r>
              <a:rPr lang="ar-SA" dirty="0" smtClean="0"/>
              <a:t>کنند</a:t>
            </a:r>
            <a:endParaRPr lang="fa-IR" dirty="0" smtClean="0"/>
          </a:p>
          <a:p>
            <a:pPr lvl="1"/>
            <a:r>
              <a:rPr lang="fa-IR" dirty="0" smtClean="0"/>
              <a:t>بسیاری </a:t>
            </a:r>
            <a:r>
              <a:rPr lang="ar-SA" dirty="0" smtClean="0"/>
              <a:t>مشکلات روانپزشکی را انکار </a:t>
            </a:r>
            <a:r>
              <a:rPr lang="fa-IR" dirty="0" smtClean="0"/>
              <a:t>می </a:t>
            </a:r>
            <a:r>
              <a:rPr lang="ar-SA" dirty="0" smtClean="0"/>
              <a:t>کنند </a:t>
            </a:r>
            <a:endParaRPr lang="fa-IR" dirty="0" smtClean="0"/>
          </a:p>
          <a:p>
            <a:pPr lvl="1"/>
            <a:r>
              <a:rPr lang="ar-SA" dirty="0" smtClean="0"/>
              <a:t>شاید پزشکان عمومی توجه کافی به سرنخهای حاکی از این بیماریها نکنند و تشخیص و درمان مناسبی نداشته باشند. </a:t>
            </a:r>
            <a:endParaRPr lang="fa-IR" dirty="0" smtClean="0"/>
          </a:p>
          <a:p>
            <a:pPr lvl="1"/>
            <a:r>
              <a:rPr lang="fa-IR"/>
              <a:t>بسیاری از علائم و نشانه های افسردگی غیر اختصاصی هستند.</a:t>
            </a:r>
          </a:p>
          <a:p>
            <a:pPr marL="457200" lvl="1" indent="0">
              <a:buNone/>
            </a:pPr>
            <a:endParaRPr lang="fa-IR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باورها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افسردگی بیماری کشورهای صنعتی است.</a:t>
            </a:r>
          </a:p>
          <a:p>
            <a:r>
              <a:rPr lang="fa-IR" dirty="0"/>
              <a:t>افسردگی ناشی از جادو است.</a:t>
            </a:r>
          </a:p>
          <a:p>
            <a:r>
              <a:rPr lang="fa-IR" dirty="0"/>
              <a:t>افسردگی درمان ندارد.</a:t>
            </a:r>
          </a:p>
          <a:p>
            <a:r>
              <a:rPr lang="fa-IR" dirty="0"/>
              <a:t>داروها اعتیادآور هستند.</a:t>
            </a:r>
          </a:p>
          <a:p>
            <a:r>
              <a:rPr lang="fa-IR" dirty="0"/>
              <a:t>افسردگی با اراده و تعطیلات و... درمان میشود.</a:t>
            </a:r>
          </a:p>
          <a:p>
            <a:r>
              <a:rPr lang="fa-IR" dirty="0"/>
              <a:t>هزینه کردن برای درمان افسردگی دور ریختن پول و وقت است.</a:t>
            </a:r>
          </a:p>
          <a:p>
            <a:r>
              <a:rPr lang="fa-IR" dirty="0"/>
              <a:t>افسردگی توسط خود فرد خلق میشود.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597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رقابت در دنیای امروزی افراد را مستعد به افسردگی می کند.</a:t>
            </a:r>
          </a:p>
          <a:p>
            <a:r>
              <a:rPr lang="fa-IR" dirty="0"/>
              <a:t>وقتی یک بیمار افسرده درباره خودکشی حرف میزند، به این معنی نیست که می خواهد آنرا اجرا کند.</a:t>
            </a:r>
          </a:p>
          <a:p>
            <a:r>
              <a:rPr lang="fa-IR" dirty="0"/>
              <a:t>اگر شما همه چیز در زندگی داشته باشید افسرده نمی </a:t>
            </a:r>
            <a:r>
              <a:rPr lang="fa-IR" dirty="0" smtClean="0"/>
              <a:t>شوید</a:t>
            </a:r>
            <a:r>
              <a:rPr lang="fa-IR" dirty="0"/>
              <a:t>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130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r>
              <a:rPr lang="fa-IR" dirty="0" smtClean="0"/>
              <a:t>افسردگی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2973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اختلال افسردگی اساسی (ماژور)</a:t>
            </a:r>
          </a:p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 </a:t>
            </a:r>
            <a:endParaRPr lang="en-US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en-US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endParaRPr lang="en-US" b="1" dirty="0" smtClean="0">
              <a:latin typeface="Nima"/>
              <a:cs typeface="Nazanin" pitchFamily="2" charset="-78"/>
            </a:endParaRPr>
          </a:p>
          <a:p>
            <a:pPr marL="609600" indent="-609600">
              <a:buFontTx/>
              <a:buNone/>
            </a:pPr>
            <a:r>
              <a:rPr lang="fa-IR" b="1" dirty="0" smtClean="0">
                <a:latin typeface="Nima"/>
                <a:cs typeface="Nazanin" pitchFamily="2" charset="-78"/>
              </a:rPr>
              <a:t>دیستایمی</a:t>
            </a:r>
          </a:p>
        </p:txBody>
      </p:sp>
      <p:pic>
        <p:nvPicPr>
          <p:cNvPr id="10" name="Picture 4" descr="MDDch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824163"/>
            <a:ext cx="34766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DDch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5038725"/>
            <a:ext cx="33528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2010</Words>
  <Application>Microsoft Office PowerPoint</Application>
  <PresentationFormat>On-screen Show (4:3)</PresentationFormat>
  <Paragraphs>323</Paragraphs>
  <Slides>30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شناسایی و درمان افسردگی</vt:lpstr>
      <vt:lpstr>PowerPoint Presentation</vt:lpstr>
      <vt:lpstr>افسردگی: چند آمار</vt:lpstr>
      <vt:lpstr>PowerPoint Presentation</vt:lpstr>
      <vt:lpstr>PowerPoint Presentation</vt:lpstr>
      <vt:lpstr>افسردگی: بیماری غفلت شده</vt:lpstr>
      <vt:lpstr> باورها</vt:lpstr>
      <vt:lpstr>PowerPoint Presentation</vt:lpstr>
      <vt:lpstr>افسردگی</vt:lpstr>
      <vt:lpstr>معیارهای افسردگی اساسی</vt:lpstr>
      <vt:lpstr>معیارهای افسردگی اساسی</vt:lpstr>
      <vt:lpstr>افسردگی دوقطبی</vt:lpstr>
      <vt:lpstr>PowerPoint Presentation</vt:lpstr>
      <vt:lpstr>افسردگی در سنین متفاوت</vt:lpstr>
      <vt:lpstr>کجا باید به افسردگی شک کرد؟</vt:lpstr>
      <vt:lpstr>شناسایی افسردگی</vt:lpstr>
      <vt:lpstr>شناسایی افسردگی</vt:lpstr>
      <vt:lpstr>شناسایی افسردگی</vt:lpstr>
      <vt:lpstr>شناسایی افسردگی</vt:lpstr>
      <vt:lpstr>شناسایی افسردگی</vt:lpstr>
      <vt:lpstr>درمان افسردگی</vt:lpstr>
      <vt:lpstr>درمان افسردگی</vt:lpstr>
      <vt:lpstr>درمان افسردگی</vt:lpstr>
      <vt:lpstr>درمان افسردگی: نکات</vt:lpstr>
      <vt:lpstr>درمان افسردگی</vt:lpstr>
      <vt:lpstr>درمان افسردگی</vt:lpstr>
      <vt:lpstr>درمان افسردگی: : نکات</vt:lpstr>
      <vt:lpstr>درمان افسردگی</vt:lpstr>
      <vt:lpstr>درمان افسردگی</vt:lpstr>
      <vt:lpstr>درمان افسردگی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Vandad</dc:creator>
  <cp:lastModifiedBy>Valued Acer Customer</cp:lastModifiedBy>
  <cp:revision>56</cp:revision>
  <dcterms:created xsi:type="dcterms:W3CDTF">2010-10-27T05:36:43Z</dcterms:created>
  <dcterms:modified xsi:type="dcterms:W3CDTF">2016-08-24T12:42:11Z</dcterms:modified>
</cp:coreProperties>
</file>