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7" r:id="rId4"/>
    <p:sldId id="258" r:id="rId5"/>
    <p:sldId id="260" r:id="rId6"/>
    <p:sldId id="259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81" r:id="rId15"/>
    <p:sldId id="280" r:id="rId16"/>
    <p:sldId id="268" r:id="rId17"/>
    <p:sldId id="282" r:id="rId18"/>
    <p:sldId id="269" r:id="rId19"/>
    <p:sldId id="270" r:id="rId20"/>
    <p:sldId id="271" r:id="rId21"/>
    <p:sldId id="272" r:id="rId22"/>
    <p:sldId id="276" r:id="rId23"/>
    <p:sldId id="273" r:id="rId24"/>
    <p:sldId id="274" r:id="rId25"/>
    <p:sldId id="277" r:id="rId26"/>
    <p:sldId id="278" r:id="rId27"/>
    <p:sldId id="283" r:id="rId28"/>
    <p:sldId id="285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>
      <p:cViewPr>
        <p:scale>
          <a:sx n="76" d="100"/>
          <a:sy n="76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720F-3ECB-4AF6-BAB3-A447E091ED2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86CF9-CFFA-4C09-BFA4-B2018DF3A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IN THE NAME OF GOD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chemeClr val="accent1"/>
                </a:solidFill>
              </a:rPr>
              <a:t>Assessing Nicotine Addiction Using the        “Four Cs” Test</a:t>
            </a:r>
            <a:r>
              <a:rPr lang="en-US" sz="3200" b="1" dirty="0" smtClean="0">
                <a:solidFill>
                  <a:schemeClr val="accent1"/>
                </a:solidFill>
              </a:rPr>
              <a:t/>
            </a:r>
            <a:br>
              <a:rPr lang="en-US" sz="3200" b="1" dirty="0" smtClean="0">
                <a:solidFill>
                  <a:schemeClr val="accent1"/>
                </a:solidFill>
              </a:rPr>
            </a:b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715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Compulsion</a:t>
            </a:r>
          </a:p>
          <a:p>
            <a:pPr>
              <a:buNone/>
            </a:pPr>
            <a:r>
              <a:rPr lang="en-US" sz="1800" dirty="0" smtClean="0"/>
              <a:t>       Do you ever smoke more that you intend?</a:t>
            </a:r>
          </a:p>
          <a:p>
            <a:pPr>
              <a:buNone/>
            </a:pPr>
            <a:r>
              <a:rPr lang="en-US" sz="1800" dirty="0" smtClean="0"/>
              <a:t>       Have you ever neglected a responsibility because you were smoking, or so you could smoke?</a:t>
            </a:r>
          </a:p>
          <a:p>
            <a:r>
              <a:rPr lang="en-US" sz="2400" b="1" dirty="0" smtClean="0">
                <a:solidFill>
                  <a:schemeClr val="accent2"/>
                </a:solidFill>
              </a:rPr>
              <a:t>Control</a:t>
            </a:r>
          </a:p>
          <a:p>
            <a:pPr>
              <a:buNone/>
            </a:pPr>
            <a:r>
              <a:rPr lang="en-US" sz="1800" dirty="0" smtClean="0"/>
              <a:t>       Have you felt the need to control how much you smoke but were unable to do so easily?</a:t>
            </a:r>
          </a:p>
          <a:p>
            <a:pPr>
              <a:buNone/>
            </a:pPr>
            <a:r>
              <a:rPr lang="en-US" sz="1800" dirty="0" smtClean="0"/>
              <a:t>       Have you ever promised that you would quit smoking and bought a pack of cigarettes that same day?</a:t>
            </a:r>
          </a:p>
          <a:p>
            <a:r>
              <a:rPr lang="en-US" sz="2400" b="1" dirty="0" smtClean="0">
                <a:solidFill>
                  <a:schemeClr val="accent2"/>
                </a:solidFill>
              </a:rPr>
              <a:t>Cutting down (and withdrawal symptoms)</a:t>
            </a:r>
          </a:p>
          <a:p>
            <a:pPr>
              <a:buNone/>
            </a:pPr>
            <a:r>
              <a:rPr lang="en-US" sz="1800" dirty="0" smtClean="0"/>
              <a:t>       Have you ever tried to stop smoking? How many times? For how long?</a:t>
            </a:r>
          </a:p>
          <a:p>
            <a:pPr>
              <a:buNone/>
            </a:pPr>
            <a:r>
              <a:rPr lang="en-US" sz="1800" dirty="0" smtClean="0"/>
              <a:t>       Have you ever had any of the following symptoms when you went for a while without a cigarette: agitation, difficulty concentrating, irritability, mood swings?</a:t>
            </a:r>
          </a:p>
          <a:p>
            <a:pPr>
              <a:buNone/>
            </a:pPr>
            <a:r>
              <a:rPr lang="en-US" sz="1800" dirty="0" smtClean="0"/>
              <a:t>       If so, did the symptom go away after you smoked a cigarette?</a:t>
            </a:r>
          </a:p>
          <a:p>
            <a:r>
              <a:rPr lang="en-US" sz="2400" b="1" dirty="0" smtClean="0">
                <a:solidFill>
                  <a:schemeClr val="accent2"/>
                </a:solidFill>
              </a:rPr>
              <a:t>Consequences</a:t>
            </a:r>
          </a:p>
          <a:p>
            <a:pPr>
              <a:buNone/>
            </a:pPr>
            <a:r>
              <a:rPr lang="en-US" sz="1800" dirty="0" smtClean="0"/>
              <a:t>     How long have you known that smoking was hurting your body?</a:t>
            </a:r>
          </a:p>
          <a:p>
            <a:pPr>
              <a:buNone/>
            </a:pPr>
            <a:r>
              <a:rPr lang="en-US" sz="1800" dirty="0" smtClean="0"/>
              <a:t>     If you continue to smoke, how long do you expect to live?</a:t>
            </a:r>
          </a:p>
          <a:p>
            <a:pPr>
              <a:buNone/>
            </a:pPr>
            <a:r>
              <a:rPr lang="en-US" sz="1800" dirty="0" smtClean="0"/>
              <a:t>     If you were able to quit smoking today and never start again, how long do you think you might live?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3-Fagerström Test</a:t>
            </a:r>
            <a:br>
              <a:rPr lang="en-US" b="1" i="1" dirty="0" smtClean="0">
                <a:solidFill>
                  <a:schemeClr val="accent1"/>
                </a:solidFill>
              </a:rPr>
            </a:b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Patients who quit smoking and </a:t>
            </a:r>
            <a:r>
              <a:rPr lang="en-US" dirty="0" smtClean="0">
                <a:solidFill>
                  <a:srgbClr val="FF0000"/>
                </a:solidFill>
              </a:rPr>
              <a:t>relapse within two or three weeks </a:t>
            </a:r>
            <a:r>
              <a:rPr lang="en-US" dirty="0" smtClean="0"/>
              <a:t>usually do so to relieve withdrawal symptoms secondary to their physical dependence on nicotine.</a:t>
            </a:r>
          </a:p>
          <a:p>
            <a:r>
              <a:rPr lang="en-US" dirty="0" smtClean="0"/>
              <a:t> The </a:t>
            </a:r>
            <a:r>
              <a:rPr lang="en-US" dirty="0" err="1" smtClean="0"/>
              <a:t>Fagerström</a:t>
            </a:r>
            <a:r>
              <a:rPr lang="en-US" dirty="0" smtClean="0"/>
              <a:t> Test for Nicotine Dependence is a standard instrument for assessing the </a:t>
            </a:r>
            <a:r>
              <a:rPr lang="en-US" dirty="0" smtClean="0">
                <a:solidFill>
                  <a:srgbClr val="FF0000"/>
                </a:solidFill>
              </a:rPr>
              <a:t>intensity of this physical addiction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Fagerström</a:t>
            </a:r>
            <a:r>
              <a:rPr lang="en-US" dirty="0" smtClean="0"/>
              <a:t> test helps family physicians document the </a:t>
            </a:r>
            <a:r>
              <a:rPr lang="en-US" dirty="0" smtClean="0">
                <a:solidFill>
                  <a:srgbClr val="FF0000"/>
                </a:solidFill>
              </a:rPr>
              <a:t>indications for prescribing medication </a:t>
            </a:r>
            <a:r>
              <a:rPr lang="en-US" dirty="0" smtClean="0"/>
              <a:t>for nicotine withdrawal.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chemeClr val="accent1"/>
                </a:solidFill>
              </a:rPr>
              <a:t>Fagerström</a:t>
            </a:r>
            <a:r>
              <a:rPr lang="en-US" b="1" i="1" dirty="0" smtClean="0">
                <a:solidFill>
                  <a:schemeClr val="accent1"/>
                </a:solidFill>
              </a:rPr>
              <a:t> Test</a:t>
            </a:r>
            <a:r>
              <a:rPr lang="en-US" b="1" dirty="0" smtClean="0">
                <a:solidFill>
                  <a:schemeClr val="accent1"/>
                </a:solidFill>
              </a:rPr>
              <a:t/>
            </a:r>
            <a:br>
              <a:rPr lang="en-US" b="1" dirty="0" smtClean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higher the </a:t>
            </a:r>
            <a:r>
              <a:rPr lang="en-US" dirty="0" err="1" smtClean="0"/>
              <a:t>Fagerström</a:t>
            </a:r>
            <a:r>
              <a:rPr lang="en-US" dirty="0" smtClean="0"/>
              <a:t> score, the more intense is the patient's physical dependence on nicotine.</a:t>
            </a:r>
          </a:p>
          <a:p>
            <a:r>
              <a:rPr lang="en-US" dirty="0" smtClean="0"/>
              <a:t> Higher scores indicate that treatment of withdrawal symptoms, usually with nicotine replacement therapy, will be an important factor in the patient's plan of care.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</a:rPr>
              <a:t>Modified </a:t>
            </a:r>
            <a:r>
              <a:rPr lang="en-US" sz="2800" b="1" dirty="0" err="1" smtClean="0">
                <a:solidFill>
                  <a:schemeClr val="accent1"/>
                </a:solidFill>
              </a:rPr>
              <a:t>Fagerström</a:t>
            </a:r>
            <a:r>
              <a:rPr lang="en-US" sz="2800" b="1" dirty="0" smtClean="0">
                <a:solidFill>
                  <a:schemeClr val="accent1"/>
                </a:solidFill>
              </a:rPr>
              <a:t> Test for Nicotine Dependence</a:t>
            </a:r>
            <a:r>
              <a:rPr lang="en-US" sz="3600" b="1" dirty="0" smtClean="0">
                <a:solidFill>
                  <a:schemeClr val="accent1"/>
                </a:solidFill>
              </a:rPr>
              <a:t/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i="1" dirty="0" smtClean="0">
                <a:solidFill>
                  <a:schemeClr val="accent2"/>
                </a:solidFill>
              </a:rPr>
              <a:t>1</a:t>
            </a:r>
            <a:r>
              <a:rPr lang="en-US" sz="2400" b="1" i="1" dirty="0">
                <a:solidFill>
                  <a:schemeClr val="accent2"/>
                </a:solidFill>
              </a:rPr>
              <a:t>. How soon after you wake up do you smoke your </a:t>
            </a:r>
            <a:r>
              <a:rPr lang="en-US" sz="2400" b="1" i="1" dirty="0" smtClean="0">
                <a:solidFill>
                  <a:schemeClr val="accent2"/>
                </a:solidFill>
              </a:rPr>
              <a:t>first cigarette?       </a:t>
            </a:r>
            <a:r>
              <a:rPr lang="en-US" sz="2400" b="1" u="sng" dirty="0" smtClean="0">
                <a:solidFill>
                  <a:schemeClr val="accent2"/>
                </a:solidFill>
              </a:rPr>
              <a:t>   </a:t>
            </a:r>
            <a:r>
              <a:rPr lang="en-US" sz="2000" dirty="0" smtClean="0"/>
              <a:t>3 </a:t>
            </a:r>
            <a:r>
              <a:rPr lang="en-US" sz="2000" dirty="0"/>
              <a:t>- Within 5 </a:t>
            </a:r>
            <a:r>
              <a:rPr lang="en-US" sz="2000" dirty="0" smtClean="0"/>
              <a:t>minutes        2 </a:t>
            </a:r>
            <a:r>
              <a:rPr lang="en-US" sz="2000" dirty="0"/>
              <a:t>- 6-30 </a:t>
            </a:r>
            <a:r>
              <a:rPr lang="en-US" sz="2000" dirty="0" smtClean="0"/>
              <a:t>minutes      1 </a:t>
            </a:r>
            <a:r>
              <a:rPr lang="en-US" sz="2000" dirty="0"/>
              <a:t>- 31-60 </a:t>
            </a:r>
            <a:r>
              <a:rPr lang="en-US" sz="2000" dirty="0" smtClean="0"/>
              <a:t>minutes   0 </a:t>
            </a:r>
            <a:r>
              <a:rPr lang="en-US" sz="2000" dirty="0"/>
              <a:t>- After 60 minutes</a:t>
            </a:r>
          </a:p>
          <a:p>
            <a:pPr>
              <a:buNone/>
            </a:pPr>
            <a:r>
              <a:rPr lang="en-US" sz="2400" b="1" i="1" dirty="0">
                <a:solidFill>
                  <a:schemeClr val="accent2"/>
                </a:solidFill>
              </a:rPr>
              <a:t>2. Do you find it difficult to refrain from smoking in places where it is forbidden (e.g. in church, at the library, </a:t>
            </a:r>
            <a:r>
              <a:rPr lang="en-US" sz="2400" b="1" i="1" dirty="0" smtClean="0">
                <a:solidFill>
                  <a:schemeClr val="accent2"/>
                </a:solidFill>
              </a:rPr>
              <a:t>cinema, etc.)?</a:t>
            </a:r>
            <a:r>
              <a:rPr lang="en-US" sz="1800" dirty="0" smtClean="0">
                <a:solidFill>
                  <a:schemeClr val="accent2"/>
                </a:solidFill>
              </a:rPr>
              <a:t> </a:t>
            </a:r>
          </a:p>
          <a:p>
            <a:pPr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1 – Yes         0 - No</a:t>
            </a:r>
          </a:p>
          <a:p>
            <a:pPr>
              <a:buNone/>
            </a:pPr>
            <a:r>
              <a:rPr lang="en-US" sz="2400" b="1" i="1" dirty="0" smtClean="0">
                <a:solidFill>
                  <a:schemeClr val="accent2"/>
                </a:solidFill>
              </a:rPr>
              <a:t>3</a:t>
            </a:r>
            <a:r>
              <a:rPr lang="en-US" sz="2400" b="1" i="1" dirty="0">
                <a:solidFill>
                  <a:schemeClr val="accent2"/>
                </a:solidFill>
              </a:rPr>
              <a:t>. Which cigarette would you hate to give up?</a:t>
            </a:r>
          </a:p>
          <a:p>
            <a:pPr>
              <a:buNone/>
            </a:pPr>
            <a:r>
              <a:rPr lang="en-US" sz="2000" dirty="0" smtClean="0"/>
              <a:t>      1 </a:t>
            </a:r>
            <a:r>
              <a:rPr lang="en-US" sz="2000" dirty="0"/>
              <a:t>- The first one in the </a:t>
            </a:r>
            <a:r>
              <a:rPr lang="en-US" sz="2000" dirty="0" smtClean="0"/>
              <a:t>morning          0 </a:t>
            </a:r>
            <a:r>
              <a:rPr lang="en-US" sz="2000" dirty="0"/>
              <a:t>- All the others</a:t>
            </a:r>
          </a:p>
          <a:p>
            <a:pPr>
              <a:buNone/>
            </a:pPr>
            <a:r>
              <a:rPr lang="en-US" sz="2400" b="1" i="1" dirty="0">
                <a:solidFill>
                  <a:schemeClr val="accent2"/>
                </a:solidFill>
              </a:rPr>
              <a:t>4. How many cigarettes/day do you smoke?</a:t>
            </a:r>
          </a:p>
          <a:p>
            <a:pPr>
              <a:buNone/>
            </a:pPr>
            <a:r>
              <a:rPr lang="en-US" sz="2000" dirty="0" smtClean="0"/>
              <a:t>       0 </a:t>
            </a:r>
            <a:r>
              <a:rPr lang="en-US" sz="2000" dirty="0"/>
              <a:t>- 10 or </a:t>
            </a:r>
            <a:r>
              <a:rPr lang="en-US" sz="2000" dirty="0" smtClean="0"/>
              <a:t>less         1 </a:t>
            </a:r>
            <a:r>
              <a:rPr lang="en-US" sz="2000" dirty="0"/>
              <a:t>- </a:t>
            </a:r>
            <a:r>
              <a:rPr lang="en-US" sz="2000" dirty="0" smtClean="0"/>
              <a:t>11-20          2 </a:t>
            </a:r>
            <a:r>
              <a:rPr lang="en-US" sz="2000" dirty="0"/>
              <a:t>- </a:t>
            </a:r>
            <a:r>
              <a:rPr lang="en-US" sz="2000" dirty="0" smtClean="0"/>
              <a:t>21-30         3 </a:t>
            </a:r>
            <a:r>
              <a:rPr lang="en-US" sz="2000" dirty="0"/>
              <a:t>- 31 or more</a:t>
            </a:r>
          </a:p>
          <a:p>
            <a:pPr>
              <a:buNone/>
            </a:pPr>
            <a:r>
              <a:rPr lang="en-US" sz="2400" b="1" i="1" dirty="0">
                <a:solidFill>
                  <a:schemeClr val="accent2"/>
                </a:solidFill>
              </a:rPr>
              <a:t>5. Do you smoke more frequently during the first hours after waking than during the rest of the </a:t>
            </a:r>
            <a:r>
              <a:rPr lang="en-US" sz="2400" b="1" i="1" dirty="0" smtClean="0">
                <a:solidFill>
                  <a:schemeClr val="accent2"/>
                </a:solidFill>
              </a:rPr>
              <a:t>day?</a:t>
            </a:r>
            <a:r>
              <a:rPr lang="en-US" sz="2000" b="1" i="1" dirty="0" smtClean="0">
                <a:solidFill>
                  <a:schemeClr val="accent2"/>
                </a:solidFill>
              </a:rPr>
              <a:t> 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1 – Yes                            0 - No</a:t>
            </a:r>
          </a:p>
          <a:p>
            <a:pPr>
              <a:buNone/>
            </a:pPr>
            <a:r>
              <a:rPr lang="en-US" sz="2400" b="1" i="1" dirty="0" smtClean="0">
                <a:solidFill>
                  <a:schemeClr val="accent2"/>
                </a:solidFill>
              </a:rPr>
              <a:t>6</a:t>
            </a:r>
            <a:r>
              <a:rPr lang="en-US" sz="2400" b="1" i="1" dirty="0">
                <a:solidFill>
                  <a:schemeClr val="accent2"/>
                </a:solidFill>
              </a:rPr>
              <a:t>. Do you smoke if you are so ill you are in bed most of the day?</a:t>
            </a:r>
          </a:p>
          <a:p>
            <a:pPr>
              <a:buNone/>
            </a:pPr>
            <a:r>
              <a:rPr lang="en-US" sz="1800" dirty="0" smtClean="0"/>
              <a:t>       1 – Yes                                 0 – No</a:t>
            </a:r>
          </a:p>
          <a:p>
            <a:pPr>
              <a:buNone/>
            </a:pP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Modified </a:t>
            </a:r>
            <a:r>
              <a:rPr lang="en-US" sz="2800" b="1" dirty="0" err="1" smtClean="0">
                <a:solidFill>
                  <a:schemeClr val="accent1"/>
                </a:solidFill>
              </a:rPr>
              <a:t>Fagerström</a:t>
            </a:r>
            <a:r>
              <a:rPr lang="en-US" sz="2800" b="1" dirty="0" smtClean="0">
                <a:solidFill>
                  <a:schemeClr val="accent1"/>
                </a:solidFill>
              </a:rPr>
              <a:t> Test for Nicotine Dependence</a:t>
            </a:r>
            <a:br>
              <a:rPr lang="en-US" sz="2800" b="1" dirty="0" smtClean="0">
                <a:solidFill>
                  <a:schemeClr val="accent1"/>
                </a:solidFill>
              </a:rPr>
            </a:b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66801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Modified </a:t>
            </a:r>
            <a:r>
              <a:rPr lang="en-US" sz="3600" b="1" dirty="0" err="1" smtClean="0">
                <a:solidFill>
                  <a:schemeClr val="accent1"/>
                </a:solidFill>
              </a:rPr>
              <a:t>Fagerström</a:t>
            </a:r>
            <a:r>
              <a:rPr lang="en-US" sz="3600" b="1" dirty="0" smtClean="0">
                <a:solidFill>
                  <a:schemeClr val="accent1"/>
                </a:solidFill>
              </a:rPr>
              <a:t> Test for Nicotine Dependence</a:t>
            </a:r>
            <a:endParaRPr lang="en-US" sz="3600" b="1" i="1" dirty="0" smtClean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Classification of dependence: 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 smtClean="0">
                <a:solidFill>
                  <a:schemeClr val="accent2"/>
                </a:solidFill>
              </a:rPr>
              <a:t>Less than 4 :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minimally dependent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 smtClean="0">
                <a:solidFill>
                  <a:schemeClr val="accent2"/>
                </a:solidFill>
              </a:rPr>
              <a:t>4-6 :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moderately dependent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 smtClean="0">
                <a:solidFill>
                  <a:schemeClr val="accent2"/>
                </a:solidFill>
              </a:rPr>
              <a:t>7-10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:  highly dependent</a:t>
            </a:r>
          </a:p>
          <a:p>
            <a:pPr marL="514350" indent="-514350" rtl="1">
              <a:buNone/>
            </a:pPr>
            <a:endParaRPr lang="en-US" sz="2000" i="1" dirty="0" smtClean="0"/>
          </a:p>
          <a:p>
            <a:pPr marL="514350" indent="-514350" rtl="1">
              <a:buNone/>
            </a:pPr>
            <a:r>
              <a:rPr lang="en-US" sz="2000" i="1" dirty="0" smtClean="0"/>
              <a:t>Adapted with permission from Heatherton TF, Kozlowski LT, </a:t>
            </a:r>
            <a:r>
              <a:rPr lang="en-US" sz="2000" i="1" dirty="0" err="1" smtClean="0"/>
              <a:t>Frecker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RC,Fagerström</a:t>
            </a:r>
            <a:r>
              <a:rPr lang="en-US" sz="2000" i="1" dirty="0" smtClean="0"/>
              <a:t> KO. The </a:t>
            </a:r>
            <a:r>
              <a:rPr lang="en-US" sz="2000" i="1" dirty="0" err="1" smtClean="0"/>
              <a:t>Fagerström</a:t>
            </a:r>
            <a:r>
              <a:rPr lang="en-US" sz="2000" i="1" dirty="0" smtClean="0"/>
              <a:t> test for nicotine dependence: a revision of the </a:t>
            </a:r>
            <a:r>
              <a:rPr lang="en-US" sz="2000" i="1" dirty="0" err="1" smtClean="0"/>
              <a:t>Fagerström</a:t>
            </a:r>
            <a:r>
              <a:rPr lang="en-US" sz="2000" i="1" dirty="0" smtClean="0"/>
              <a:t> Tolerance Questionnaire. Br J Addict 1991;86:1119–27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i="1" dirty="0" smtClean="0">
                <a:solidFill>
                  <a:schemeClr val="accent1"/>
                </a:solidFill>
              </a:rPr>
              <a:t>Heaviness of  Smoking Index (HSI)</a:t>
            </a:r>
            <a:r>
              <a:rPr lang="en-US" sz="3600" b="1" i="1" dirty="0" smtClean="0"/>
              <a:t/>
            </a:r>
            <a:br>
              <a:rPr lang="en-US" sz="3600" b="1" i="1" dirty="0" smtClean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The Heaviness of Smoking Index (HSI) consists of FTND </a:t>
            </a:r>
            <a:r>
              <a:rPr lang="en-US" b="1" dirty="0" smtClean="0">
                <a:solidFill>
                  <a:schemeClr val="accent2"/>
                </a:solidFill>
              </a:rPr>
              <a:t>Item 1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and FTND </a:t>
            </a:r>
            <a:r>
              <a:rPr lang="en-US" b="1" dirty="0" smtClean="0">
                <a:solidFill>
                  <a:schemeClr val="accent2"/>
                </a:solidFill>
              </a:rPr>
              <a:t>Item 4</a:t>
            </a:r>
            <a:r>
              <a:rPr lang="en-US" dirty="0" smtClean="0"/>
              <a:t>, using the same response scales and calculating the total score using the sum of the scores on those two items.</a:t>
            </a:r>
          </a:p>
          <a:p>
            <a:pPr lvl="1"/>
            <a:r>
              <a:rPr lang="en-US" sz="2600" b="1" dirty="0" smtClean="0"/>
              <a:t> How soon after you wake up do you smoke your first cigarette?          </a:t>
            </a:r>
            <a:r>
              <a:rPr lang="en-US" sz="2600" dirty="0" smtClean="0"/>
              <a:t>3 - Within 5 minutes        2 - 6-30 minutes                1 - 31-60 minutes            0 - After 60 minutes</a:t>
            </a:r>
          </a:p>
          <a:p>
            <a:pPr lvl="1"/>
            <a:r>
              <a:rPr lang="en-US" sz="2600" b="1" dirty="0" smtClean="0"/>
              <a:t>How many cigarettes/day do you smoke?</a:t>
            </a:r>
          </a:p>
          <a:p>
            <a:pPr>
              <a:buNone/>
            </a:pPr>
            <a:r>
              <a:rPr lang="en-US" sz="2600" dirty="0" smtClean="0"/>
              <a:t>           0 - 10 or less    1 - 11-20       2 - 21-30     3 - 31 or more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</a:rPr>
              <a:t>Heaviness of  Smoking Index (HSI)</a:t>
            </a:r>
            <a:r>
              <a:rPr lang="en-US" sz="3600" b="1" i="1" dirty="0" smtClean="0"/>
              <a:t/>
            </a:r>
            <a:br>
              <a:rPr lang="en-US" sz="3600" b="1" i="1" dirty="0" smtClean="0"/>
            </a:b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4-Assessing Reinforcement</a:t>
            </a:r>
            <a:br>
              <a:rPr lang="en-US" b="1" i="1" dirty="0" smtClean="0">
                <a:solidFill>
                  <a:schemeClr val="accent1"/>
                </a:solidFill>
              </a:rPr>
            </a:b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Patients who quit smoking but </a:t>
            </a:r>
            <a:r>
              <a:rPr lang="en-US" dirty="0" smtClean="0">
                <a:solidFill>
                  <a:srgbClr val="FF0000"/>
                </a:solidFill>
              </a:rPr>
              <a:t>relapse more than six weeks later</a:t>
            </a:r>
            <a:r>
              <a:rPr lang="en-US" dirty="0" smtClean="0"/>
              <a:t> are not smoking to relieve withdrawal symptoms; their relapses are caused by a </a:t>
            </a:r>
            <a:r>
              <a:rPr lang="en-US" dirty="0" smtClean="0">
                <a:solidFill>
                  <a:srgbClr val="FF0000"/>
                </a:solidFill>
              </a:rPr>
              <a:t>desire to smoke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craving</a:t>
            </a:r>
            <a:r>
              <a:rPr lang="en-US" dirty="0" smtClean="0"/>
              <a:t>) induced by internal or external events.</a:t>
            </a:r>
          </a:p>
          <a:p>
            <a:r>
              <a:rPr lang="en-US" dirty="0" smtClean="0"/>
              <a:t> Assessing how each patient's smoking serves as a </a:t>
            </a:r>
            <a:r>
              <a:rPr lang="en-US" dirty="0" err="1" smtClean="0"/>
              <a:t>reinforcer</a:t>
            </a:r>
            <a:r>
              <a:rPr lang="en-US" dirty="0" smtClean="0"/>
              <a:t> can help the family physician identify potential relapse triggers for that person.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Assessing Reinforcement</a:t>
            </a:r>
            <a:br>
              <a:rPr lang="en-US" b="1" i="1" dirty="0" smtClean="0">
                <a:solidFill>
                  <a:schemeClr val="accent1"/>
                </a:solidFill>
              </a:rPr>
            </a:b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800" dirty="0" smtClean="0"/>
              <a:t>Asking the following questions of a patient can help identify the reinforcing aspects of smoking behavior:</a:t>
            </a:r>
          </a:p>
          <a:p>
            <a:r>
              <a:rPr lang="en-US" b="1" i="1" u="sng" dirty="0" smtClean="0">
                <a:solidFill>
                  <a:schemeClr val="accent2"/>
                </a:solidFill>
              </a:rPr>
              <a:t>SENSORY REWARDS</a:t>
            </a:r>
          </a:p>
          <a:p>
            <a:pPr>
              <a:buNone/>
            </a:pPr>
            <a:r>
              <a:rPr lang="en-US" dirty="0" smtClean="0"/>
              <a:t>     “Lots of smokers like the way a cigarette feels in their fingers. Or, they enjoy the puffing, the smoke and the warmth of a cigarette. What about you?”</a:t>
            </a:r>
          </a:p>
          <a:p>
            <a:r>
              <a:rPr lang="en-US" b="1" i="1" u="sng" dirty="0" smtClean="0">
                <a:solidFill>
                  <a:schemeClr val="accent2"/>
                </a:solidFill>
              </a:rPr>
              <a:t>RITUALS</a:t>
            </a:r>
          </a:p>
          <a:p>
            <a:pPr>
              <a:buNone/>
            </a:pPr>
            <a:r>
              <a:rPr lang="en-US" dirty="0" smtClean="0"/>
              <a:t>      “Lots of smokers have special things they like to do with a cigarette, such as what they do with the cigarette pack, the way they open it, the way they light up and the way they puff on the cigarette. What about you?”</a:t>
            </a:r>
          </a:p>
          <a:p>
            <a:r>
              <a:rPr lang="en-US" b="1" i="1" u="sng" dirty="0" smtClean="0">
                <a:solidFill>
                  <a:schemeClr val="accent2"/>
                </a:solidFill>
              </a:rPr>
              <a:t>IMAGE</a:t>
            </a:r>
          </a:p>
          <a:p>
            <a:pPr>
              <a:buNone/>
            </a:pPr>
            <a:r>
              <a:rPr lang="en-US" dirty="0" smtClean="0"/>
              <a:t>      “What sort of people smoke (the patient's brand of cigarettes)? What are they like?”</a:t>
            </a:r>
          </a:p>
          <a:p>
            <a:r>
              <a:rPr lang="en-US" b="1" i="1" u="sng" dirty="0" smtClean="0">
                <a:solidFill>
                  <a:schemeClr val="accent2"/>
                </a:solidFill>
              </a:rPr>
              <a:t>EMOTIONAL  RELIEF</a:t>
            </a:r>
          </a:p>
          <a:p>
            <a:pPr>
              <a:buNone/>
            </a:pPr>
            <a:r>
              <a:rPr lang="en-US" dirty="0" smtClean="0"/>
              <a:t>      “Lots of smokers discover that cigarettes help them deal with stressful feelings, such as anger, frustration or boredom. What about you?”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Assessing Nicotine Dependence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err="1" smtClean="0">
                <a:solidFill>
                  <a:schemeClr val="accent1"/>
                </a:solidFill>
              </a:rPr>
              <a:t>Kheradmand</a:t>
            </a:r>
            <a:r>
              <a:rPr lang="en-US" sz="3300" dirty="0" smtClean="0">
                <a:solidFill>
                  <a:schemeClr val="accent1"/>
                </a:solidFill>
              </a:rPr>
              <a:t> Ali M.D.</a:t>
            </a:r>
          </a:p>
          <a:p>
            <a:r>
              <a:rPr lang="en-US" sz="3300" dirty="0" smtClean="0">
                <a:solidFill>
                  <a:schemeClr val="accent1"/>
                </a:solidFill>
              </a:rPr>
              <a:t>Assistant Professor of Psychiatry</a:t>
            </a:r>
          </a:p>
          <a:p>
            <a:r>
              <a:rPr lang="en-US" sz="3300" dirty="0" err="1" smtClean="0">
                <a:solidFill>
                  <a:schemeClr val="accent1"/>
                </a:solidFill>
              </a:rPr>
              <a:t>Shahid</a:t>
            </a:r>
            <a:r>
              <a:rPr lang="en-US" sz="3300" dirty="0" smtClean="0">
                <a:solidFill>
                  <a:schemeClr val="accent1"/>
                </a:solidFill>
              </a:rPr>
              <a:t> </a:t>
            </a:r>
            <a:r>
              <a:rPr lang="en-US" sz="3300" dirty="0" err="1" smtClean="0">
                <a:solidFill>
                  <a:schemeClr val="accent1"/>
                </a:solidFill>
              </a:rPr>
              <a:t>Beheshti</a:t>
            </a:r>
            <a:r>
              <a:rPr lang="en-US" sz="3300" dirty="0" smtClean="0">
                <a:solidFill>
                  <a:schemeClr val="accent1"/>
                </a:solidFill>
              </a:rPr>
              <a:t> University of    </a:t>
            </a:r>
          </a:p>
          <a:p>
            <a:r>
              <a:rPr lang="en-US" sz="3300" dirty="0" smtClean="0">
                <a:solidFill>
                  <a:schemeClr val="accent1"/>
                </a:solidFill>
              </a:rPr>
              <a:t>   Medical Sciences</a:t>
            </a:r>
            <a:endParaRPr lang="en-US" sz="33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</a:rPr>
              <a:t>5-Smoker's Profile</a:t>
            </a:r>
            <a:br>
              <a:rPr lang="en-US" sz="3600" b="1" i="1" dirty="0" smtClean="0">
                <a:solidFill>
                  <a:schemeClr val="accent1"/>
                </a:solidFill>
              </a:rPr>
            </a:br>
            <a:endParaRPr lang="en-US" sz="3600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Elements gathered from the preceding assessments have been formulated into a smoker's profile;</a:t>
            </a:r>
          </a:p>
          <a:p>
            <a:r>
              <a:rPr lang="en-US" dirty="0" smtClean="0"/>
              <a:t>The smoker's profile scores the intensity of the following four reasons that people smoke cigarettes: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i="1" dirty="0" smtClean="0">
                <a:solidFill>
                  <a:schemeClr val="accent2"/>
                </a:solidFill>
              </a:rPr>
              <a:t> to relieve stress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i="1" dirty="0" smtClean="0">
                <a:solidFill>
                  <a:schemeClr val="accent2"/>
                </a:solidFill>
              </a:rPr>
              <a:t> to perform a conditioned response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i="1" dirty="0" smtClean="0">
                <a:solidFill>
                  <a:schemeClr val="accent2"/>
                </a:solidFill>
              </a:rPr>
              <a:t> to relieve withdrawal symptoms 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i="1" dirty="0" smtClean="0">
                <a:solidFill>
                  <a:schemeClr val="accent2"/>
                </a:solidFill>
              </a:rPr>
              <a:t>to treat an underlying depressive state 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i="1" dirty="0" smtClean="0">
                <a:solidFill>
                  <a:schemeClr val="accent1"/>
                </a:solidFill>
              </a:rPr>
              <a:t>A. Smoker's Profile-Stress relief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you're frustrated or angry, do you automatically think about smoking a cigarette?</a:t>
            </a:r>
          </a:p>
          <a:p>
            <a:r>
              <a:rPr lang="en-US" dirty="0" smtClean="0"/>
              <a:t>If you're upset or scared, does a cigarette help you calm down?</a:t>
            </a:r>
          </a:p>
          <a:p>
            <a:r>
              <a:rPr lang="en-US" dirty="0" smtClean="0"/>
              <a:t>Do you rely on cigarettes when you're under stress?</a:t>
            </a:r>
          </a:p>
          <a:p>
            <a:r>
              <a:rPr lang="en-US" dirty="0" smtClean="0"/>
              <a:t>Recall a time when you stopped smoking for a while. After you stopped smoking, did you want a cigarette more whenever you got upset or angry? Did you miss cigarettes more when you were under a lot of stress or tension?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i="1" dirty="0" smtClean="0">
                <a:solidFill>
                  <a:schemeClr val="accent1"/>
                </a:solidFill>
              </a:rPr>
              <a:t>B. Smoker's Profile-Conditioned respo</a:t>
            </a:r>
            <a:r>
              <a:rPr lang="en-US" sz="4000" b="1" dirty="0" smtClean="0">
                <a:solidFill>
                  <a:schemeClr val="accent1"/>
                </a:solidFill>
              </a:rPr>
              <a:t>nses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often do you smoke while you're driving a car or drinking a cup of coffee?</a:t>
            </a:r>
          </a:p>
          <a:p>
            <a:r>
              <a:rPr lang="en-US" dirty="0" smtClean="0"/>
              <a:t>If you're with someone who's smoking, do you automatically smoke, too?</a:t>
            </a:r>
          </a:p>
          <a:p>
            <a:r>
              <a:rPr lang="en-US" dirty="0" smtClean="0"/>
              <a:t>Do you usually smoke a cigarette during or after a meal?</a:t>
            </a:r>
          </a:p>
          <a:p>
            <a:r>
              <a:rPr lang="en-US" dirty="0" smtClean="0"/>
              <a:t>Recall a time when you stopped smoking for a while. Did being around smokers make it hard to not smoke? Were there certain people, places or things that made you want to smoke?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b="1" i="1" dirty="0" smtClean="0">
                <a:solidFill>
                  <a:schemeClr val="accent1"/>
                </a:solidFill>
              </a:rPr>
              <a:t>C. Smoker's Profile-Relief of withdrawal symptoms</a:t>
            </a:r>
            <a:endParaRPr lang="en-US" sz="40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do you smoke your first cigarette of the day?</a:t>
            </a:r>
          </a:p>
          <a:p>
            <a:r>
              <a:rPr lang="en-US" dirty="0" smtClean="0"/>
              <a:t>Do you get irritable if you have to go more than two hours without a cigarette?</a:t>
            </a:r>
          </a:p>
          <a:p>
            <a:r>
              <a:rPr lang="en-US" dirty="0" smtClean="0"/>
              <a:t>Do you have trouble concentrating if you're not smoking?</a:t>
            </a:r>
          </a:p>
          <a:p>
            <a:r>
              <a:rPr lang="en-US" dirty="0" smtClean="0"/>
              <a:t>Recall a time when you stopped smoking for a while. Did you get irritable or moody during the first few days after you stopped? Did you have trouble concentrating during the first few days after you stopped?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i="1" dirty="0" smtClean="0">
                <a:solidFill>
                  <a:schemeClr val="accent1"/>
                </a:solidFill>
              </a:rPr>
              <a:t>D. Smoker's Profile-Elevation of depressed mood</a:t>
            </a:r>
            <a:r>
              <a:rPr lang="en-US" sz="3600" b="1" dirty="0" smtClean="0">
                <a:solidFill>
                  <a:schemeClr val="accent1"/>
                </a:solidFill>
              </a:rPr>
              <a:t/>
            </a:r>
            <a:br>
              <a:rPr lang="en-US" sz="3600" b="1" dirty="0" smtClean="0">
                <a:solidFill>
                  <a:schemeClr val="accent1"/>
                </a:solidFill>
              </a:rPr>
            </a:b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a time when you stopped smoking for a while. Did you become more depressed?</a:t>
            </a:r>
          </a:p>
          <a:p>
            <a:r>
              <a:rPr lang="en-US" dirty="0" smtClean="0"/>
              <a:t>When you woke up in the morning, did you feel that you could spend all day in bed?</a:t>
            </a:r>
          </a:p>
          <a:p>
            <a:r>
              <a:rPr lang="en-US" dirty="0" smtClean="0"/>
              <a:t>How was your energy level after you stopped smoking?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</a:rPr>
              <a:t>6-Readiness to Change</a:t>
            </a:r>
            <a:br>
              <a:rPr lang="en-US" sz="3600" b="1" i="1" dirty="0" smtClean="0">
                <a:solidFill>
                  <a:schemeClr val="accent1"/>
                </a:solidFill>
              </a:rPr>
            </a:br>
            <a:endParaRPr lang="en-US" sz="3600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After using one or more of the assessment tools, the family physician will have sufficient information to know what a patient needs to do to quit smoking.</a:t>
            </a:r>
          </a:p>
          <a:p>
            <a:r>
              <a:rPr lang="en-US" dirty="0" smtClean="0"/>
              <a:t>Knowing the patient's cognitive set is crucial to success in quitting smoking because advice and treatment must match the patient's cognitive stage to be effective.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Readiness to Change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Transtheoretical</a:t>
            </a:r>
            <a:r>
              <a:rPr lang="en-US" dirty="0" smtClean="0"/>
              <a:t> Model of Change is based on discrete stages along the continuum of change in cigarette smoking behavior. These stages are termed: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accent2"/>
                </a:solidFill>
              </a:rPr>
              <a:t> pre contemplation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accent2"/>
                </a:solidFill>
              </a:rPr>
              <a:t> contemplation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accent2"/>
                </a:solidFill>
              </a:rPr>
              <a:t> 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accent2"/>
                </a:solidFill>
              </a:rPr>
              <a:t>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accent2"/>
                </a:solidFill>
              </a:rPr>
              <a:t> maintenance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accent2"/>
                </a:solidFill>
              </a:rPr>
              <a:t> relapse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TASKS OF THE ASSESSMENT PROCESS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19200"/>
            <a:ext cx="8915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764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Pack-year</a:t>
            </a:r>
            <a:br>
              <a:rPr lang="en-US" b="1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Number of pack-years = </a:t>
            </a:r>
            <a:r>
              <a:rPr lang="en-US" dirty="0">
                <a:solidFill>
                  <a:srgbClr val="FF0000"/>
                </a:solidFill>
              </a:rPr>
              <a:t>(packs smoked per day) × (years as a smoker)</a:t>
            </a:r>
          </a:p>
          <a:p>
            <a:r>
              <a:rPr lang="en-US" i="1" dirty="0"/>
              <a:t>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Number of pack-years = </a:t>
            </a:r>
            <a:r>
              <a:rPr lang="en-US" dirty="0">
                <a:solidFill>
                  <a:srgbClr val="FF0000"/>
                </a:solidFill>
              </a:rPr>
              <a:t>(number of </a:t>
            </a:r>
            <a:r>
              <a:rPr lang="en-US" i="1" dirty="0">
                <a:solidFill>
                  <a:srgbClr val="FF0000"/>
                </a:solidFill>
              </a:rPr>
              <a:t>cigarettes</a:t>
            </a:r>
            <a:r>
              <a:rPr lang="en-US" dirty="0">
                <a:solidFill>
                  <a:srgbClr val="FF0000"/>
                </a:solidFill>
              </a:rPr>
              <a:t> smoked per day/20) × number of years smoked.</a:t>
            </a:r>
            <a:r>
              <a:rPr lang="en-US" dirty="0"/>
              <a:t> (1 pack has 20 cigarettes in some countries)</a:t>
            </a:r>
          </a:p>
          <a:p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/>
              <a:t> pack-year = 1  pack day </a:t>
            </a:r>
            <a:r>
              <a:rPr lang="en-US" dirty="0" smtClean="0"/>
              <a:t>*1 </a:t>
            </a:r>
            <a:r>
              <a:rPr lang="en-US" dirty="0"/>
              <a:t> year = 1  pack </a:t>
            </a:r>
            <a:r>
              <a:rPr lang="en-US" dirty="0" smtClean="0"/>
              <a:t>day*365.24 </a:t>
            </a:r>
            <a:r>
              <a:rPr lang="en-US" dirty="0"/>
              <a:t> days = </a:t>
            </a:r>
            <a:r>
              <a:rPr lang="en-US" dirty="0">
                <a:solidFill>
                  <a:schemeClr val="tx2"/>
                </a:solidFill>
              </a:rPr>
              <a:t>365.24</a:t>
            </a:r>
            <a:r>
              <a:rPr lang="en-US" dirty="0"/>
              <a:t>  packs = 365.24  packs </a:t>
            </a:r>
            <a:r>
              <a:rPr lang="en-US" dirty="0" smtClean="0"/>
              <a:t>* </a:t>
            </a:r>
            <a:r>
              <a:rPr lang="en-US" dirty="0"/>
              <a:t>20  cigarettes pack = </a:t>
            </a:r>
            <a:r>
              <a:rPr lang="en-US" dirty="0" smtClean="0">
                <a:solidFill>
                  <a:schemeClr val="tx2"/>
                </a:solidFill>
              </a:rPr>
              <a:t>7305</a:t>
            </a:r>
            <a:r>
              <a:rPr lang="en-US" dirty="0" smtClean="0"/>
              <a:t> </a:t>
            </a:r>
            <a:r>
              <a:rPr lang="en-US" dirty="0"/>
              <a:t> cigarettes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example: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person who has smoked 15 cigarettes a day for 40 years has a (15/20) x 40 = </a:t>
            </a:r>
            <a:r>
              <a:rPr lang="en-US" dirty="0">
                <a:solidFill>
                  <a:schemeClr val="tx2"/>
                </a:solidFill>
              </a:rPr>
              <a:t>30</a:t>
            </a:r>
            <a:r>
              <a:rPr lang="en-US" dirty="0"/>
              <a:t> pack-year smoking history.</a:t>
            </a:r>
          </a:p>
          <a:p>
            <a:r>
              <a:rPr lang="en-US" dirty="0"/>
              <a:t>A pack-year is smoking 20 cigarettes a day for one year.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someone has smoked 10 cigarettes a day for 6 years they would have </a:t>
            </a:r>
            <a:r>
              <a:rPr lang="en-US" dirty="0">
                <a:solidFill>
                  <a:schemeClr val="tx2"/>
                </a:solidFill>
              </a:rPr>
              <a:t>a 3 </a:t>
            </a:r>
            <a:r>
              <a:rPr lang="en-US" dirty="0"/>
              <a:t>pack-year history. </a:t>
            </a:r>
            <a:endParaRPr lang="en-US" dirty="0" smtClean="0"/>
          </a:p>
          <a:p>
            <a:r>
              <a:rPr lang="en-US" dirty="0" smtClean="0"/>
              <a:t>Someone </a:t>
            </a:r>
            <a:r>
              <a:rPr lang="en-US" dirty="0"/>
              <a:t>who has smoked 40 cigarettes daily for 20 years has </a:t>
            </a:r>
            <a:r>
              <a:rPr lang="en-US" dirty="0">
                <a:solidFill>
                  <a:schemeClr val="tx2"/>
                </a:solidFill>
              </a:rPr>
              <a:t>a 40 </a:t>
            </a:r>
            <a:r>
              <a:rPr lang="en-US" dirty="0"/>
              <a:t>pack-year history.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22804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References:</a:t>
            </a:r>
            <a:endParaRPr lang="fa-I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R.K. Reis, D.A. </a:t>
            </a:r>
            <a:r>
              <a:rPr lang="en-US" dirty="0" err="1" smtClean="0"/>
              <a:t>Fiellin</a:t>
            </a:r>
            <a:r>
              <a:rPr lang="en-US" dirty="0" smtClean="0"/>
              <a:t>, </a:t>
            </a:r>
            <a:r>
              <a:rPr lang="en-US" dirty="0" err="1" smtClean="0"/>
              <a:t>Sh.C</a:t>
            </a:r>
            <a:r>
              <a:rPr lang="en-US" dirty="0" smtClean="0"/>
              <a:t>. Miller, R.SAITZ. The ASAM principles of Addiction Medicine, Fifth Edition,2014</a:t>
            </a:r>
          </a:p>
          <a:p>
            <a:r>
              <a:rPr lang="en-US" dirty="0" smtClean="0"/>
              <a:t>American Family Physician, www.aafp.org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4827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</a:rPr>
              <a:t>Assessment Strategies</a:t>
            </a:r>
            <a:endParaRPr lang="en-US" sz="3600" b="1" i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1-The CAGE questionnaire for smoking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2-The “four Cs” test 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3-The </a:t>
            </a:r>
            <a:r>
              <a:rPr lang="en-US" b="1" i="1" dirty="0" err="1" smtClean="0">
                <a:solidFill>
                  <a:schemeClr val="accent1"/>
                </a:solidFill>
              </a:rPr>
              <a:t>Fagerström</a:t>
            </a:r>
            <a:r>
              <a:rPr lang="en-US" b="1" i="1" dirty="0" smtClean="0">
                <a:solidFill>
                  <a:schemeClr val="accent1"/>
                </a:solidFill>
              </a:rPr>
              <a:t> Test for Nicotine Dependence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4-Smoker’s Profile 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5-Assessing reinforcement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6-Readiness to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1- CAGE Questionnaire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The CAGE questionnaire is a simple, accurate tool that has been used for many years to screen patients for </a:t>
            </a:r>
            <a:r>
              <a:rPr lang="en-US" dirty="0" smtClean="0">
                <a:solidFill>
                  <a:srgbClr val="FF0000"/>
                </a:solidFill>
              </a:rPr>
              <a:t>addictive disorders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CAGE questions have been revised to apply to smoking behavior , and can be included in a clinical interview. It  modified from the familiar CAGE questionnaire for </a:t>
            </a:r>
            <a:r>
              <a:rPr lang="en-US" dirty="0" smtClean="0">
                <a:solidFill>
                  <a:srgbClr val="FF0000"/>
                </a:solidFill>
              </a:rPr>
              <a:t>alcoholism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</a:rPr>
              <a:t>CAGE Questionnaire Modified for Smoking Behavior</a:t>
            </a:r>
            <a:endParaRPr lang="en-US" sz="3600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Examples of actual patient responses to these questions include the following:</a:t>
            </a:r>
          </a:p>
          <a:p>
            <a:r>
              <a:rPr lang="en-US" sz="4100" b="1" dirty="0" smtClean="0">
                <a:solidFill>
                  <a:schemeClr val="accent2"/>
                </a:solidFill>
              </a:rPr>
              <a:t>C</a:t>
            </a:r>
            <a:r>
              <a:rPr lang="en-US" dirty="0" smtClean="0">
                <a:solidFill>
                  <a:schemeClr val="accent2"/>
                </a:solidFill>
              </a:rPr>
              <a:t>ut down: </a:t>
            </a:r>
            <a:r>
              <a:rPr lang="en-US" dirty="0" smtClean="0"/>
              <a:t>“I wanted to quit smoking, but I couldn't do it, so I switched to a low-tar cigarette.”</a:t>
            </a:r>
          </a:p>
          <a:p>
            <a:r>
              <a:rPr lang="en-US" sz="4100" b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>
                <a:solidFill>
                  <a:schemeClr val="accent2"/>
                </a:solidFill>
              </a:rPr>
              <a:t>nnoyed: </a:t>
            </a:r>
            <a:r>
              <a:rPr lang="en-US" dirty="0" smtClean="0"/>
              <a:t>“Last week, my granddaughter said to me, ‘Grandma, I wish you would stop smoking,’ and I snapped at her, ‘Well, I'm old enough to smoke—are you?’”</a:t>
            </a:r>
          </a:p>
          <a:p>
            <a:r>
              <a:rPr lang="en-US" sz="4100" b="1" dirty="0" smtClean="0">
                <a:solidFill>
                  <a:schemeClr val="accent2"/>
                </a:solidFill>
              </a:rPr>
              <a:t>G</a:t>
            </a:r>
            <a:r>
              <a:rPr lang="en-US" dirty="0" smtClean="0">
                <a:solidFill>
                  <a:schemeClr val="accent2"/>
                </a:solidFill>
              </a:rPr>
              <a:t>uilty: </a:t>
            </a:r>
            <a:r>
              <a:rPr lang="en-US" dirty="0" smtClean="0"/>
              <a:t>“I should have stopped smoking long ago—my family wouldn't have to suffer on my account like this if I had.”</a:t>
            </a:r>
          </a:p>
          <a:p>
            <a:r>
              <a:rPr lang="en-US" sz="4100" b="1" dirty="0" smtClean="0">
                <a:solidFill>
                  <a:schemeClr val="accent2"/>
                </a:solidFill>
              </a:rPr>
              <a:t>E</a:t>
            </a:r>
            <a:r>
              <a:rPr lang="en-US" dirty="0" smtClean="0">
                <a:solidFill>
                  <a:schemeClr val="accent2"/>
                </a:solidFill>
              </a:rPr>
              <a:t>ye-opener: </a:t>
            </a:r>
            <a:r>
              <a:rPr lang="en-US" dirty="0" smtClean="0"/>
              <a:t>“I smoke my first cigarette before my feet hit the floor.”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accent1"/>
                </a:solidFill>
              </a:rPr>
              <a:t>CAGE Questionnaire Modified for Smoking Behavior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Have you ever felt a need to Cut down or control your smoking, but had difficulty doing so?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Do you ever get Annoyed or angry with people who criticize your smoking or tell you that you ought to quit smoking?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3.Have you ever felt Guilty about your smoking or about something you did while smoking?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 Do you ever smoke within half an hour of waking up (Eye-opener)?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Two “yes” responses constitute a positive screening test.</a:t>
            </a:r>
          </a:p>
          <a:p>
            <a:pPr>
              <a:buNone/>
            </a:pPr>
            <a:r>
              <a:rPr lang="en-US" sz="2600" i="1" dirty="0" smtClean="0">
                <a:solidFill>
                  <a:srgbClr val="00B0F0"/>
                </a:solidFill>
              </a:rPr>
              <a:t>Information from </a:t>
            </a:r>
            <a:r>
              <a:rPr lang="en-US" sz="2600" i="1" dirty="0" err="1" smtClean="0">
                <a:solidFill>
                  <a:srgbClr val="00B0F0"/>
                </a:solidFill>
              </a:rPr>
              <a:t>Lairson</a:t>
            </a:r>
            <a:r>
              <a:rPr lang="en-US" sz="2600" i="1" dirty="0" smtClean="0">
                <a:solidFill>
                  <a:srgbClr val="00B0F0"/>
                </a:solidFill>
              </a:rPr>
              <a:t> DR, </a:t>
            </a:r>
            <a:r>
              <a:rPr lang="en-US" sz="2600" i="1" dirty="0" err="1" smtClean="0">
                <a:solidFill>
                  <a:srgbClr val="00B0F0"/>
                </a:solidFill>
              </a:rPr>
              <a:t>Harrist</a:t>
            </a:r>
            <a:r>
              <a:rPr lang="en-US" sz="2600" i="1" dirty="0" smtClean="0">
                <a:solidFill>
                  <a:srgbClr val="00B0F0"/>
                </a:solidFill>
              </a:rPr>
              <a:t> R, Martin DW, </a:t>
            </a:r>
            <a:r>
              <a:rPr lang="en-US" sz="2600" i="1" dirty="0" err="1" smtClean="0">
                <a:solidFill>
                  <a:srgbClr val="00B0F0"/>
                </a:solidFill>
              </a:rPr>
              <a:t>Ramby</a:t>
            </a:r>
            <a:r>
              <a:rPr lang="en-US" sz="2600" i="1" dirty="0" smtClean="0">
                <a:solidFill>
                  <a:srgbClr val="00B0F0"/>
                </a:solidFill>
              </a:rPr>
              <a:t> R, Rustin TA, </a:t>
            </a:r>
            <a:r>
              <a:rPr lang="en-US" sz="2600" i="1" dirty="0" err="1" smtClean="0">
                <a:solidFill>
                  <a:srgbClr val="00B0F0"/>
                </a:solidFill>
              </a:rPr>
              <a:t>Swint</a:t>
            </a:r>
            <a:r>
              <a:rPr lang="en-US" sz="2600" i="1" dirty="0" smtClean="0">
                <a:solidFill>
                  <a:srgbClr val="00B0F0"/>
                </a:solidFill>
              </a:rPr>
              <a:t> JM, et al. Screening for patients with alcohol problems: severity of patients identified by the CAGE. J Drug </a:t>
            </a:r>
            <a:r>
              <a:rPr lang="en-US" sz="2600" i="1" dirty="0" err="1" smtClean="0">
                <a:solidFill>
                  <a:srgbClr val="00B0F0"/>
                </a:solidFill>
              </a:rPr>
              <a:t>Educ</a:t>
            </a:r>
            <a:r>
              <a:rPr lang="en-US" sz="2600" i="1" dirty="0" smtClean="0">
                <a:solidFill>
                  <a:srgbClr val="00B0F0"/>
                </a:solidFill>
              </a:rPr>
              <a:t> 1992;22:337–52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2-‘Four Cs’ Test</a:t>
            </a:r>
            <a:br>
              <a:rPr lang="en-US" b="1" i="1" dirty="0" smtClean="0">
                <a:solidFill>
                  <a:schemeClr val="accent1"/>
                </a:solidFill>
              </a:rPr>
            </a:b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Psychiatrists, psychotherapists, social workers and addiction counselors rely on criteria in the Diagnostic and Statistical Manual of Mental Disorders (</a:t>
            </a:r>
            <a:r>
              <a:rPr lang="en-US" dirty="0" smtClean="0">
                <a:solidFill>
                  <a:srgbClr val="FF0000"/>
                </a:solidFill>
              </a:rPr>
              <a:t>DSM</a:t>
            </a:r>
            <a:r>
              <a:rPr lang="en-US" dirty="0" smtClean="0"/>
              <a:t>) to diagnose substance dependence.</a:t>
            </a:r>
          </a:p>
          <a:p>
            <a:r>
              <a:rPr lang="en-US" dirty="0" smtClean="0"/>
              <a:t>These criteria apply to </a:t>
            </a:r>
            <a:r>
              <a:rPr lang="en-US" dirty="0" smtClean="0">
                <a:solidFill>
                  <a:srgbClr val="FF0000"/>
                </a:solidFill>
              </a:rPr>
              <a:t>all addictive substances </a:t>
            </a:r>
            <a:r>
              <a:rPr lang="en-US" dirty="0" smtClean="0"/>
              <a:t>(e.g., </a:t>
            </a:r>
            <a:r>
              <a:rPr lang="en-US" dirty="0" err="1" smtClean="0"/>
              <a:t>alcohol,opioids,cannabis,amphetamines</a:t>
            </a:r>
            <a:r>
              <a:rPr lang="en-US" dirty="0" smtClean="0"/>
              <a:t>) and can be grouped into four categories that conveniently begin with the letter “C”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‘</a:t>
            </a:r>
            <a:r>
              <a:rPr lang="en-US" b="1" i="1" dirty="0" smtClean="0">
                <a:solidFill>
                  <a:schemeClr val="accent1"/>
                </a:solidFill>
              </a:rPr>
              <a:t>Four Cs’ Test</a:t>
            </a:r>
            <a:br>
              <a:rPr lang="en-US" b="1" i="1" dirty="0" smtClean="0">
                <a:solidFill>
                  <a:schemeClr val="accent1"/>
                </a:solidFill>
              </a:rPr>
            </a:b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3600" b="1" dirty="0" smtClean="0">
                <a:solidFill>
                  <a:schemeClr val="accent2"/>
                </a:solidFill>
              </a:rPr>
              <a:t>C</a:t>
            </a:r>
            <a:r>
              <a:rPr lang="en-US" dirty="0" smtClean="0">
                <a:solidFill>
                  <a:schemeClr val="accent2"/>
                </a:solidFill>
              </a:rPr>
              <a:t>ompulsion</a:t>
            </a:r>
            <a:r>
              <a:rPr lang="en-US" dirty="0" smtClean="0"/>
              <a:t>—the intensity with which the desire to use a chemical overwhelms the patient's thoughts, feelings and judgment.</a:t>
            </a:r>
          </a:p>
          <a:p>
            <a:pPr lvl="1"/>
            <a:r>
              <a:rPr lang="en-US" sz="3600" b="1" dirty="0" smtClean="0">
                <a:solidFill>
                  <a:schemeClr val="accent2"/>
                </a:solidFill>
              </a:rPr>
              <a:t>C</a:t>
            </a:r>
            <a:r>
              <a:rPr lang="en-US" dirty="0" smtClean="0">
                <a:solidFill>
                  <a:schemeClr val="accent2"/>
                </a:solidFill>
              </a:rPr>
              <a:t>ontrol</a:t>
            </a:r>
            <a:r>
              <a:rPr lang="en-US" dirty="0" smtClean="0"/>
              <a:t>—the degree to which patients can (or cannot) control their chemical use once they have started using.</a:t>
            </a:r>
          </a:p>
          <a:p>
            <a:pPr lvl="1"/>
            <a:r>
              <a:rPr lang="en-US" sz="3600" b="1" dirty="0" smtClean="0">
                <a:solidFill>
                  <a:schemeClr val="accent2"/>
                </a:solidFill>
              </a:rPr>
              <a:t>C</a:t>
            </a:r>
            <a:r>
              <a:rPr lang="en-US" dirty="0" smtClean="0">
                <a:solidFill>
                  <a:schemeClr val="accent2"/>
                </a:solidFill>
              </a:rPr>
              <a:t>utting down—</a:t>
            </a:r>
            <a:r>
              <a:rPr lang="en-US" dirty="0" smtClean="0"/>
              <a:t>the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effects of reducing chemical intake; withdrawal symptoms.</a:t>
            </a:r>
          </a:p>
          <a:p>
            <a:pPr lvl="1"/>
            <a:r>
              <a:rPr lang="en-US" sz="3500" b="1" dirty="0" smtClean="0">
                <a:solidFill>
                  <a:schemeClr val="accent2"/>
                </a:solidFill>
              </a:rPr>
              <a:t>C</a:t>
            </a:r>
            <a:r>
              <a:rPr lang="en-US" dirty="0" smtClean="0">
                <a:solidFill>
                  <a:schemeClr val="accent2"/>
                </a:solidFill>
              </a:rPr>
              <a:t>onsequences</a:t>
            </a:r>
            <a:r>
              <a:rPr lang="en-US" dirty="0" smtClean="0"/>
              <a:t>—denial or acceptance of the damage caused by the chemical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‘</a:t>
            </a:r>
            <a:r>
              <a:rPr lang="en-US" b="1" i="1" dirty="0" smtClean="0">
                <a:solidFill>
                  <a:schemeClr val="accent1"/>
                </a:solidFill>
              </a:rPr>
              <a:t>Four Cs’ Test</a:t>
            </a:r>
            <a:br>
              <a:rPr lang="en-US" b="1" i="1" dirty="0" smtClean="0">
                <a:solidFill>
                  <a:schemeClr val="accent1"/>
                </a:solidFill>
              </a:rPr>
            </a:b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physicians who feel comfortable discussing psychological issues with their patients may prefer this approach, which documents a </a:t>
            </a:r>
            <a:r>
              <a:rPr lang="en-US" dirty="0" smtClean="0">
                <a:solidFill>
                  <a:srgbClr val="FF0000"/>
                </a:solidFill>
              </a:rPr>
              <a:t>DSM–based diagnosis </a:t>
            </a:r>
            <a:r>
              <a:rPr lang="en-US" dirty="0" smtClean="0"/>
              <a:t>of nicotine dependence.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1956</Words>
  <Application>Microsoft Office PowerPoint</Application>
  <PresentationFormat>On-screen Show (4:3)</PresentationFormat>
  <Paragraphs>159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IN THE NAME OF GOD</vt:lpstr>
      <vt:lpstr>Assessing Nicotine Dependence </vt:lpstr>
      <vt:lpstr>Assessment Strategies</vt:lpstr>
      <vt:lpstr>1- CAGE Questionnaire </vt:lpstr>
      <vt:lpstr>CAGE Questionnaire Modified for Smoking Behavior</vt:lpstr>
      <vt:lpstr>CAGE Questionnaire Modified for Smoking Behavior </vt:lpstr>
      <vt:lpstr>2-‘Four Cs’ Test </vt:lpstr>
      <vt:lpstr>‘Four Cs’ Test </vt:lpstr>
      <vt:lpstr>‘Four Cs’ Test </vt:lpstr>
      <vt:lpstr>Assessing Nicotine Addiction Using the        “Four Cs” Test </vt:lpstr>
      <vt:lpstr>3-Fagerström Test </vt:lpstr>
      <vt:lpstr>Fagerström Test </vt:lpstr>
      <vt:lpstr>Modified Fagerström Test for Nicotine Dependence </vt:lpstr>
      <vt:lpstr>Modified Fagerström Test for Nicotine Dependence </vt:lpstr>
      <vt:lpstr>Modified Fagerström Test for Nicotine Dependence</vt:lpstr>
      <vt:lpstr>Heaviness of  Smoking Index (HSI) </vt:lpstr>
      <vt:lpstr>Heaviness of  Smoking Index (HSI) </vt:lpstr>
      <vt:lpstr>4-Assessing Reinforcement </vt:lpstr>
      <vt:lpstr>Assessing Reinforcement </vt:lpstr>
      <vt:lpstr>5-Smoker's Profile </vt:lpstr>
      <vt:lpstr>A. Smoker's Profile-Stress relief</vt:lpstr>
      <vt:lpstr>B. Smoker's Profile-Conditioned responses</vt:lpstr>
      <vt:lpstr>C. Smoker's Profile-Relief of withdrawal symptoms</vt:lpstr>
      <vt:lpstr>D. Smoker's Profile-Elevation of depressed mood </vt:lpstr>
      <vt:lpstr>6-Readiness to Change </vt:lpstr>
      <vt:lpstr>Readiness to Change</vt:lpstr>
      <vt:lpstr>TASKS OF THE ASSESSMENT PROCESS</vt:lpstr>
      <vt:lpstr>Pack-year 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Nicotine Dependence</dc:title>
  <dc:creator>a.kheradmand</dc:creator>
  <cp:lastModifiedBy>MRT Pack 30 DVDs</cp:lastModifiedBy>
  <cp:revision>30</cp:revision>
  <dcterms:created xsi:type="dcterms:W3CDTF">2016-03-03T05:35:56Z</dcterms:created>
  <dcterms:modified xsi:type="dcterms:W3CDTF">2017-02-15T19:51:17Z</dcterms:modified>
</cp:coreProperties>
</file>