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2" autoAdjust="0"/>
    <p:restoredTop sz="94660"/>
  </p:normalViewPr>
  <p:slideViewPr>
    <p:cSldViewPr snapToGrid="0">
      <p:cViewPr varScale="1">
        <p:scale>
          <a:sx n="52" d="100"/>
          <a:sy n="52" d="100"/>
        </p:scale>
        <p:origin x="5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CB791A-C027-4A28-AC8F-8BC61786F16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1773062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B791A-C027-4A28-AC8F-8BC61786F16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12861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B791A-C027-4A28-AC8F-8BC61786F16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2143343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B791A-C027-4A28-AC8F-8BC61786F16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360675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CB791A-C027-4A28-AC8F-8BC61786F16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2476691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CB791A-C027-4A28-AC8F-8BC61786F16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2596892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CB791A-C027-4A28-AC8F-8BC61786F161}" type="datetimeFigureOut">
              <a:rPr lang="en-US" smtClean="0"/>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235442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CB791A-C027-4A28-AC8F-8BC61786F161}" type="datetimeFigureOut">
              <a:rPr lang="en-US" smtClean="0"/>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3898589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B791A-C027-4A28-AC8F-8BC61786F161}" type="datetimeFigureOut">
              <a:rPr lang="en-US" smtClean="0"/>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1738581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B791A-C027-4A28-AC8F-8BC61786F16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3311771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B791A-C027-4A28-AC8F-8BC61786F16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A42E49-AE3E-44F3-8377-AEE908EC30BB}" type="slidenum">
              <a:rPr lang="en-US" smtClean="0"/>
              <a:t>‹#›</a:t>
            </a:fld>
            <a:endParaRPr lang="en-US"/>
          </a:p>
        </p:txBody>
      </p:sp>
    </p:spTree>
    <p:extLst>
      <p:ext uri="{BB962C8B-B14F-4D97-AF65-F5344CB8AC3E}">
        <p14:creationId xmlns:p14="http://schemas.microsoft.com/office/powerpoint/2010/main" val="2381345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B791A-C027-4A28-AC8F-8BC61786F161}" type="datetimeFigureOut">
              <a:rPr lang="en-US" smtClean="0"/>
              <a:t>12/3/2014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42E49-AE3E-44F3-8377-AEE908EC30BB}" type="slidenum">
              <a:rPr lang="en-US" smtClean="0"/>
              <a:t>‹#›</a:t>
            </a:fld>
            <a:endParaRPr lang="en-US"/>
          </a:p>
        </p:txBody>
      </p:sp>
    </p:spTree>
    <p:extLst>
      <p:ext uri="{BB962C8B-B14F-4D97-AF65-F5344CB8AC3E}">
        <p14:creationId xmlns:p14="http://schemas.microsoft.com/office/powerpoint/2010/main" val="315863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Psychosomatic medicine</a:t>
            </a:r>
            <a:endParaRPr lang="en-US" b="1" dirty="0"/>
          </a:p>
        </p:txBody>
      </p:sp>
      <p:sp>
        <p:nvSpPr>
          <p:cNvPr id="3" name="Subtitle 2"/>
          <p:cNvSpPr>
            <a:spLocks noGrp="1"/>
          </p:cNvSpPr>
          <p:nvPr>
            <p:ph type="subTitle" idx="1"/>
          </p:nvPr>
        </p:nvSpPr>
        <p:spPr/>
        <p:txBody>
          <a:bodyPr>
            <a:normAutofit/>
          </a:bodyPr>
          <a:lstStyle/>
          <a:p>
            <a:r>
              <a:rPr lang="en-US" sz="3600" dirty="0" smtClean="0"/>
              <a:t>History and Current Trends</a:t>
            </a:r>
            <a:endParaRPr lang="en-US" sz="3600" dirty="0"/>
          </a:p>
        </p:txBody>
      </p:sp>
    </p:spTree>
    <p:extLst>
      <p:ext uri="{BB962C8B-B14F-4D97-AF65-F5344CB8AC3E}">
        <p14:creationId xmlns:p14="http://schemas.microsoft.com/office/powerpoint/2010/main" val="1484827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870517"/>
          </a:xfrm>
        </p:spPr>
        <p:txBody>
          <a:bodyPr>
            <a:normAutofit/>
          </a:bodyPr>
          <a:lstStyle/>
          <a:p>
            <a:r>
              <a:rPr lang="en-US" sz="2800" dirty="0" smtClean="0"/>
              <a:t>  </a:t>
            </a:r>
            <a:r>
              <a:rPr lang="en-US" sz="2800" b="1" dirty="0" smtClean="0"/>
              <a:t> </a:t>
            </a:r>
            <a:r>
              <a:rPr lang="en-US" sz="2800" b="1" u="sng" dirty="0" smtClean="0"/>
              <a:t>Hans </a:t>
            </a:r>
            <a:r>
              <a:rPr lang="en-US" sz="2800" b="1" u="sng" dirty="0" err="1" smtClean="0"/>
              <a:t>Selye</a:t>
            </a:r>
            <a:r>
              <a:rPr lang="en-US" sz="2800" b="1" dirty="0" smtClean="0"/>
              <a:t> (1945): Under stress a general adaptation syndrome develops. Adrenal cortical hormones are responsible for the physiological reaction.</a:t>
            </a:r>
            <a:endParaRPr lang="en-US" sz="2800"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51006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230438"/>
          </a:xfrm>
        </p:spPr>
        <p:txBody>
          <a:bodyPr>
            <a:normAutofit/>
          </a:bodyPr>
          <a:lstStyle/>
          <a:p>
            <a:endParaRPr lang="en-US" dirty="0"/>
          </a:p>
        </p:txBody>
      </p:sp>
      <p:sp>
        <p:nvSpPr>
          <p:cNvPr id="3" name="Subtitle 2"/>
          <p:cNvSpPr>
            <a:spLocks noGrp="1"/>
          </p:cNvSpPr>
          <p:nvPr>
            <p:ph type="subTitle" idx="1"/>
          </p:nvPr>
        </p:nvSpPr>
        <p:spPr>
          <a:xfrm>
            <a:off x="1524000" y="2814478"/>
            <a:ext cx="9144000" cy="1655762"/>
          </a:xfrm>
        </p:spPr>
        <p:txBody>
          <a:bodyPr/>
          <a:lstStyle/>
          <a:p>
            <a:r>
              <a:rPr lang="en-US" sz="6000" dirty="0" smtClean="0"/>
              <a:t>Sociocultural</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3852667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03960"/>
            <a:ext cx="9144000" cy="3276600"/>
          </a:xfrm>
        </p:spPr>
        <p:txBody>
          <a:bodyPr>
            <a:normAutofit/>
          </a:bodyPr>
          <a:lstStyle/>
          <a:p>
            <a:r>
              <a:rPr lang="en-US" sz="2800" u="sng" dirty="0" smtClean="0"/>
              <a:t> </a:t>
            </a:r>
            <a:r>
              <a:rPr lang="en-US" sz="2800" b="1" u="sng" dirty="0" smtClean="0"/>
              <a:t>Karen Horney </a:t>
            </a:r>
            <a:r>
              <a:rPr lang="en-US" sz="2800" b="1" dirty="0" smtClean="0"/>
              <a:t>(1939), James Halliday (1948): Emphasized the influence of the culture in the development of psychosomatic illness. They thought that culture influences the mother, who, in turn, affects the child in her relationship with the child—e.g., nursing, child rearing, anxiety transmission.</a:t>
            </a:r>
            <a:endParaRPr lang="en-US" sz="28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66351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Systems theory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99416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05819"/>
            <a:ext cx="9144000" cy="2992437"/>
          </a:xfrm>
        </p:spPr>
        <p:txBody>
          <a:bodyPr>
            <a:normAutofit/>
          </a:bodyPr>
          <a:lstStyle/>
          <a:p>
            <a:r>
              <a:rPr lang="en-US" sz="2800" b="1" u="sng" dirty="0" smtClean="0"/>
              <a:t>Adolph Meyer </a:t>
            </a:r>
            <a:r>
              <a:rPr lang="en-US" sz="2800" b="1" dirty="0" smtClean="0"/>
              <a:t>(1958): Formulated the psychobiological approach to patient assessment that emphasizes the integrated assessment of developmental, psychological, social, environmental, and biological aspects of the patient's condition. Basic concept of the </a:t>
            </a:r>
            <a:r>
              <a:rPr lang="en-US" sz="2800" b="1" dirty="0" err="1" smtClean="0"/>
              <a:t>biopsychosocial</a:t>
            </a:r>
            <a:r>
              <a:rPr lang="en-US" sz="2800" b="1" dirty="0" smtClean="0"/>
              <a:t> model is implicit in his approach.</a:t>
            </a:r>
            <a:br>
              <a:rPr lang="en-US" sz="2800" b="1" dirty="0" smtClean="0"/>
            </a:br>
            <a:endParaRPr lang="en-US" sz="28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90732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388678"/>
          </a:xfrm>
        </p:spPr>
        <p:txBody>
          <a:bodyPr>
            <a:normAutofit/>
          </a:bodyPr>
          <a:lstStyle/>
          <a:p>
            <a:r>
              <a:rPr lang="en-US" sz="3200" dirty="0" smtClean="0"/>
              <a:t>Current Trends</a:t>
            </a:r>
            <a:br>
              <a:rPr lang="en-US" sz="3200" dirty="0" smtClean="0"/>
            </a:br>
            <a:r>
              <a:rPr lang="en-US" sz="3200" dirty="0" smtClean="0"/>
              <a:t>The practice of psychosomatic medicine has evolved considerably since its early clinical origins and has come to focus on psychiatric illnesses that occur in the setting of physical health care</a:t>
            </a:r>
            <a:br>
              <a:rPr lang="en-US" sz="3200" dirty="0" smtClean="0"/>
            </a:br>
            <a:endParaRPr lang="en-US" sz="3200" dirty="0"/>
          </a:p>
        </p:txBody>
      </p:sp>
      <p:sp>
        <p:nvSpPr>
          <p:cNvPr id="3" name="Subtitle 2"/>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val="909456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71002"/>
            <a:ext cx="9144000" cy="2611437"/>
          </a:xfrm>
        </p:spPr>
        <p:txBody>
          <a:bodyPr>
            <a:normAutofit fontScale="90000"/>
          </a:bodyPr>
          <a:lstStyle/>
          <a:p>
            <a:r>
              <a:rPr lang="en-US" sz="2800" dirty="0" smtClean="0"/>
              <a:t/>
            </a:r>
            <a:br>
              <a:rPr lang="en-US" sz="2800" dirty="0" smtClean="0"/>
            </a:br>
            <a:r>
              <a:rPr lang="en-US" sz="2800" dirty="0" smtClean="0"/>
              <a:t/>
            </a:r>
            <a:br>
              <a:rPr lang="en-US" sz="2800" dirty="0" smtClean="0"/>
            </a:br>
            <a:r>
              <a:rPr lang="en-US" sz="3100" b="1" dirty="0" smtClean="0"/>
              <a:t>In large part this evolution has occurred as a result of the increased complexity of medicine, the increased understanding of the relationship of medical illness to psychiatric illness, and </a:t>
            </a:r>
            <a:r>
              <a:rPr lang="en-US" sz="3100" b="1" dirty="0" smtClean="0">
                <a:solidFill>
                  <a:srgbClr val="FF0000"/>
                </a:solidFill>
              </a:rPr>
              <a:t>the greater appreciation of mind and body as one</a:t>
            </a:r>
            <a:r>
              <a:rPr lang="en-US" sz="3100" b="1" dirty="0" smtClean="0"/>
              <a:t>. A key outcome of this has been the granting of subspecialty status for psychosomatic medicine.</a:t>
            </a:r>
            <a:endParaRPr lang="en-US" sz="3100" b="1"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89984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6840" y="914401"/>
            <a:ext cx="9144000" cy="2687637"/>
          </a:xfrm>
        </p:spPr>
        <p:txBody>
          <a:bodyPr/>
          <a:lstStyle/>
          <a:p>
            <a:r>
              <a:rPr lang="en-US" smtClean="0"/>
              <a:t>Importance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620495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2855277"/>
          </a:xfrm>
        </p:spPr>
        <p:txBody>
          <a:bodyPr>
            <a:normAutofit/>
          </a:bodyPr>
          <a:lstStyle/>
          <a:p>
            <a:r>
              <a:rPr lang="en-US" sz="2800" dirty="0" smtClean="0"/>
              <a:t>The extent of the burden caused by co-occurring mental and physical disorders represents a tremendous public health problem.</a:t>
            </a:r>
            <a:endParaRPr lang="en-US" sz="28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93928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29042"/>
            <a:ext cx="9144000" cy="2687637"/>
          </a:xfrm>
        </p:spPr>
        <p:txBody>
          <a:bodyPr>
            <a:normAutofit/>
          </a:bodyPr>
          <a:lstStyle/>
          <a:p>
            <a:r>
              <a:rPr lang="en-US" sz="2800" dirty="0" smtClean="0"/>
              <a:t>Psychiatric morbidity is very common in patients with medical conditions, with a prevalence ranging from 20 to 67 percent, depending on the illness.</a:t>
            </a:r>
            <a:endParaRPr lang="en-US" sz="28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88963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80796"/>
            <a:ext cx="9144000" cy="3443604"/>
          </a:xfrm>
        </p:spPr>
        <p:txBody>
          <a:bodyPr>
            <a:noAutofit/>
          </a:bodyPr>
          <a:lstStyle/>
          <a:p>
            <a:r>
              <a:rPr lang="en-US" sz="4400" b="1" dirty="0" smtClean="0"/>
              <a:t>The term psychosomatic is derived from the Greek words psyche (soul) and soma (body). The term literally refers to how the mind affects the body.</a:t>
            </a:r>
            <a:endParaRPr lang="en-US" sz="4400" b="1" dirty="0"/>
          </a:p>
        </p:txBody>
      </p:sp>
      <p:sp>
        <p:nvSpPr>
          <p:cNvPr id="3" name="Subtitle 2"/>
          <p:cNvSpPr>
            <a:spLocks noGrp="1"/>
          </p:cNvSpPr>
          <p:nvPr>
            <p:ph type="subTitle" idx="1"/>
          </p:nvPr>
        </p:nvSpPr>
        <p:spPr>
          <a:xfrm>
            <a:off x="1524000" y="4724400"/>
            <a:ext cx="9144000" cy="1655762"/>
          </a:xfrm>
        </p:spPr>
        <p:txBody>
          <a:bodyPr/>
          <a:lstStyle/>
          <a:p>
            <a:endParaRPr lang="en-US" dirty="0"/>
          </a:p>
        </p:txBody>
      </p:sp>
    </p:spTree>
    <p:extLst>
      <p:ext uri="{BB962C8B-B14F-4D97-AF65-F5344CB8AC3E}">
        <p14:creationId xmlns:p14="http://schemas.microsoft.com/office/powerpoint/2010/main" val="1057343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65556"/>
            <a:ext cx="9144000" cy="2387600"/>
          </a:xfrm>
        </p:spPr>
        <p:txBody>
          <a:bodyPr>
            <a:normAutofit/>
          </a:bodyPr>
          <a:lstStyle/>
          <a:p>
            <a:r>
              <a:rPr lang="en-US" sz="2800" dirty="0" smtClean="0"/>
              <a:t>Psychiatric morbidity has serious effects on medically ill patients and is often a risk factor for their medical conditions. </a:t>
            </a:r>
            <a:endParaRPr lang="en-US" sz="28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11155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38643"/>
            <a:ext cx="9144000" cy="2387600"/>
          </a:xfrm>
        </p:spPr>
        <p:txBody>
          <a:bodyPr>
            <a:normAutofit/>
          </a:bodyPr>
          <a:lstStyle/>
          <a:p>
            <a:r>
              <a:rPr lang="en-US" sz="2800" dirty="0" smtClean="0"/>
              <a:t>In addition, depression and other mental disorders significantly impact quality of life and the ability of patients to adhere to treatment regimens (e.g., in patients with diabetes mellitus). </a:t>
            </a: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90937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78280"/>
            <a:ext cx="9144000" cy="2392679"/>
          </a:xfrm>
        </p:spPr>
        <p:txBody>
          <a:bodyPr>
            <a:normAutofit/>
          </a:bodyPr>
          <a:lstStyle/>
          <a:p>
            <a:r>
              <a:rPr lang="en-US" sz="2800" dirty="0" smtClean="0"/>
              <a:t>Failure to identify, evaluate, diagnose, treat, or achieve symptom resolution of psychiatric morbidity in medical care settings results in significantly increased service utilization.</a:t>
            </a: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6057087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3402"/>
            <a:ext cx="9144000" cy="2718118"/>
          </a:xfrm>
        </p:spPr>
        <p:txBody>
          <a:bodyPr>
            <a:normAutofit/>
          </a:bodyPr>
          <a:lstStyle/>
          <a:p>
            <a:r>
              <a:rPr lang="en-US" sz="2800" b="1" dirty="0" smtClean="0"/>
              <a:t>The Clinical Practice of Psychosomatic Medicine</a:t>
            </a:r>
            <a:br>
              <a:rPr lang="en-US" sz="2800" b="1" dirty="0" smtClean="0"/>
            </a:br>
            <a:r>
              <a:rPr lang="en-US" sz="2800" dirty="0" smtClean="0"/>
              <a:t>The primary objective for psychosomatic medicine is the diagnosis and treatment of psychiatric disorders in patients with complex medical conditions.</a:t>
            </a:r>
            <a:br>
              <a:rPr lang="en-US" sz="2800" dirty="0" smtClean="0"/>
            </a:b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075616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9440" y="809625"/>
            <a:ext cx="6096000" cy="5693866"/>
          </a:xfrm>
          <a:prstGeom prst="rect">
            <a:avLst/>
          </a:prstGeom>
        </p:spPr>
        <p:txBody>
          <a:bodyPr>
            <a:spAutoFit/>
          </a:bodyPr>
          <a:lstStyle/>
          <a:p>
            <a:r>
              <a:rPr lang="en-US" dirty="0" smtClean="0"/>
              <a:t> </a:t>
            </a:r>
            <a:r>
              <a:rPr lang="en-US" sz="2000" b="1" dirty="0" smtClean="0"/>
              <a:t>Summary of Clinical Problems in Psychosomatic Medicine </a:t>
            </a:r>
          </a:p>
          <a:p>
            <a:endParaRPr lang="en-US" dirty="0" smtClean="0"/>
          </a:p>
          <a:p>
            <a:r>
              <a:rPr lang="en-US" b="1" dirty="0" smtClean="0"/>
              <a:t>Psychiatric symptoms secondary to a medical condition: </a:t>
            </a:r>
            <a:r>
              <a:rPr lang="en-US" u="sng" dirty="0" smtClean="0"/>
              <a:t>Delirium, dementia </a:t>
            </a:r>
          </a:p>
          <a:p>
            <a:r>
              <a:rPr lang="en-US" b="1" dirty="0" smtClean="0"/>
              <a:t>Psychiatric symptoms as a reaction to medical condition or treatments</a:t>
            </a:r>
            <a:r>
              <a:rPr lang="en-US" dirty="0" smtClean="0"/>
              <a:t>: </a:t>
            </a:r>
            <a:r>
              <a:rPr lang="en-US" u="sng" dirty="0" smtClean="0"/>
              <a:t>Anxiety related to chemotherapy, depression related to limb amputation </a:t>
            </a:r>
          </a:p>
          <a:p>
            <a:r>
              <a:rPr lang="en-US" b="1" dirty="0" smtClean="0"/>
              <a:t>Psychiatric complications of medical conditions and treatments: </a:t>
            </a:r>
            <a:r>
              <a:rPr lang="en-US" u="sng" dirty="0" smtClean="0"/>
              <a:t>Depression secondary to interferon treatment </a:t>
            </a:r>
          </a:p>
          <a:p>
            <a:r>
              <a:rPr lang="en-US" b="1" dirty="0" smtClean="0"/>
              <a:t>Medical complications of psychiatric conditions or treatment </a:t>
            </a:r>
            <a:r>
              <a:rPr lang="en-US" dirty="0" smtClean="0"/>
              <a:t>:N</a:t>
            </a:r>
            <a:r>
              <a:rPr lang="en-US" u="sng" dirty="0" smtClean="0"/>
              <a:t>euroleptic malignant syndrome, acute withdrawal from alcohol or other substance </a:t>
            </a:r>
          </a:p>
          <a:p>
            <a:r>
              <a:rPr lang="en-US" b="1" dirty="0" smtClean="0"/>
              <a:t>Co-occurring medical and psychiatric conditions</a:t>
            </a:r>
            <a:r>
              <a:rPr lang="en-US" dirty="0" smtClean="0"/>
              <a:t>: </a:t>
            </a:r>
            <a:r>
              <a:rPr lang="en-US" u="sng" dirty="0" smtClean="0"/>
              <a:t>Recurrence of depressive disorder in setting of cancer treatment (conditions occur independently); schizophrenia in a patient with end-stage renal disease. </a:t>
            </a:r>
          </a:p>
          <a:p>
            <a:r>
              <a:rPr lang="en-US" b="1" dirty="0" smtClean="0"/>
              <a:t>Psychiatric/psychosocial assessment</a:t>
            </a:r>
            <a:r>
              <a:rPr lang="en-US" u="sng" dirty="0" smtClean="0"/>
              <a:t>: Capacity evaluation; evaluation prior to organ transplantation </a:t>
            </a:r>
          </a:p>
          <a:p>
            <a:r>
              <a:rPr lang="en-US" dirty="0" smtClean="0"/>
              <a:t> </a:t>
            </a:r>
            <a:endParaRPr lang="en-US" dirty="0"/>
          </a:p>
        </p:txBody>
      </p:sp>
    </p:spTree>
    <p:extLst>
      <p:ext uri="{BB962C8B-B14F-4D97-AF65-F5344CB8AC3E}">
        <p14:creationId xmlns:p14="http://schemas.microsoft.com/office/powerpoint/2010/main" val="2430744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900998"/>
          </a:xfrm>
        </p:spPr>
        <p:txBody>
          <a:bodyPr/>
          <a:lstStyle/>
          <a:p>
            <a:r>
              <a:rPr lang="en-US" dirty="0" smtClean="0"/>
              <a:t>consultation-liaison psychiatrist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0031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1762"/>
            <a:ext cx="9144000" cy="4632960"/>
          </a:xfrm>
        </p:spPr>
        <p:txBody>
          <a:bodyPr>
            <a:normAutofit/>
          </a:bodyPr>
          <a:lstStyle/>
          <a:p>
            <a:r>
              <a:rPr lang="en-US" dirty="0" smtClean="0"/>
              <a:t>Major Conceptual Trends in the History of Psychosomatic Medicine</a:t>
            </a:r>
            <a:endParaRPr lang="en-US" dirty="0"/>
          </a:p>
        </p:txBody>
      </p:sp>
      <p:sp>
        <p:nvSpPr>
          <p:cNvPr id="3" name="Subtitle 2"/>
          <p:cNvSpPr>
            <a:spLocks noGrp="1"/>
          </p:cNvSpPr>
          <p:nvPr>
            <p:ph type="subTitle" idx="1"/>
          </p:nvPr>
        </p:nvSpPr>
        <p:spPr>
          <a:xfrm>
            <a:off x="1524000" y="4501198"/>
            <a:ext cx="9144000" cy="2356802"/>
          </a:xfrm>
        </p:spPr>
        <p:txBody>
          <a:bodyPr/>
          <a:lstStyle/>
          <a:p>
            <a:endParaRPr lang="en-US" dirty="0"/>
          </a:p>
        </p:txBody>
      </p:sp>
    </p:spTree>
    <p:extLst>
      <p:ext uri="{BB962C8B-B14F-4D97-AF65-F5344CB8AC3E}">
        <p14:creationId xmlns:p14="http://schemas.microsoft.com/office/powerpoint/2010/main" val="3854224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Psychoanalytic</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55407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86242"/>
            <a:ext cx="9144000" cy="3099118"/>
          </a:xfrm>
        </p:spPr>
        <p:txBody>
          <a:bodyPr>
            <a:normAutofit fontScale="90000"/>
          </a:bodyPr>
          <a:lstStyle/>
          <a:p>
            <a:r>
              <a:rPr lang="en-US" sz="2800" b="1" u="sng" dirty="0" smtClean="0"/>
              <a:t> Sigmund Freud </a:t>
            </a:r>
            <a:r>
              <a:rPr lang="en-US" sz="2800" b="1" dirty="0" smtClean="0"/>
              <a:t>(1900): Somatic involvement occurs in conversion hysteria, which is psychogenic in origin—e.g., paralysis of an extremity. Conversion hysteria always has a primary psychic cause and meaning; i.e., it represents the symbolic substitutive expression of an unconscious conflict. It involves organs innervated only by the voluntary neuromuscular or the sensorimotor nervous system. Psychic energy that is dammed up is discharged through physiological outlets.</a:t>
            </a:r>
            <a:br>
              <a:rPr lang="en-US" sz="2800" b="1" dirty="0" smtClean="0"/>
            </a:br>
            <a:endParaRPr lang="en-US" sz="2800" b="1" dirty="0"/>
          </a:p>
        </p:txBody>
      </p:sp>
      <p:sp>
        <p:nvSpPr>
          <p:cNvPr id="3" name="Subtitle 2"/>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val="136239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2323"/>
            <a:ext cx="9144000" cy="3068638"/>
          </a:xfrm>
        </p:spPr>
        <p:txBody>
          <a:bodyPr>
            <a:normAutofit/>
          </a:bodyPr>
          <a:lstStyle/>
          <a:p>
            <a:r>
              <a:rPr lang="en-US" sz="2800" b="1" u="sng" dirty="0" smtClean="0"/>
              <a:t>Sandor </a:t>
            </a:r>
            <a:r>
              <a:rPr lang="en-US" sz="2800" b="1" u="sng" dirty="0" err="1" smtClean="0"/>
              <a:t>Ferenczi</a:t>
            </a:r>
            <a:r>
              <a:rPr lang="en-US" sz="2800" b="1" u="sng" dirty="0" smtClean="0"/>
              <a:t> </a:t>
            </a:r>
            <a:r>
              <a:rPr lang="en-US" sz="2800" b="1" dirty="0" smtClean="0"/>
              <a:t>(1910): The concept of conversion hysteria is applied to organs innervated by the autonomic nervous system; e.g., the bleeding of ulcerative colitis may be described as representing a specific psychic fantasy</a:t>
            </a:r>
            <a:r>
              <a:rPr lang="en-US" sz="2800" dirty="0" smtClean="0"/>
              <a:t>.</a:t>
            </a:r>
            <a:endParaRPr lang="en-US" sz="2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47277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702878"/>
          </a:xfrm>
        </p:spPr>
        <p:txBody>
          <a:bodyPr>
            <a:normAutofit/>
          </a:bodyPr>
          <a:lstStyle/>
          <a:p>
            <a:r>
              <a:rPr lang="en-US" sz="2800" b="1" dirty="0" smtClean="0"/>
              <a:t> </a:t>
            </a:r>
            <a:r>
              <a:rPr lang="en-US" sz="2800" b="1" u="sng" dirty="0" smtClean="0"/>
              <a:t>George </a:t>
            </a:r>
            <a:r>
              <a:rPr lang="en-US" sz="2800" b="1" u="sng" dirty="0" err="1" smtClean="0"/>
              <a:t>Groddeck</a:t>
            </a:r>
            <a:r>
              <a:rPr lang="en-US" sz="2800" b="1" u="sng" dirty="0" smtClean="0"/>
              <a:t> </a:t>
            </a:r>
            <a:r>
              <a:rPr lang="en-US" sz="2800" b="1" dirty="0" smtClean="0"/>
              <a:t>(1910): Clearly organic diseases, such as fever and hemorrhage, are held to have primary psychic meanings; i.e., they are interpreted as conversion symptoms that represent the expression of unconscious fantasies</a:t>
            </a:r>
            <a:endParaRPr lang="en-US" sz="2800"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9964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Psychophysiological</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13823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74198"/>
            <a:ext cx="9144000" cy="4089241"/>
          </a:xfrm>
        </p:spPr>
        <p:txBody>
          <a:bodyPr>
            <a:normAutofit/>
          </a:bodyPr>
          <a:lstStyle/>
          <a:p>
            <a:r>
              <a:rPr lang="en-US" sz="2800" b="1" u="sng" dirty="0" smtClean="0"/>
              <a:t>Walter Cannon </a:t>
            </a:r>
            <a:r>
              <a:rPr lang="en-US" sz="2800" b="1" dirty="0" smtClean="0"/>
              <a:t>(1927): Demonstrated the physiological concomitants of some emotions and the important role of the autonomic nervous system in producing those reactions. The concept is based on </a:t>
            </a:r>
            <a:r>
              <a:rPr lang="en-US" sz="2800" b="1" dirty="0" err="1" smtClean="0"/>
              <a:t>Pavlovian</a:t>
            </a:r>
            <a:r>
              <a:rPr lang="en-US" sz="2800" b="1" dirty="0" smtClean="0"/>
              <a:t> behavioral experimenta</a:t>
            </a:r>
            <a:r>
              <a:rPr lang="en-US" sz="2800" dirty="0" smtClean="0"/>
              <a:t>l designs.</a:t>
            </a:r>
            <a:br>
              <a:rPr lang="en-US" sz="2800" dirty="0" smtClean="0"/>
            </a:br>
            <a:endParaRPr lang="en-US" sz="31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71215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420</Words>
  <Application>Microsoft Office PowerPoint</Application>
  <PresentationFormat>Widescreen</PresentationFormat>
  <Paragraphs>34</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Psychosomatic medicine</vt:lpstr>
      <vt:lpstr>The term psychosomatic is derived from the Greek words psyche (soul) and soma (body). The term literally refers to how the mind affects the body.</vt:lpstr>
      <vt:lpstr>Major Conceptual Trends in the History of Psychosomatic Medicine</vt:lpstr>
      <vt:lpstr> Psychoanalytic</vt:lpstr>
      <vt:lpstr> Sigmund Freud (1900): Somatic involvement occurs in conversion hysteria, which is psychogenic in origin—e.g., paralysis of an extremity. Conversion hysteria always has a primary psychic cause and meaning; i.e., it represents the symbolic substitutive expression of an unconscious conflict. It involves organs innervated only by the voluntary neuromuscular or the sensorimotor nervous system. Psychic energy that is dammed up is discharged through physiological outlets. </vt:lpstr>
      <vt:lpstr>Sandor Ferenczi (1910): The concept of conversion hysteria is applied to organs innervated by the autonomic nervous system; e.g., the bleeding of ulcerative colitis may be described as representing a specific psychic fantasy.</vt:lpstr>
      <vt:lpstr> George Groddeck (1910): Clearly organic diseases, such as fever and hemorrhage, are held to have primary psychic meanings; i.e., they are interpreted as conversion symptoms that represent the expression of unconscious fantasies</vt:lpstr>
      <vt:lpstr>Psychophysiological</vt:lpstr>
      <vt:lpstr>Walter Cannon (1927): Demonstrated the physiological concomitants of some emotions and the important role of the autonomic nervous system in producing those reactions. The concept is based on Pavlovian behavioral experimental designs. </vt:lpstr>
      <vt:lpstr>   Hans Selye (1945): Under stress a general adaptation syndrome develops. Adrenal cortical hormones are responsible for the physiological reaction.</vt:lpstr>
      <vt:lpstr>PowerPoint Presentation</vt:lpstr>
      <vt:lpstr> Karen Horney (1939), James Halliday (1948): Emphasized the influence of the culture in the development of psychosomatic illness. They thought that culture influences the mother, who, in turn, affects the child in her relationship with the child—e.g., nursing, child rearing, anxiety transmission.</vt:lpstr>
      <vt:lpstr>Systems theory</vt:lpstr>
      <vt:lpstr>Adolph Meyer (1958): Formulated the psychobiological approach to patient assessment that emphasizes the integrated assessment of developmental, psychological, social, environmental, and biological aspects of the patient's condition. Basic concept of the biopsychosocial model is implicit in his approach. </vt:lpstr>
      <vt:lpstr>Current Trends The practice of psychosomatic medicine has evolved considerably since its early clinical origins and has come to focus on psychiatric illnesses that occur in the setting of physical health care </vt:lpstr>
      <vt:lpstr>  In large part this evolution has occurred as a result of the increased complexity of medicine, the increased understanding of the relationship of medical illness to psychiatric illness, and the greater appreciation of mind and body as one. A key outcome of this has been the granting of subspecialty status for psychosomatic medicine.</vt:lpstr>
      <vt:lpstr>Importance </vt:lpstr>
      <vt:lpstr>The extent of the burden caused by co-occurring mental and physical disorders represents a tremendous public health problem.</vt:lpstr>
      <vt:lpstr>Psychiatric morbidity is very common in patients with medical conditions, with a prevalence ranging from 20 to 67 percent, depending on the illness.</vt:lpstr>
      <vt:lpstr>Psychiatric morbidity has serious effects on medically ill patients and is often a risk factor for their medical conditions. </vt:lpstr>
      <vt:lpstr>In addition, depression and other mental disorders significantly impact quality of life and the ability of patients to adhere to treatment regimens (e.g., in patients with diabetes mellitus). </vt:lpstr>
      <vt:lpstr>Failure to identify, evaluate, diagnose, treat, or achieve symptom resolution of psychiatric morbidity in medical care settings results in significantly increased service utilization.</vt:lpstr>
      <vt:lpstr>The Clinical Practice of Psychosomatic Medicine The primary objective for psychosomatic medicine is the diagnosis and treatment of psychiatric disorders in patients with complex medical conditions. </vt:lpstr>
      <vt:lpstr>PowerPoint Presentation</vt:lpstr>
      <vt:lpstr>consultation-liaison psychiatrist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Psychosomatic medicine</dc:title>
  <dc:creator>behrad</dc:creator>
  <cp:lastModifiedBy>behrad</cp:lastModifiedBy>
  <cp:revision>10</cp:revision>
  <dcterms:created xsi:type="dcterms:W3CDTF">2014-11-28T19:29:08Z</dcterms:created>
  <dcterms:modified xsi:type="dcterms:W3CDTF">2014-12-03T16:51:21Z</dcterms:modified>
</cp:coreProperties>
</file>