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12" r:id="rId3"/>
    <p:sldId id="259" r:id="rId4"/>
    <p:sldId id="274" r:id="rId5"/>
    <p:sldId id="273" r:id="rId6"/>
    <p:sldId id="302" r:id="rId7"/>
    <p:sldId id="303" r:id="rId8"/>
    <p:sldId id="307" r:id="rId9"/>
    <p:sldId id="309" r:id="rId10"/>
    <p:sldId id="304" r:id="rId11"/>
    <p:sldId id="310" r:id="rId12"/>
    <p:sldId id="305" r:id="rId13"/>
    <p:sldId id="285" r:id="rId14"/>
    <p:sldId id="287" r:id="rId15"/>
    <p:sldId id="300" r:id="rId16"/>
    <p:sldId id="288" r:id="rId17"/>
    <p:sldId id="289" r:id="rId18"/>
    <p:sldId id="294" r:id="rId19"/>
    <p:sldId id="296" r:id="rId20"/>
    <p:sldId id="297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25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BE227-55EA-4704-AFF2-6E9424499A6D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58FEA-A4F3-4E85-A2E1-8C0FF595DA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6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rtl="1">
              <a:defRPr b="1">
                <a:solidFill>
                  <a:schemeClr val="accent3">
                    <a:lumMod val="50000"/>
                  </a:schemeClr>
                </a:solidFill>
                <a:cs typeface="B Za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cs typeface="B Zar" pitchFamily="2" charset="-78"/>
              </a:defRPr>
            </a:lvl1pPr>
            <a:lvl2pPr algn="r" rtl="1">
              <a:defRPr>
                <a:cs typeface="B Zar" pitchFamily="2" charset="-78"/>
              </a:defRPr>
            </a:lvl2pPr>
            <a:lvl3pPr algn="r" rtl="1">
              <a:defRPr>
                <a:cs typeface="B Zar" pitchFamily="2" charset="-78"/>
              </a:defRPr>
            </a:lvl3pPr>
            <a:lvl4pPr algn="r" rtl="1">
              <a:defRPr>
                <a:cs typeface="B Zar" pitchFamily="2" charset="-78"/>
              </a:defRPr>
            </a:lvl4pPr>
            <a:lvl5pPr algn="r" rtl="1">
              <a:defRPr>
                <a:cs typeface="B Zar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180F-6DD6-4FE4-A155-B818EE1E0D24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4800" b="1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شناسایی افسردگی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endParaRPr lang="fa-IR" dirty="0" smtClean="0">
              <a:solidFill>
                <a:srgbClr val="002060"/>
              </a:solidFill>
              <a:cs typeface="B Zar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 دیس تایمی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</a:t>
            </a:r>
            <a:r>
              <a:rPr lang="fa-IR" dirty="0" smtClean="0"/>
              <a:t>/خلق افسرده در اکثر اوقات روز و در اکثریت روزها که توسط خود فرد یا دیگران گزارش شود و برای حداقل 2 سال ادامه یابد</a:t>
            </a:r>
            <a:r>
              <a:rPr lang="fa-IR" dirty="0" smtClean="0"/>
              <a:t>.</a:t>
            </a:r>
          </a:p>
          <a:p>
            <a:r>
              <a:rPr lang="fa-IR" dirty="0" smtClean="0"/>
              <a:t>در کودکان و نوجوانان خلق میتواند تحریک پذیر باشد و یک سال کافی است.</a:t>
            </a:r>
            <a:endParaRPr lang="fa-IR" dirty="0" smtClean="0"/>
          </a:p>
          <a:p>
            <a:r>
              <a:rPr lang="en-US" dirty="0" smtClean="0"/>
              <a:t>B</a:t>
            </a:r>
            <a:r>
              <a:rPr lang="fa-IR" dirty="0" smtClean="0"/>
              <a:t>/فرد افسرده همراه حداقل 2 علامت زیر:</a:t>
            </a:r>
          </a:p>
          <a:p>
            <a:r>
              <a:rPr lang="fa-IR" dirty="0" smtClean="0"/>
              <a:t>1/کاهش اشتها یا پرخوری</a:t>
            </a:r>
          </a:p>
          <a:p>
            <a:r>
              <a:rPr lang="fa-IR" dirty="0" smtClean="0"/>
              <a:t>2/بیخوابی یا پر خوابی</a:t>
            </a:r>
          </a:p>
          <a:p>
            <a:r>
              <a:rPr lang="fa-IR" dirty="0" smtClean="0"/>
              <a:t>3/کاهش انرژی یا خستگی</a:t>
            </a:r>
          </a:p>
          <a:p>
            <a:r>
              <a:rPr lang="fa-IR" dirty="0" smtClean="0"/>
              <a:t>4/کاهش اعتمادبنفس</a:t>
            </a:r>
          </a:p>
          <a:p>
            <a:r>
              <a:rPr lang="fa-IR" dirty="0" smtClean="0"/>
              <a:t>5/تمرکز ضعیف یا قدرت تصمیم گیری پایین</a:t>
            </a:r>
          </a:p>
          <a:p>
            <a:r>
              <a:rPr lang="fa-IR" dirty="0" smtClean="0"/>
              <a:t>6/احساس تاامیدی</a:t>
            </a:r>
          </a:p>
          <a:p>
            <a:r>
              <a:rPr lang="en-US" dirty="0" smtClean="0"/>
              <a:t>C</a:t>
            </a:r>
            <a:r>
              <a:rPr lang="fa-IR" dirty="0" smtClean="0"/>
              <a:t>/در طی دوره دو ساله هیچگاه بیش از 2 ماه متوالی فاقد علایم ملاک های </a:t>
            </a:r>
            <a:r>
              <a:rPr lang="en-US" dirty="0" smtClean="0"/>
              <a:t>A</a:t>
            </a:r>
            <a:r>
              <a:rPr lang="fa-IR" dirty="0" smtClean="0"/>
              <a:t>و</a:t>
            </a:r>
            <a:r>
              <a:rPr lang="en-US" dirty="0"/>
              <a:t>B</a:t>
            </a:r>
            <a:r>
              <a:rPr lang="en-US" dirty="0" smtClean="0"/>
              <a:t> </a:t>
            </a:r>
            <a:r>
              <a:rPr lang="fa-IR" dirty="0" smtClean="0"/>
              <a:t>نباشد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fa-IR" dirty="0" smtClean="0"/>
              <a:t>/ممکن است ملاکهای تشخیص اختلال افسردگی اساسی برای 2 سال متوالی استمرار داشته باشد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fa-IR" dirty="0" smtClean="0"/>
              <a:t>/هیچگاه دوره مانیا و هیپو مانیا و اختلال سیکلوتایمی وجود نداشته باشد.</a:t>
            </a:r>
            <a:endParaRPr lang="en-US" dirty="0" smtClean="0"/>
          </a:p>
          <a:p>
            <a:r>
              <a:rPr lang="en-US" dirty="0" smtClean="0"/>
              <a:t>F</a:t>
            </a:r>
            <a:r>
              <a:rPr lang="fa-IR" dirty="0" smtClean="0"/>
              <a:t>/اختلال موجود توسط اختلالهای دیگر روانپزشکی بهتر توجیه نشود.</a:t>
            </a:r>
          </a:p>
          <a:p>
            <a:r>
              <a:rPr lang="en-US" dirty="0" smtClean="0"/>
              <a:t>G</a:t>
            </a:r>
            <a:r>
              <a:rPr lang="fa-IR" dirty="0" smtClean="0"/>
              <a:t>/افت بارز </a:t>
            </a:r>
            <a:r>
              <a:rPr lang="fa-IR" dirty="0"/>
              <a:t>عملکرد اجتماعی یاشغلی فرد یا ضرورت بستری شدن جهت پیشگیری از اسیب بخود یا دیگران یا همراه سایکوز باشد.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fa-IR" dirty="0" smtClean="0"/>
              <a:t>/ناشی </a:t>
            </a:r>
            <a:r>
              <a:rPr lang="fa-IR" dirty="0"/>
              <a:t>از اثرات فیزیولوژیک یک ماده یا بیماری طبی نباشد.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افسردگی اساسی (ماژور)</a:t>
            </a: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 </a:t>
            </a: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دیستایمی</a:t>
            </a:r>
          </a:p>
        </p:txBody>
      </p:sp>
      <p:pic>
        <p:nvPicPr>
          <p:cNvPr id="10" name="Picture 4" descr="MDDch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824163"/>
            <a:ext cx="34766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DDch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038725"/>
            <a:ext cx="33528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66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افسردگی با ویژگیهای آتیپیک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fa-IR" dirty="0" smtClean="0"/>
              <a:t>/واکنش پذیری خلق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fa-IR" dirty="0" smtClean="0"/>
              <a:t>/حداقل 2 مورد از علایم زیر:</a:t>
            </a:r>
          </a:p>
          <a:p>
            <a:r>
              <a:rPr lang="fa-IR" dirty="0" smtClean="0"/>
              <a:t>1/افزایش وزن یا اشتهای قابل ملاحظه</a:t>
            </a:r>
          </a:p>
          <a:p>
            <a:r>
              <a:rPr lang="fa-IR" dirty="0" smtClean="0"/>
              <a:t>2/پرخوابی</a:t>
            </a:r>
          </a:p>
          <a:p>
            <a:r>
              <a:rPr lang="fa-IR" dirty="0" smtClean="0"/>
              <a:t>3/فلج سربی</a:t>
            </a:r>
          </a:p>
          <a:p>
            <a:r>
              <a:rPr lang="fa-IR" dirty="0" smtClean="0"/>
              <a:t>4/حساسیت به طرد شدن در روابط بین فردی که موجب افت عملکرد اجتماعی و شغلی شده است.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00063"/>
            <a:ext cx="26193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457200"/>
            <a:ext cx="27051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 در سنین متفاوت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a-IR" dirty="0" smtClean="0"/>
              <a:t>کودکان</a:t>
            </a:r>
          </a:p>
          <a:p>
            <a:pPr>
              <a:lnSpc>
                <a:spcPct val="80000"/>
              </a:lnSpc>
            </a:pPr>
            <a:r>
              <a:rPr lang="fa-IR" dirty="0" smtClean="0">
                <a:latin typeface="Nima"/>
              </a:rPr>
              <a:t>سالمندان</a:t>
            </a:r>
          </a:p>
          <a:p>
            <a:pPr>
              <a:lnSpc>
                <a:spcPct val="80000"/>
              </a:lnSpc>
            </a:pPr>
            <a:r>
              <a:rPr lang="fa-IR" dirty="0" smtClean="0">
                <a:latin typeface="Nima"/>
              </a:rPr>
              <a:t>نوجوانان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کجا باید به افسردگی شک کرد؟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/>
            <a:r>
              <a:rPr lang="fa-IR" dirty="0" smtClean="0"/>
              <a:t>شکایات جسمی متنوع و مقاوم به درمان</a:t>
            </a:r>
          </a:p>
          <a:p>
            <a:pPr marL="609600" indent="-609600"/>
            <a:r>
              <a:rPr lang="fa-IR" dirty="0" smtClean="0"/>
              <a:t>جنسیت مونث</a:t>
            </a:r>
          </a:p>
          <a:p>
            <a:pPr marL="609600" indent="-609600"/>
            <a:r>
              <a:rPr lang="fa-IR" dirty="0" smtClean="0"/>
              <a:t>سابقة تروما و بدرفتاری</a:t>
            </a:r>
          </a:p>
          <a:p>
            <a:pPr marL="609600" indent="-609600"/>
            <a:r>
              <a:rPr lang="fa-IR" dirty="0" smtClean="0"/>
              <a:t>استرس اخیر</a:t>
            </a:r>
          </a:p>
          <a:p>
            <a:pPr marL="609600" indent="-609600"/>
            <a:r>
              <a:rPr lang="fa-IR" dirty="0" smtClean="0"/>
              <a:t>بیماریهای جسمی همراه</a:t>
            </a:r>
          </a:p>
          <a:p>
            <a:pPr marL="609600" indent="-609600"/>
            <a:r>
              <a:rPr lang="fa-IR" dirty="0" smtClean="0"/>
              <a:t>سوء مصرف مواد</a:t>
            </a:r>
          </a:p>
          <a:p>
            <a:pPr marL="609600" indent="-609600"/>
            <a:r>
              <a:rPr lang="fa-IR" dirty="0" smtClean="0"/>
              <a:t>سابقة خانوادگی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ar-SA" u="sng" cap="small" dirty="0" smtClean="0"/>
              <a:t> ميزان خطر را ارزیابی کنيد</a:t>
            </a:r>
            <a:r>
              <a:rPr lang="fa-IR" u="sng" cap="small" dirty="0" smtClean="0"/>
              <a:t>:</a:t>
            </a:r>
          </a:p>
          <a:p>
            <a:pPr lvl="0"/>
            <a:r>
              <a:rPr lang="fa-IR" dirty="0" smtClean="0"/>
              <a:t>وضعیتهای اضطراری و ناپایدار پزشکی </a:t>
            </a:r>
            <a:endParaRPr lang="en-US" dirty="0" smtClean="0"/>
          </a:p>
          <a:p>
            <a:pPr lvl="0"/>
            <a:r>
              <a:rPr lang="fa-IR" dirty="0" smtClean="0"/>
              <a:t>دليريوم</a:t>
            </a:r>
            <a:endParaRPr lang="en-US" dirty="0" smtClean="0"/>
          </a:p>
          <a:p>
            <a:pPr lvl="0"/>
            <a:r>
              <a:rPr lang="fa-IR" dirty="0" smtClean="0"/>
              <a:t>علایم سایکوز </a:t>
            </a:r>
            <a:endParaRPr lang="en-US" dirty="0" smtClean="0"/>
          </a:p>
          <a:p>
            <a:pPr lvl="0"/>
            <a:r>
              <a:rPr lang="fa-IR" dirty="0" smtClean="0"/>
              <a:t>افسردگی شدید </a:t>
            </a:r>
            <a:endParaRPr lang="en-US" dirty="0" smtClean="0"/>
          </a:p>
          <a:p>
            <a:pPr lvl="0"/>
            <a:r>
              <a:rPr lang="fa-IR" dirty="0" smtClean="0"/>
              <a:t>تمایل به خودکشی </a:t>
            </a:r>
            <a:endParaRPr lang="en-US" dirty="0" smtClean="0"/>
          </a:p>
          <a:p>
            <a:r>
              <a:rPr lang="fa-IR" dirty="0" smtClean="0"/>
              <a:t>امکان اعمال خشونت</a:t>
            </a: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ar-SA" u="sng" cap="small" dirty="0" smtClean="0"/>
              <a:t>شرح حال بگيريد و معاينة فيزيکی کنيد</a:t>
            </a:r>
            <a:endParaRPr lang="en-US" dirty="0" smtClean="0"/>
          </a:p>
          <a:p>
            <a:pPr marL="609600" indent="-609600"/>
            <a:r>
              <a:rPr lang="fa-IR" sz="3500" dirty="0" smtClean="0"/>
              <a:t>برسی علایم افسردگی کنونی</a:t>
            </a:r>
          </a:p>
          <a:p>
            <a:pPr marL="609600" indent="-609600"/>
            <a:r>
              <a:rPr lang="fa-IR" sz="3500" dirty="0" smtClean="0"/>
              <a:t>اپیزودهای قبلی و درمانهای دریافتی</a:t>
            </a:r>
          </a:p>
          <a:p>
            <a:pPr marL="609600" indent="-609600"/>
            <a:r>
              <a:rPr lang="fa-IR" sz="3500" dirty="0" smtClean="0"/>
              <a:t>اپیزودهای مانیا</a:t>
            </a:r>
          </a:p>
          <a:p>
            <a:pPr marL="609600" indent="-609600"/>
            <a:r>
              <a:rPr lang="fa-IR" sz="3500" dirty="0" smtClean="0"/>
              <a:t>سابقة بیمارهای جسمی</a:t>
            </a:r>
          </a:p>
          <a:p>
            <a:pPr marL="609600" indent="-609600"/>
            <a:r>
              <a:rPr lang="fa-IR" sz="3500" dirty="0" smtClean="0"/>
              <a:t>سابقة خانوادگی</a:t>
            </a:r>
          </a:p>
          <a:p>
            <a:pPr marL="609600" indent="-609600"/>
            <a:r>
              <a:rPr lang="fa-IR" sz="3500" dirty="0" smtClean="0"/>
              <a:t>معاینة فیزیکی</a:t>
            </a:r>
          </a:p>
          <a:p>
            <a:pPr marL="609600" indent="-609600"/>
            <a:r>
              <a:rPr lang="fa-IR" sz="3500" dirty="0" smtClean="0"/>
              <a:t>تستهای آزمایشگاهی</a:t>
            </a: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fa-IR" u="sng" dirty="0" smtClean="0"/>
              <a:t>توجه ویژه به:</a:t>
            </a:r>
          </a:p>
          <a:p>
            <a:pPr marL="609600" indent="-609600"/>
            <a:r>
              <a:rPr lang="fa-IR" dirty="0" smtClean="0"/>
              <a:t>خودکشی</a:t>
            </a:r>
          </a:p>
          <a:p>
            <a:pPr marL="609600" indent="-609600"/>
            <a:r>
              <a:rPr lang="fa-IR" dirty="0" smtClean="0"/>
              <a:t>سایکوز</a:t>
            </a:r>
          </a:p>
          <a:p>
            <a:pPr marL="609600" indent="-609600"/>
            <a:r>
              <a:rPr lang="fa-IR" dirty="0" smtClean="0"/>
              <a:t>سوء مصرف مواد</a:t>
            </a:r>
          </a:p>
          <a:p>
            <a:pPr marL="609600" indent="-609600"/>
            <a:r>
              <a:rPr lang="fa-IR" dirty="0" smtClean="0"/>
              <a:t>سابقة مانیا و سایکوز</a:t>
            </a:r>
          </a:p>
          <a:p>
            <a:pPr marL="609600" indent="-609600"/>
            <a:r>
              <a:rPr lang="fa-IR" dirty="0" smtClean="0"/>
              <a:t>اختلالات روانپزشکی همراه</a:t>
            </a:r>
          </a:p>
          <a:p>
            <a:pPr marL="609600" indent="-609600"/>
            <a:r>
              <a:rPr lang="ar-SA" dirty="0" smtClean="0"/>
              <a:t>داروها یا بیماریهای دیگر طبی </a:t>
            </a:r>
            <a:r>
              <a:rPr lang="fa-IR" dirty="0" smtClean="0"/>
              <a:t>به عنوان عامل افسردگی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/>
              <a:t>داروهایی که نقش شناخته شده ای در ایجاد افسردگی دارند.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3070860"/>
          <a:ext cx="6781799" cy="3177540"/>
        </p:xfrm>
        <a:graphic>
          <a:graphicData uri="http://schemas.openxmlformats.org/drawingml/2006/table">
            <a:tbl>
              <a:tblPr rtl="1"/>
              <a:tblGrid>
                <a:gridCol w="1785863"/>
                <a:gridCol w="1490139"/>
                <a:gridCol w="1555430"/>
                <a:gridCol w="1950367"/>
              </a:tblGrid>
              <a:tr h="317754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مهارکننده های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B Nazanin"/>
                        </a:rPr>
                        <a:t>ACE</a:t>
                      </a: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کلونیدین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آگونیستهای رهاسازی گونادوتروپین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پروپرانولول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محرومیت از آمفتامین  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محرومیت از کوکائین     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اینترفرون­ها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رزرپین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سیکلوسرین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لوودوپا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توپیرامات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ضدهایپرلیپدمی­ها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دیژیتال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متیل دوپا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وراپامیل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بنزودیازپین­ها                  گلوکوکورتیکوئیدها                         متوکلوپرامید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سایمتیدین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رانیتیدین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پیموزاید و سایر آنتی­سایکوتیک ها      ضد حاملگی­های خوراکی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افسردگی: چند آمار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a-IR" dirty="0" smtClean="0"/>
              <a:t> از هر 20 نفر مراجعه کننده به پزشک عمومی  1-2 نفر افسردگی اساسی دارند</a:t>
            </a:r>
          </a:p>
          <a:p>
            <a:pPr>
              <a:defRPr/>
            </a:pPr>
            <a:r>
              <a:rPr lang="fa-IR" dirty="0" smtClean="0"/>
              <a:t>30% تا 70% از بیماران شناسایی و درمان مناسبی نمی شوند</a:t>
            </a:r>
          </a:p>
          <a:p>
            <a:pPr>
              <a:defRPr/>
            </a:pPr>
            <a:r>
              <a:rPr lang="fa-IR" dirty="0" smtClean="0"/>
              <a:t>50% از بیماران تحت درمان در عرض 3 ماه داروهایشان را قطع می کنند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 </a:t>
            </a:r>
            <a:r>
              <a:rPr lang="fa-IR" dirty="0" smtClean="0"/>
              <a:t>40% تا 60% احتمال عود در صورت قطع دارو</a:t>
            </a:r>
          </a:p>
          <a:p>
            <a:pPr marL="320040" indent="-320040">
              <a:buFont typeface="Wingdings"/>
              <a:buChar char=""/>
              <a:defRPr/>
            </a:pPr>
            <a:endParaRPr lang="fa-I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446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fa-IR" b="1" dirty="0" smtClean="0"/>
              <a:t>بیماریهای جسمی همراه با افسردگی</a:t>
            </a:r>
            <a:endParaRPr lang="fa-IR" b="1" dirty="0" smtClean="0">
              <a:latin typeface="Nima"/>
              <a:cs typeface="Nazanin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9" y="2990286"/>
          <a:ext cx="7543801" cy="3867714"/>
        </p:xfrm>
        <a:graphic>
          <a:graphicData uri="http://schemas.openxmlformats.org/drawingml/2006/table">
            <a:tbl>
              <a:tblPr rtl="1"/>
              <a:tblGrid>
                <a:gridCol w="1137183"/>
                <a:gridCol w="1935300"/>
                <a:gridCol w="2232562"/>
                <a:gridCol w="2238756"/>
              </a:tblGrid>
              <a:tr h="239586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 i="1">
                          <a:solidFill>
                            <a:srgbClr val="800000"/>
                          </a:solidFill>
                          <a:latin typeface="Verdana"/>
                          <a:ea typeface="Times New Roman"/>
                          <a:cs typeface="B Nazanin"/>
                        </a:rPr>
                        <a:t>پاتولوژی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 i="1">
                          <a:solidFill>
                            <a:srgbClr val="800000"/>
                          </a:solidFill>
                          <a:latin typeface="Verdana"/>
                          <a:ea typeface="Times New Roman"/>
                          <a:cs typeface="B Nazanin"/>
                        </a:rPr>
                        <a:t>بیماری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47895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قلبی/ عروقی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عروق کرونر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فشارخون بالای کنترل نشده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نارسایی احتقانی قلب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سکتة قلبی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 خونی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دمانس عروقی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9172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سندرم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 درد مزمن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فیبرومیالژی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دیستروفی سمپاتیک رفلکسی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درد مزمن لگنی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درد مربوط به استخوان یا بیماری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کمردرد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895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دژنراتیو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پیر چشمی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پارکینسون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هانتینگتون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پیرگوشی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آلزایمر                          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دیگر بیماریهای تحلیل برندة اعصاب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24300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ایمنی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HIV/AIDS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مولتیپل اسکلروزیس 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MS</a:t>
                      </a: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لوپوس اریتماتوی سیستمیک(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SLE</a:t>
                      </a: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سارکوئیدوز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>
                        <a:latin typeface="Times New Roman"/>
                        <a:ea typeface="Times New Roma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68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عفونت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بسیاری از بیماریهای عفونی در این دسته اند.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60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متابولیک/ غدد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سوء تغذیه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کمبود ویتامینها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هیپر/ هایپوتیروئیدی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اختلالات الکترولیت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دیابت شیرین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بیماری کبد (سیروز)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dirty="0">
                          <a:latin typeface="Verdana"/>
                          <a:ea typeface="Times New Roman"/>
                          <a:cs typeface="B Nazanin"/>
                        </a:rPr>
                        <a:t>اختلالات اسید و باز 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COPD </a:t>
                      </a:r>
                      <a:r>
                        <a:rPr lang="fa-IR" sz="1400" dirty="0">
                          <a:latin typeface="Times New Roman"/>
                          <a:ea typeface="Times New Roman"/>
                          <a:cs typeface="B Nazanin"/>
                        </a:rPr>
                        <a:t>یا آسم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dirty="0">
                          <a:latin typeface="Times New Roman"/>
                          <a:ea typeface="Times New Roman"/>
                          <a:cs typeface="B Nazanin"/>
                        </a:rPr>
                        <a:t>هیپوکسی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318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نئوپلاسم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از هر نوعی به ویژه پانکراس یا سیستم عصبی مرکزی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>
                        <a:latin typeface="Verdana"/>
                        <a:ea typeface="Times New Roman"/>
                        <a:cs typeface="B Nazani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 dirty="0">
                        <a:latin typeface="Verdana"/>
                        <a:ea typeface="Times New Roman"/>
                        <a:cs typeface="B Nazani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افتراق دمانس کاذب از اختلال افسردگی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در اختلال افسردگی:</a:t>
            </a:r>
          </a:p>
          <a:p>
            <a:r>
              <a:rPr lang="fa-IR" dirty="0" smtClean="0"/>
              <a:t>شروع ناگهانی علایم شناختی </a:t>
            </a:r>
          </a:p>
          <a:p>
            <a:r>
              <a:rPr lang="fa-IR" dirty="0" smtClean="0"/>
              <a:t>همراهی با سایر علایم اختلال افسردگی اساسی مثل ملامت نفس</a:t>
            </a:r>
          </a:p>
          <a:p>
            <a:r>
              <a:rPr lang="fa-IR" dirty="0" smtClean="0"/>
              <a:t>ممکن است مشکلات شناختی بیمار افسرده در طول روز تغییر کند.</a:t>
            </a:r>
          </a:p>
          <a:p>
            <a:r>
              <a:rPr lang="fa-IR" dirty="0" smtClean="0"/>
              <a:t>اغلب کوششی برای پاسخ دادن به سوالات نمی کنند.(نمی دانم)حال انکه بیماران دمانسی ممکن است به افسانه گویی بپردازند.</a:t>
            </a:r>
          </a:p>
          <a:p>
            <a:r>
              <a:rPr lang="fa-IR" dirty="0" smtClean="0"/>
              <a:t>بیمار افسرده را میتوان در طول مصاحبه گاهی با تشویق و ترغیب به یاد اوری واداشت.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افسردگی: بیماری غفلت شده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r>
              <a:rPr lang="ar-SA" dirty="0" smtClean="0"/>
              <a:t>اکثر این بیماران بدرستی شناسایی و درمان نمی</a:t>
            </a:r>
            <a:r>
              <a:rPr lang="fa-IR" dirty="0" smtClean="0"/>
              <a:t> </a:t>
            </a:r>
            <a:r>
              <a:rPr lang="ar-SA" dirty="0" smtClean="0"/>
              <a:t>شوند</a:t>
            </a:r>
            <a:r>
              <a:rPr lang="fa-IR" dirty="0" smtClean="0"/>
              <a:t>؛ چون:</a:t>
            </a:r>
            <a:r>
              <a:rPr lang="ar-SA" dirty="0" smtClean="0"/>
              <a:t> </a:t>
            </a:r>
            <a:endParaRPr lang="fa-IR" dirty="0" smtClean="0"/>
          </a:p>
          <a:p>
            <a:pPr lvl="1"/>
            <a:r>
              <a:rPr lang="ar-SA" dirty="0" smtClean="0"/>
              <a:t>بسیاری ممکن است با شکایت روانپزشکی مراجعه نکنند</a:t>
            </a:r>
            <a:endParaRPr lang="fa-IR" dirty="0" smtClean="0"/>
          </a:p>
          <a:p>
            <a:pPr lvl="1"/>
            <a:r>
              <a:rPr lang="fa-IR" dirty="0" smtClean="0"/>
              <a:t>عده ای</a:t>
            </a:r>
            <a:r>
              <a:rPr lang="ar-SA" dirty="0" smtClean="0"/>
              <a:t> شکایات خود را به صورت علایم جسمانی بیان </a:t>
            </a:r>
            <a:r>
              <a:rPr lang="fa-IR" dirty="0" smtClean="0"/>
              <a:t>می </a:t>
            </a:r>
            <a:r>
              <a:rPr lang="ar-SA" dirty="0" smtClean="0"/>
              <a:t>کنند</a:t>
            </a:r>
            <a:endParaRPr lang="fa-IR" dirty="0" smtClean="0"/>
          </a:p>
          <a:p>
            <a:pPr lvl="1"/>
            <a:r>
              <a:rPr lang="fa-IR" dirty="0" smtClean="0"/>
              <a:t>بسیاری </a:t>
            </a:r>
            <a:r>
              <a:rPr lang="ar-SA" dirty="0" smtClean="0"/>
              <a:t>مشکلات روانپزشکی را انکار </a:t>
            </a:r>
            <a:r>
              <a:rPr lang="fa-IR" dirty="0" smtClean="0"/>
              <a:t>می </a:t>
            </a:r>
            <a:r>
              <a:rPr lang="ar-SA" dirty="0" smtClean="0"/>
              <a:t>کنند </a:t>
            </a:r>
            <a:endParaRPr lang="fa-IR" dirty="0" smtClean="0"/>
          </a:p>
          <a:p>
            <a:pPr lvl="1"/>
            <a:r>
              <a:rPr lang="ar-SA" dirty="0" smtClean="0"/>
              <a:t>شاید پزشکان عمومی توجه کافی به سرنخهای حاکی از این بیماریها نکنند و تشخیص و درمان مناسبی نداشته باشند. </a:t>
            </a:r>
            <a:endParaRPr lang="fa-I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معیارهای افسردگی اساسی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</a:pPr>
            <a:r>
              <a:rPr lang="fa-IR" dirty="0" smtClean="0"/>
              <a:t>حداقل 5 مورد از علائم زير را بطور همزمان در يك دوره دو هفته اي داشته باشد و باعث كاهش عملكرد گردد و حداقل يكي از علائم يا (1) خلق افسرده و يا (2) بي علاقگي و عدم احساس لذت باشد. 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1- خلق افسرده (در اطفال و نوجوانان ممكن است به صورت خلق تحريك پذير باشد)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2- كاهش قابل ملاحظه علاقه يا احساس عدم لذت نسبت به تمام فعاليتها (</a:t>
            </a:r>
            <a:r>
              <a:rPr lang="en-US" dirty="0" err="1" smtClean="0"/>
              <a:t>Anhedonia</a:t>
            </a:r>
            <a:r>
              <a:rPr lang="fa-IR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3- كاهش قابل ملاحظه وزن بدون پرهيز يا رژيم غذايي يا افزايش وزن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4- بي خوابي يا بد خوابي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5- تحريك يا كندي رواني – حركتي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6- خستگي يا فقدان انرژي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7- احساس بي ارزشي يا گناه بي جا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8- كاهش توانايي تفكر يا تمركز يا بلا تصميمي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9- افكار تكرار شونده مرگ (نه به صورت ترس از مرگ) یا خودکشی</a:t>
            </a: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 marL="609600" indent="-609600">
              <a:buFontTx/>
              <a:buNone/>
            </a:pPr>
            <a:endParaRPr lang="fa-IR" dirty="0" smtClean="0">
              <a:latin typeface="Ni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معیارهای افسردگی اساسی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وجود پنج تا ( یا بیشتر ) از علائم در یک دوره دو هفته ای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علائم شامل معیارهای یک دوره مختلط نمی گردند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علائم ناراحتی قابل ملاحظه بالینی یا تخریب در عملکرد اجتماعی، شغلی یا سایر زمینه های مهم بوجود می آورد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ناشی از مصرف مواد و یا اختلال طبی عمومی نباشد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داغدیدگی توضیح بهتری برای علائم ارائه نمی کند . </a:t>
            </a:r>
            <a:endParaRPr lang="en-US" dirty="0" smtClean="0">
              <a:cs typeface="B Mitra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دوره مانیا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</a:t>
            </a:r>
            <a:r>
              <a:rPr lang="fa-IR" dirty="0" smtClean="0"/>
              <a:t> دوره ای که حداقل یک هفته طول بکشد خلق بشکل غیر طبیعی و مداوم بالا ،گشاده یا تحریک پذیر باشد فعالیت هدفمند یا انرژی فرد بالا و این حالت در اکثر اوقات شبانه روز دیده </a:t>
            </a:r>
            <a:r>
              <a:rPr lang="fa-IR" dirty="0" smtClean="0"/>
              <a:t>شود.در صورت بستری شدن ،مدت اختلال اهمیت ندارد.</a:t>
            </a:r>
            <a:endParaRPr lang="fa-IR" dirty="0" smtClean="0"/>
          </a:p>
          <a:p>
            <a:r>
              <a:rPr lang="en-US" dirty="0" smtClean="0"/>
              <a:t>B</a:t>
            </a:r>
            <a:r>
              <a:rPr lang="fa-IR" dirty="0" smtClean="0"/>
              <a:t>حداقل 3 مورد از علایم زیر ( در صورت خلق تحریک پذیر 4 مورد)</a:t>
            </a:r>
          </a:p>
          <a:p>
            <a:r>
              <a:rPr lang="fa-IR" dirty="0" smtClean="0"/>
              <a:t>1/افزایش اعتماد بنفس با خود بزرگ بینی</a:t>
            </a:r>
          </a:p>
          <a:p>
            <a:r>
              <a:rPr lang="fa-IR" dirty="0" smtClean="0"/>
              <a:t>2/کاهش نیاز بخواب</a:t>
            </a:r>
          </a:p>
          <a:p>
            <a:r>
              <a:rPr lang="fa-IR" dirty="0" smtClean="0"/>
              <a:t>3/پرحرفی بیش از حد معمول یا احساس فشار برای حرف زدن</a:t>
            </a:r>
          </a:p>
          <a:p>
            <a:r>
              <a:rPr lang="fa-IR" dirty="0" smtClean="0"/>
              <a:t>4/پرش افکار یا تجربه ذهنی سبقت افکار </a:t>
            </a:r>
          </a:p>
          <a:p>
            <a:r>
              <a:rPr lang="fa-IR" dirty="0" smtClean="0"/>
              <a:t>5/حواس پرتی</a:t>
            </a:r>
          </a:p>
          <a:p>
            <a:r>
              <a:rPr lang="fa-IR" dirty="0" smtClean="0"/>
              <a:t>6/افزایش فعالیتهای هدفمند</a:t>
            </a:r>
          </a:p>
          <a:p>
            <a:r>
              <a:rPr lang="fa-IR" dirty="0" smtClean="0"/>
              <a:t>7/اشتغال مفرط به فعالیتهایی که میتواند پیامد درد ناکزیادی برای فرد ایجاد کند.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fa-IR" dirty="0" smtClean="0"/>
              <a:t>افت بارز عملکرد اجتماعی یاشغلی فرد یا ضرورت بستری شدن جهت پیشگیری از اسیب بخود یا دیگران یا همراه سایکوز باشد.</a:t>
            </a:r>
          </a:p>
          <a:p>
            <a:r>
              <a:rPr lang="en-US" dirty="0" smtClean="0"/>
              <a:t>D</a:t>
            </a:r>
            <a:r>
              <a:rPr lang="fa-IR" dirty="0" smtClean="0"/>
              <a:t>ناشی از اثرات فیزیولوژیک یک ماده یا بیماری طبی نباشد.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008885"/>
            <a:ext cx="4572000" cy="348557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>
              <a:lnSpc>
                <a:spcPct val="90000"/>
              </a:lnSpc>
            </a:pPr>
            <a:r>
              <a:rPr lang="fa-IR" dirty="0" smtClean="0">
                <a:cs typeface="B Mitra" pitchFamily="2" charset="-78"/>
              </a:rPr>
              <a:t>.</a:t>
            </a:r>
            <a:endParaRPr lang="fa-IR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49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هیپو مانیا</a:t>
            </a:r>
          </a:p>
          <a:p>
            <a:r>
              <a:rPr lang="fa-IR" dirty="0" smtClean="0"/>
              <a:t>اختلال دوقطبی نوع 1</a:t>
            </a:r>
          </a:p>
          <a:p>
            <a:r>
              <a:rPr lang="fa-IR" dirty="0" smtClean="0"/>
              <a:t>اختلال دوقطبی نوع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 دوقطبی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دوقطبی 1</a:t>
            </a: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دوقطبی 2</a:t>
            </a:r>
          </a:p>
        </p:txBody>
      </p:sp>
      <p:pic>
        <p:nvPicPr>
          <p:cNvPr id="5" name="Picture 4" descr="BP1ch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362200"/>
            <a:ext cx="396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BP2ch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191000"/>
            <a:ext cx="396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8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1115</Words>
  <Application>Microsoft Office PowerPoint</Application>
  <PresentationFormat>On-screen Show (4:3)</PresentationFormat>
  <Paragraphs>202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شناسایی افسردگی</vt:lpstr>
      <vt:lpstr>افسردگی: چند آمار</vt:lpstr>
      <vt:lpstr>افسردگی: بیماری غفلت شده</vt:lpstr>
      <vt:lpstr>معیارهای افسردگی اساسی</vt:lpstr>
      <vt:lpstr>معیارهای افسردگی اساسی</vt:lpstr>
      <vt:lpstr>دوره مانیا</vt:lpstr>
      <vt:lpstr>PowerPoint Presentation</vt:lpstr>
      <vt:lpstr>PowerPoint Presentation</vt:lpstr>
      <vt:lpstr>افسردگی دوقطبی</vt:lpstr>
      <vt:lpstr>اختلال دیس تایمی</vt:lpstr>
      <vt:lpstr>افسردگی</vt:lpstr>
      <vt:lpstr>افسردگی با ویژگیهای آتیپیک</vt:lpstr>
      <vt:lpstr>PowerPoint Presentation</vt:lpstr>
      <vt:lpstr>افسردگی در سنین متفاوت</vt:lpstr>
      <vt:lpstr>کجا باید به افسردگی شک کرد؟</vt:lpstr>
      <vt:lpstr>شناسایی افسردگی</vt:lpstr>
      <vt:lpstr>شناسایی افسردگی</vt:lpstr>
      <vt:lpstr>شناسایی افسردگی</vt:lpstr>
      <vt:lpstr>شناسایی افسردگی</vt:lpstr>
      <vt:lpstr>شناسایی افسردگی</vt:lpstr>
      <vt:lpstr>افتراق دمانس کاذب از اختلال افسردگی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Vandad</dc:creator>
  <cp:lastModifiedBy>Maryam</cp:lastModifiedBy>
  <cp:revision>61</cp:revision>
  <dcterms:created xsi:type="dcterms:W3CDTF">2010-10-27T05:36:43Z</dcterms:created>
  <dcterms:modified xsi:type="dcterms:W3CDTF">2016-03-01T12:47:02Z</dcterms:modified>
</cp:coreProperties>
</file>