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6" r:id="rId4"/>
    <p:sldId id="258" r:id="rId5"/>
    <p:sldId id="259" r:id="rId6"/>
    <p:sldId id="260" r:id="rId7"/>
    <p:sldId id="261" r:id="rId8"/>
    <p:sldId id="277"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83" r:id="rId24"/>
    <p:sldId id="282" r:id="rId25"/>
    <p:sldId id="278" r:id="rId26"/>
    <p:sldId id="284"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1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59821A9A-BB20-4CBA-AB03-4DCBED9BEE17}" type="datetimeFigureOut">
              <a:rPr lang="en-US" smtClean="0"/>
              <a:pPr/>
              <a:t>8/25/2013</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0E7C9B1A-159A-479A-8919-6DE73198352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9821A9A-BB20-4CBA-AB03-4DCBED9BEE17}" type="datetimeFigureOut">
              <a:rPr lang="en-US" smtClean="0"/>
              <a:pPr/>
              <a:t>8/25/2013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7C9B1A-159A-479A-8919-6DE73198352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9821A9A-BB20-4CBA-AB03-4DCBED9BEE17}" type="datetimeFigureOut">
              <a:rPr lang="en-US" smtClean="0"/>
              <a:pPr/>
              <a:t>8/25/2013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7C9B1A-159A-479A-8919-6DE73198352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59821A9A-BB20-4CBA-AB03-4DCBED9BEE17}" type="datetimeFigureOut">
              <a:rPr lang="en-US" smtClean="0"/>
              <a:pPr/>
              <a:t>8/25/2013</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0E7C9B1A-159A-479A-8919-6DE73198352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59821A9A-BB20-4CBA-AB03-4DCBED9BEE17}" type="datetimeFigureOut">
              <a:rPr lang="en-US" smtClean="0"/>
              <a:pPr/>
              <a:t>8/25/2013</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0E7C9B1A-159A-479A-8919-6DE731983521}"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59821A9A-BB20-4CBA-AB03-4DCBED9BEE17}" type="datetimeFigureOut">
              <a:rPr lang="en-US" smtClean="0"/>
              <a:pPr/>
              <a:t>8/25/2013</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0E7C9B1A-159A-479A-8919-6DE73198352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59821A9A-BB20-4CBA-AB03-4DCBED9BEE17}" type="datetimeFigureOut">
              <a:rPr lang="en-US" smtClean="0"/>
              <a:pPr/>
              <a:t>8/25/2013</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0E7C9B1A-159A-479A-8919-6DE73198352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9821A9A-BB20-4CBA-AB03-4DCBED9BEE17}" type="datetimeFigureOut">
              <a:rPr lang="en-US" smtClean="0"/>
              <a:pPr/>
              <a:t>8/25/2013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7C9B1A-159A-479A-8919-6DE73198352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59821A9A-BB20-4CBA-AB03-4DCBED9BEE17}" type="datetimeFigureOut">
              <a:rPr lang="en-US" smtClean="0"/>
              <a:pPr/>
              <a:t>8/25/2013</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0E7C9B1A-159A-479A-8919-6DE73198352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59821A9A-BB20-4CBA-AB03-4DCBED9BEE17}" type="datetimeFigureOut">
              <a:rPr lang="en-US" smtClean="0"/>
              <a:pPr/>
              <a:t>8/25/2013</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0E7C9B1A-159A-479A-8919-6DE73198352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59821A9A-BB20-4CBA-AB03-4DCBED9BEE17}" type="datetimeFigureOut">
              <a:rPr lang="en-US" smtClean="0"/>
              <a:pPr/>
              <a:t>8/25/2013</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0E7C9B1A-159A-479A-8919-6DE73198352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59821A9A-BB20-4CBA-AB03-4DCBED9BEE17}" type="datetimeFigureOut">
              <a:rPr lang="en-US" smtClean="0"/>
              <a:pPr/>
              <a:t>8/25/2013</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0E7C9B1A-159A-479A-8919-6DE731983521}"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0544" y="776288"/>
            <a:ext cx="8062912" cy="1966912"/>
          </a:xfrm>
        </p:spPr>
        <p:txBody>
          <a:bodyPr>
            <a:noAutofit/>
          </a:bodyPr>
          <a:lstStyle/>
          <a:p>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Benzodiazepines</a:t>
            </a:r>
            <a:br>
              <a:rPr lang="en-US" sz="6000" dirty="0" smtClean="0"/>
            </a:br>
            <a:endParaRPr lang="en-US" sz="6000" dirty="0"/>
          </a:p>
        </p:txBody>
      </p:sp>
      <p:sp>
        <p:nvSpPr>
          <p:cNvPr id="3" name="Subtitle 2"/>
          <p:cNvSpPr>
            <a:spLocks noGrp="1"/>
          </p:cNvSpPr>
          <p:nvPr>
            <p:ph type="subTitle" idx="1"/>
          </p:nvPr>
        </p:nvSpPr>
        <p:spPr>
          <a:xfrm>
            <a:off x="762000" y="3429000"/>
            <a:ext cx="8062912" cy="1752600"/>
          </a:xfrm>
        </p:spPr>
        <p:txBody>
          <a:bodyPr>
            <a:normAutofit fontScale="77500" lnSpcReduction="20000"/>
          </a:bodyPr>
          <a:lstStyle/>
          <a:p>
            <a:pPr algn="r" rtl="1"/>
            <a:r>
              <a:rPr lang="en-US" sz="4400" smtClean="0"/>
              <a:t>Ghyasvand</a:t>
            </a:r>
            <a:r>
              <a:rPr lang="en-US" sz="4400" dirty="0" smtClean="0"/>
              <a:t>, M.D.</a:t>
            </a:r>
          </a:p>
          <a:p>
            <a:pPr algn="r" rtl="1"/>
            <a:r>
              <a:rPr lang="en-US" sz="4400" dirty="0" err="1" smtClean="0"/>
              <a:t>Roozbeh</a:t>
            </a:r>
            <a:r>
              <a:rPr lang="en-US" sz="4400" dirty="0" smtClean="0"/>
              <a:t> Hospital,</a:t>
            </a:r>
          </a:p>
          <a:p>
            <a:pPr algn="r" rtl="1"/>
            <a:r>
              <a:rPr lang="en-US" sz="4400" dirty="0" smtClean="0"/>
              <a:t>TUMS</a:t>
            </a:r>
          </a:p>
          <a:p>
            <a:pPr algn="r" rtl="1"/>
            <a:r>
              <a:rPr lang="en-US" sz="4400" dirty="0" smtClean="0"/>
              <a:t>2013</a:t>
            </a:r>
            <a:endParaRPr lang="en-US" sz="4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Insomnia</a:t>
            </a:r>
            <a:endParaRPr lang="en-US" u="sng" dirty="0"/>
          </a:p>
        </p:txBody>
      </p:sp>
      <p:sp>
        <p:nvSpPr>
          <p:cNvPr id="3" name="Content Placeholder 2"/>
          <p:cNvSpPr>
            <a:spLocks noGrp="1"/>
          </p:cNvSpPr>
          <p:nvPr>
            <p:ph idx="1"/>
          </p:nvPr>
        </p:nvSpPr>
        <p:spPr/>
        <p:txBody>
          <a:bodyPr>
            <a:normAutofit/>
          </a:bodyPr>
          <a:lstStyle/>
          <a:p>
            <a:r>
              <a:rPr lang="en-US" sz="2500" dirty="0" smtClean="0"/>
              <a:t>Because insomnia can be a symptom of a physical or psychiatric disorder, hypnotics should not be used for more than 7 to 10 consecutive days without a thorough investigation of the cause of the insomnia.</a:t>
            </a:r>
            <a:endParaRPr lang="en-US" sz="25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GAD</a:t>
            </a:r>
            <a:endParaRPr lang="en-US" u="sng" dirty="0"/>
          </a:p>
        </p:txBody>
      </p:sp>
      <p:sp>
        <p:nvSpPr>
          <p:cNvPr id="3" name="Content Placeholder 2"/>
          <p:cNvSpPr>
            <a:spLocks noGrp="1"/>
          </p:cNvSpPr>
          <p:nvPr>
            <p:ph idx="1"/>
          </p:nvPr>
        </p:nvSpPr>
        <p:spPr/>
        <p:txBody>
          <a:bodyPr>
            <a:normAutofit/>
          </a:bodyPr>
          <a:lstStyle/>
          <a:p>
            <a:r>
              <a:rPr lang="en-US" sz="2500" dirty="0" smtClean="0"/>
              <a:t>Benzodiazepines are highly effective for the relief of anxiety associated with generalized anxiety disorder. </a:t>
            </a:r>
          </a:p>
          <a:p>
            <a:r>
              <a:rPr lang="en-US" sz="2500" dirty="0" smtClean="0"/>
              <a:t>Most persons should be treated for a predetermined, specific, and relatively brief period.</a:t>
            </a:r>
            <a:endParaRPr lang="en-US" sz="25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Panic Disorder</a:t>
            </a:r>
            <a:endParaRPr lang="en-US" u="sng" dirty="0"/>
          </a:p>
        </p:txBody>
      </p:sp>
      <p:sp>
        <p:nvSpPr>
          <p:cNvPr id="3" name="Content Placeholder 2"/>
          <p:cNvSpPr>
            <a:spLocks noGrp="1"/>
          </p:cNvSpPr>
          <p:nvPr>
            <p:ph idx="1"/>
          </p:nvPr>
        </p:nvSpPr>
        <p:spPr/>
        <p:txBody>
          <a:bodyPr>
            <a:normAutofit fontScale="92500"/>
          </a:bodyPr>
          <a:lstStyle/>
          <a:p>
            <a:r>
              <a:rPr lang="en-US" sz="2400" dirty="0" err="1" smtClean="0"/>
              <a:t>Alprazolam</a:t>
            </a:r>
            <a:r>
              <a:rPr lang="en-US" sz="2400" dirty="0" smtClean="0"/>
              <a:t> and </a:t>
            </a:r>
            <a:r>
              <a:rPr lang="en-US" sz="2400" dirty="0" err="1" smtClean="0"/>
              <a:t>clonazepam</a:t>
            </a:r>
            <a:r>
              <a:rPr lang="en-US" sz="2400" dirty="0" smtClean="0"/>
              <a:t>, both high-potency benzodiazepines, are commonly used medications for panic disorder, with or without agoraphobia.</a:t>
            </a:r>
          </a:p>
          <a:p>
            <a:endParaRPr lang="en-US" sz="2400" dirty="0" smtClean="0"/>
          </a:p>
          <a:p>
            <a:r>
              <a:rPr lang="en-US" sz="2400" dirty="0" smtClean="0"/>
              <a:t>SSRIs are still often </a:t>
            </a:r>
            <a:r>
              <a:rPr lang="en-US" sz="2400" dirty="0" err="1" smtClean="0"/>
              <a:t>preferred,because</a:t>
            </a:r>
            <a:r>
              <a:rPr lang="en-US" sz="2400" dirty="0" smtClean="0"/>
              <a:t> they target common </a:t>
            </a:r>
            <a:r>
              <a:rPr lang="en-US" sz="2400" dirty="0" err="1" smtClean="0"/>
              <a:t>comorbid</a:t>
            </a:r>
            <a:r>
              <a:rPr lang="en-US" sz="2400" dirty="0" smtClean="0"/>
              <a:t> conditions, such as depression or obsessive-compulsive disorder (OCD). </a:t>
            </a:r>
          </a:p>
          <a:p>
            <a:endParaRPr lang="en-US" sz="2400" dirty="0" smtClean="0"/>
          </a:p>
          <a:p>
            <a:r>
              <a:rPr lang="en-US" sz="2400" dirty="0" smtClean="0"/>
              <a:t>Benzodiazepines and SSRIs can be initiated together to treat acute panic symptoms; use of the benzodiazepine can be tapered after 3 to 4 weeks once the therapeutic benefits of the SSRI have emerged.</a:t>
            </a:r>
            <a:endParaRPr lang="en-US"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Social Phobia</a:t>
            </a:r>
            <a:endParaRPr lang="en-US" u="sng" dirty="0"/>
          </a:p>
        </p:txBody>
      </p:sp>
      <p:sp>
        <p:nvSpPr>
          <p:cNvPr id="3" name="Content Placeholder 2"/>
          <p:cNvSpPr>
            <a:spLocks noGrp="1"/>
          </p:cNvSpPr>
          <p:nvPr>
            <p:ph idx="1"/>
          </p:nvPr>
        </p:nvSpPr>
        <p:spPr/>
        <p:txBody>
          <a:bodyPr>
            <a:normAutofit/>
          </a:bodyPr>
          <a:lstStyle/>
          <a:p>
            <a:r>
              <a:rPr lang="en-US" sz="2400" dirty="0" err="1" smtClean="0"/>
              <a:t>Clonazepam</a:t>
            </a:r>
            <a:r>
              <a:rPr lang="en-US" sz="2400" dirty="0" smtClean="0"/>
              <a:t> is an effective treatment for social phobia. </a:t>
            </a:r>
          </a:p>
          <a:p>
            <a:endParaRPr lang="en-US" sz="2400" dirty="0" smtClean="0"/>
          </a:p>
          <a:p>
            <a:r>
              <a:rPr lang="en-US" sz="2400" dirty="0" smtClean="0"/>
              <a:t>In addition, several other benzodiazepines (e.g., diazepam) have been used as adjunctive medications for treatment of social phobia.</a:t>
            </a:r>
          </a:p>
          <a:p>
            <a:endParaRPr lang="en-US"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Other Anxiety Disorders</a:t>
            </a:r>
            <a:endParaRPr lang="en-US" u="sng" dirty="0"/>
          </a:p>
        </p:txBody>
      </p:sp>
      <p:sp>
        <p:nvSpPr>
          <p:cNvPr id="3" name="Content Placeholder 2"/>
          <p:cNvSpPr>
            <a:spLocks noGrp="1"/>
          </p:cNvSpPr>
          <p:nvPr>
            <p:ph idx="1"/>
          </p:nvPr>
        </p:nvSpPr>
        <p:spPr/>
        <p:txBody>
          <a:bodyPr/>
          <a:lstStyle/>
          <a:p>
            <a:r>
              <a:rPr lang="en-US" sz="2400" dirty="0" smtClean="0"/>
              <a:t>Benzodiazepines are used adjunctively for treatment of adjustment disorder with anxiety, OCD, and posttraumatic stress disorder.</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Adverse Reactions</a:t>
            </a:r>
            <a:endParaRPr lang="en-US" u="sng" dirty="0"/>
          </a:p>
        </p:txBody>
      </p:sp>
      <p:sp>
        <p:nvSpPr>
          <p:cNvPr id="3" name="Content Placeholder 2"/>
          <p:cNvSpPr>
            <a:spLocks noGrp="1"/>
          </p:cNvSpPr>
          <p:nvPr>
            <p:ph idx="1"/>
          </p:nvPr>
        </p:nvSpPr>
        <p:spPr/>
        <p:txBody>
          <a:bodyPr>
            <a:normAutofit/>
          </a:bodyPr>
          <a:lstStyle/>
          <a:p>
            <a:r>
              <a:rPr lang="en-US" sz="2400" dirty="0" smtClean="0"/>
              <a:t>The most common adverse effect of benzodiazepines is drowsiness</a:t>
            </a:r>
            <a:r>
              <a:rPr lang="en-US" dirty="0" smtClean="0"/>
              <a:t>.</a:t>
            </a:r>
          </a:p>
          <a:p>
            <a:r>
              <a:rPr lang="en-US" sz="2400" dirty="0" smtClean="0"/>
              <a:t>The most serious adverse effects of benzodiazepines occur when other sedative substances, such as alcohol, are taken concurrently. These combinations can result in marked drowsiness, </a:t>
            </a:r>
            <a:r>
              <a:rPr lang="en-US" sz="2400" dirty="0" err="1" smtClean="0"/>
              <a:t>disinhibition</a:t>
            </a:r>
            <a:r>
              <a:rPr lang="en-US" sz="2400" dirty="0" smtClean="0"/>
              <a:t>, or even respiratory depression.</a:t>
            </a:r>
          </a:p>
          <a:p>
            <a:r>
              <a:rPr lang="en-US" sz="2400" dirty="0" smtClean="0"/>
              <a:t>Ataxia, dizziness, mild cognitive deficits, </a:t>
            </a:r>
            <a:r>
              <a:rPr lang="en-US" sz="2400" dirty="0" err="1" smtClean="0"/>
              <a:t>antrograde</a:t>
            </a:r>
            <a:r>
              <a:rPr lang="en-US" sz="2400" dirty="0" smtClean="0"/>
              <a:t> amnesia, rashes, paradoxical increase in aggression .</a:t>
            </a:r>
            <a:endParaRPr lang="en-US"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Adverse Reactions …</a:t>
            </a:r>
            <a:endParaRPr lang="en-US" dirty="0"/>
          </a:p>
        </p:txBody>
      </p:sp>
      <p:sp>
        <p:nvSpPr>
          <p:cNvPr id="3" name="Content Placeholder 2"/>
          <p:cNvSpPr>
            <a:spLocks noGrp="1"/>
          </p:cNvSpPr>
          <p:nvPr>
            <p:ph idx="1"/>
          </p:nvPr>
        </p:nvSpPr>
        <p:spPr/>
        <p:txBody>
          <a:bodyPr>
            <a:normAutofit/>
          </a:bodyPr>
          <a:lstStyle/>
          <a:p>
            <a:r>
              <a:rPr lang="en-US" sz="2400" dirty="0" smtClean="0"/>
              <a:t>The symptoms of benzodiazepine intoxication include confusion, slurred speech, ataxia, drowsiness, </a:t>
            </a:r>
            <a:r>
              <a:rPr lang="en-US" sz="2400" dirty="0" err="1" smtClean="0"/>
              <a:t>dyspnea</a:t>
            </a:r>
            <a:r>
              <a:rPr lang="en-US" sz="2400" dirty="0" smtClean="0"/>
              <a:t>, and </a:t>
            </a:r>
            <a:r>
              <a:rPr lang="en-US" sz="2400" dirty="0" err="1" smtClean="0"/>
              <a:t>hyporeflexia</a:t>
            </a:r>
            <a:r>
              <a:rPr lang="en-US" sz="2400" dirty="0" smtClean="0"/>
              <a:t>.</a:t>
            </a:r>
            <a:endParaRPr lang="en-US"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Adverse Reactions …</a:t>
            </a:r>
            <a:endParaRPr lang="en-US" dirty="0"/>
          </a:p>
        </p:txBody>
      </p:sp>
      <p:sp>
        <p:nvSpPr>
          <p:cNvPr id="3" name="Content Placeholder 2"/>
          <p:cNvSpPr>
            <a:spLocks noGrp="1"/>
          </p:cNvSpPr>
          <p:nvPr>
            <p:ph idx="1"/>
          </p:nvPr>
        </p:nvSpPr>
        <p:spPr>
          <a:xfrm>
            <a:off x="457200" y="1828800"/>
            <a:ext cx="8229600" cy="4626008"/>
          </a:xfrm>
        </p:spPr>
        <p:txBody>
          <a:bodyPr>
            <a:normAutofit lnSpcReduction="10000"/>
          </a:bodyPr>
          <a:lstStyle/>
          <a:p>
            <a:r>
              <a:rPr lang="en-US" sz="2400" dirty="0" smtClean="0"/>
              <a:t>Persons with hepatic disease and elderly persons are particularly likely to have adverse effects and toxicity from the benzodiazepines, especially when the drugs are administered repeatedly or in high dosages.</a:t>
            </a:r>
          </a:p>
          <a:p>
            <a:endParaRPr lang="en-US" sz="2400" dirty="0" smtClean="0"/>
          </a:p>
          <a:p>
            <a:r>
              <a:rPr lang="en-US" sz="2400" dirty="0" smtClean="0"/>
              <a:t>Benzodiazepines can produce clinically significant impairment of respiration in persons with COPD and sleep apnea.</a:t>
            </a:r>
          </a:p>
          <a:p>
            <a:endParaRPr lang="en-US" sz="2400" dirty="0" smtClean="0"/>
          </a:p>
          <a:p>
            <a:r>
              <a:rPr lang="en-US" sz="2400" dirty="0" err="1" smtClean="0"/>
              <a:t>Alprazolam</a:t>
            </a:r>
            <a:r>
              <a:rPr lang="en-US" sz="2400" dirty="0" smtClean="0"/>
              <a:t> can exert a direct appetite stimulant effect and may cause weight gain.</a:t>
            </a:r>
          </a:p>
          <a:p>
            <a:endParaRPr lang="en-US"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Adverse Reactions …</a:t>
            </a:r>
            <a:endParaRPr lang="en-US" dirty="0"/>
          </a:p>
        </p:txBody>
      </p:sp>
      <p:sp>
        <p:nvSpPr>
          <p:cNvPr id="3" name="Content Placeholder 2"/>
          <p:cNvSpPr>
            <a:spLocks noGrp="1"/>
          </p:cNvSpPr>
          <p:nvPr>
            <p:ph idx="1"/>
          </p:nvPr>
        </p:nvSpPr>
        <p:spPr/>
        <p:txBody>
          <a:bodyPr/>
          <a:lstStyle/>
          <a:p>
            <a:r>
              <a:rPr lang="en-US" sz="2400" dirty="0" smtClean="0"/>
              <a:t>Benzodiazepines should be used with caution by persons with a history of substance abuse, cognitive disorders, renal disease, hepatic disease, </a:t>
            </a:r>
            <a:r>
              <a:rPr lang="en-US" sz="2400" dirty="0" err="1" smtClean="0"/>
              <a:t>porphyria</a:t>
            </a:r>
            <a:r>
              <a:rPr lang="en-US" sz="2400" dirty="0" smtClean="0"/>
              <a:t>, CNS depression, or myasthenia gravis. </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Pregnancy &amp; breast feeding</a:t>
            </a:r>
            <a:endParaRPr lang="en-US" dirty="0"/>
          </a:p>
        </p:txBody>
      </p:sp>
      <p:sp>
        <p:nvSpPr>
          <p:cNvPr id="3" name="Content Placeholder 2"/>
          <p:cNvSpPr>
            <a:spLocks noGrp="1"/>
          </p:cNvSpPr>
          <p:nvPr>
            <p:ph idx="1"/>
          </p:nvPr>
        </p:nvSpPr>
        <p:spPr/>
        <p:txBody>
          <a:bodyPr>
            <a:normAutofit/>
          </a:bodyPr>
          <a:lstStyle/>
          <a:p>
            <a:r>
              <a:rPr lang="en-US" sz="2400" dirty="0" smtClean="0"/>
              <a:t>Some data indicate that benzodiazepines are </a:t>
            </a:r>
            <a:r>
              <a:rPr lang="en-US" sz="2400" dirty="0" err="1" smtClean="0"/>
              <a:t>teratogenic</a:t>
            </a:r>
            <a:r>
              <a:rPr lang="en-US" sz="2400" dirty="0" smtClean="0"/>
              <a:t>; therefore, their use during pregnancy is not advised(group D/X).</a:t>
            </a:r>
          </a:p>
          <a:p>
            <a:endParaRPr lang="en-US" sz="2400" dirty="0" smtClean="0"/>
          </a:p>
          <a:p>
            <a:r>
              <a:rPr lang="en-US" sz="2400" dirty="0" smtClean="0"/>
              <a:t>The drugs are secreted in breast milk in sufficient concentrations to affect the newborn. Benzodiazepines can cause </a:t>
            </a:r>
            <a:r>
              <a:rPr lang="en-US" sz="2400" dirty="0" err="1" smtClean="0"/>
              <a:t>dyspnea</a:t>
            </a:r>
            <a:r>
              <a:rPr lang="en-US" sz="2400" dirty="0" smtClean="0"/>
              <a:t>, </a:t>
            </a:r>
            <a:r>
              <a:rPr lang="en-US" sz="2400" dirty="0" err="1" smtClean="0"/>
              <a:t>bradycardia</a:t>
            </a:r>
            <a:r>
              <a:rPr lang="en-US" sz="2400" dirty="0" smtClean="0"/>
              <a:t>, and drowsiness in nursing babies (group L3-moderately safe).</a:t>
            </a:r>
            <a:endParaRPr lang="en-US"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BNZ receptors</a:t>
            </a:r>
            <a:endParaRPr lang="en-US" u="sng" dirty="0"/>
          </a:p>
        </p:txBody>
      </p:sp>
      <p:sp>
        <p:nvSpPr>
          <p:cNvPr id="3" name="Content Placeholder 2"/>
          <p:cNvSpPr>
            <a:spLocks noGrp="1"/>
          </p:cNvSpPr>
          <p:nvPr>
            <p:ph idx="1"/>
          </p:nvPr>
        </p:nvSpPr>
        <p:spPr/>
        <p:txBody>
          <a:bodyPr>
            <a:normAutofit/>
          </a:bodyPr>
          <a:lstStyle/>
          <a:p>
            <a:r>
              <a:rPr lang="en-US" sz="2500" dirty="0" smtClean="0"/>
              <a:t>BNZ-1 r.: sedation, hypnotic, </a:t>
            </a:r>
            <a:r>
              <a:rPr lang="en-US" sz="2500" dirty="0" err="1" smtClean="0"/>
              <a:t>antianxiety</a:t>
            </a:r>
            <a:endParaRPr lang="en-US" sz="2500" dirty="0" smtClean="0"/>
          </a:p>
          <a:p>
            <a:endParaRPr lang="en-US" sz="2500" dirty="0" smtClean="0"/>
          </a:p>
          <a:p>
            <a:r>
              <a:rPr lang="en-US" sz="2500" dirty="0" smtClean="0"/>
              <a:t>BNZ-2 r.: </a:t>
            </a:r>
            <a:r>
              <a:rPr lang="en-US" sz="2500" dirty="0" err="1" smtClean="0"/>
              <a:t>anxiolysis</a:t>
            </a:r>
            <a:r>
              <a:rPr lang="en-US" sz="2500" dirty="0" smtClean="0"/>
              <a:t>, muscle relaxation, sedation, anticonvulsant, psychomotor impairment</a:t>
            </a:r>
          </a:p>
          <a:p>
            <a:endParaRPr lang="en-US" sz="2500" dirty="0" smtClean="0"/>
          </a:p>
          <a:p>
            <a:r>
              <a:rPr lang="en-US" sz="2500" dirty="0" smtClean="0"/>
              <a:t>BNZ-3 r.: tolerance, withdrawal</a:t>
            </a:r>
            <a:endParaRPr lang="en-US" sz="25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Tolerance, Dependence, and Withdrawal</a:t>
            </a:r>
            <a:endParaRPr lang="en-US" sz="3600" dirty="0"/>
          </a:p>
        </p:txBody>
      </p:sp>
      <p:sp>
        <p:nvSpPr>
          <p:cNvPr id="3" name="Content Placeholder 2"/>
          <p:cNvSpPr>
            <a:spLocks noGrp="1"/>
          </p:cNvSpPr>
          <p:nvPr>
            <p:ph idx="1"/>
          </p:nvPr>
        </p:nvSpPr>
        <p:spPr/>
        <p:txBody>
          <a:bodyPr>
            <a:normAutofit/>
          </a:bodyPr>
          <a:lstStyle/>
          <a:p>
            <a:r>
              <a:rPr lang="en-US" sz="2400" dirty="0" smtClean="0"/>
              <a:t>The appearance of a withdrawal syndrome, depends on the length of time the person has been taking a benzodiazepine, the dosage the person has been taking, the rate at which the drug is tapered, and the half-life of the compound.</a:t>
            </a:r>
          </a:p>
          <a:p>
            <a:endParaRPr lang="en-US" sz="2400" dirty="0" smtClean="0"/>
          </a:p>
          <a:p>
            <a:r>
              <a:rPr lang="en-US" sz="2400" dirty="0" smtClean="0"/>
              <a:t>Benzodiazepine withdrawal syndrome consists of anxiety, nervousness, diaphoresis, restlessness, irritability, fatigue, light-headedness, tremor, insomnia, and nausea. Delirium and seizures may occur. </a:t>
            </a:r>
          </a:p>
          <a:p>
            <a:endParaRPr lang="en-US"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Drug Interactions</a:t>
            </a:r>
            <a:endParaRPr lang="en-US" u="sng" dirty="0"/>
          </a:p>
        </p:txBody>
      </p:sp>
      <p:sp>
        <p:nvSpPr>
          <p:cNvPr id="3" name="Content Placeholder 2"/>
          <p:cNvSpPr>
            <a:spLocks noGrp="1"/>
          </p:cNvSpPr>
          <p:nvPr>
            <p:ph idx="1"/>
          </p:nvPr>
        </p:nvSpPr>
        <p:spPr/>
        <p:txBody>
          <a:bodyPr>
            <a:normAutofit/>
          </a:bodyPr>
          <a:lstStyle/>
          <a:p>
            <a:r>
              <a:rPr lang="en-US" sz="2500" dirty="0" smtClean="0"/>
              <a:t>The most common and potentially serious benzodiazepine receptor agonist interaction results in excessive sedation and respiratory depression occurring when benzodiazepines, &amp; </a:t>
            </a:r>
            <a:r>
              <a:rPr lang="en-US" sz="2500" dirty="0" err="1" smtClean="0"/>
              <a:t>zolpidem</a:t>
            </a:r>
            <a:r>
              <a:rPr lang="en-US" sz="2500" dirty="0" smtClean="0"/>
              <a:t>, are administered concomitantly with other CNS depressants, such as alcohol, barbiturates, </a:t>
            </a:r>
            <a:r>
              <a:rPr lang="en-US" sz="2500" dirty="0" err="1" smtClean="0"/>
              <a:t>tricyclic</a:t>
            </a:r>
            <a:r>
              <a:rPr lang="en-US" sz="2500" dirty="0" smtClean="0"/>
              <a:t> and </a:t>
            </a:r>
            <a:r>
              <a:rPr lang="en-US" sz="2500" dirty="0" err="1" smtClean="0"/>
              <a:t>tetracyclic</a:t>
            </a:r>
            <a:r>
              <a:rPr lang="en-US" sz="2500" dirty="0" smtClean="0"/>
              <a:t> drugs, dopamine receptor antagonists (DRAs), </a:t>
            </a:r>
            <a:r>
              <a:rPr lang="en-US" sz="2500" dirty="0" err="1" smtClean="0"/>
              <a:t>opioids</a:t>
            </a:r>
            <a:r>
              <a:rPr lang="en-US" sz="2500" dirty="0" smtClean="0"/>
              <a:t>, and antihistamines.</a:t>
            </a:r>
            <a:endParaRPr lang="en-US" sz="25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Drug Interactions</a:t>
            </a:r>
            <a:endParaRPr lang="en-US" dirty="0"/>
          </a:p>
        </p:txBody>
      </p:sp>
      <p:sp>
        <p:nvSpPr>
          <p:cNvPr id="3" name="Content Placeholder 2"/>
          <p:cNvSpPr>
            <a:spLocks noGrp="1"/>
          </p:cNvSpPr>
          <p:nvPr>
            <p:ph idx="1"/>
          </p:nvPr>
        </p:nvSpPr>
        <p:spPr>
          <a:xfrm>
            <a:off x="457200" y="1905000"/>
            <a:ext cx="8229600" cy="4549808"/>
          </a:xfrm>
        </p:spPr>
        <p:txBody>
          <a:bodyPr>
            <a:normAutofit/>
          </a:bodyPr>
          <a:lstStyle/>
          <a:p>
            <a:r>
              <a:rPr lang="en-US" sz="2400" dirty="0" err="1" smtClean="0"/>
              <a:t>Cimetidine</a:t>
            </a:r>
            <a:r>
              <a:rPr lang="en-US" sz="2400" dirty="0" smtClean="0"/>
              <a:t> , </a:t>
            </a:r>
            <a:r>
              <a:rPr lang="en-US" sz="2400" dirty="0" err="1" smtClean="0"/>
              <a:t>disulfiram</a:t>
            </a:r>
            <a:r>
              <a:rPr lang="en-US" sz="2400" dirty="0" smtClean="0"/>
              <a:t> , </a:t>
            </a:r>
            <a:r>
              <a:rPr lang="en-US" sz="2400" dirty="0" err="1" smtClean="0"/>
              <a:t>isoniazid</a:t>
            </a:r>
            <a:r>
              <a:rPr lang="en-US" sz="2400" dirty="0" smtClean="0"/>
              <a:t>, and oral contraceptives increase the plasma concentrations of diazepam, </a:t>
            </a:r>
            <a:r>
              <a:rPr lang="en-US" sz="2400" dirty="0" err="1" smtClean="0"/>
              <a:t>chlordiazepoxide</a:t>
            </a:r>
            <a:r>
              <a:rPr lang="en-US" sz="2400" dirty="0" smtClean="0"/>
              <a:t> and </a:t>
            </a:r>
            <a:r>
              <a:rPr lang="en-US" sz="2400" dirty="0" err="1" smtClean="0"/>
              <a:t>flurazepam</a:t>
            </a:r>
            <a:r>
              <a:rPr lang="en-US" sz="2400" dirty="0" smtClean="0"/>
              <a:t>.</a:t>
            </a:r>
          </a:p>
          <a:p>
            <a:r>
              <a:rPr lang="en-US" sz="2400" dirty="0" smtClean="0"/>
              <a:t>The plasma concentrations of </a:t>
            </a:r>
            <a:r>
              <a:rPr lang="en-US" sz="2400" dirty="0" err="1" smtClean="0"/>
              <a:t>alprazolam</a:t>
            </a:r>
            <a:r>
              <a:rPr lang="en-US" sz="2400" dirty="0" smtClean="0"/>
              <a:t> are increased to potentially toxic concentrations by </a:t>
            </a:r>
            <a:r>
              <a:rPr lang="en-US" sz="2400" dirty="0" err="1" smtClean="0"/>
              <a:t>fluvoxamine</a:t>
            </a:r>
            <a:r>
              <a:rPr lang="en-US" sz="2400" dirty="0" smtClean="0"/>
              <a:t> .</a:t>
            </a:r>
          </a:p>
          <a:p>
            <a:r>
              <a:rPr lang="en-US" sz="2400" dirty="0" smtClean="0"/>
              <a:t> The benzodiazepines can increase the plasma concentrations of </a:t>
            </a:r>
            <a:r>
              <a:rPr lang="en-US" sz="2400" dirty="0" err="1" smtClean="0"/>
              <a:t>phenytoin</a:t>
            </a:r>
            <a:r>
              <a:rPr lang="en-US" sz="2400" dirty="0" smtClean="0"/>
              <a:t> and </a:t>
            </a:r>
            <a:r>
              <a:rPr lang="en-US" sz="2400" dirty="0" err="1" smtClean="0"/>
              <a:t>digoxin</a:t>
            </a:r>
            <a:r>
              <a:rPr lang="en-US" sz="2400" dirty="0" smtClean="0"/>
              <a:t> .</a:t>
            </a:r>
            <a:endParaRPr lang="en-US"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Dosage</a:t>
            </a:r>
            <a:endParaRPr lang="en-US" dirty="0"/>
          </a:p>
        </p:txBody>
      </p:sp>
      <p:sp>
        <p:nvSpPr>
          <p:cNvPr id="3" name="Content Placeholder 2"/>
          <p:cNvSpPr>
            <a:spLocks noGrp="1"/>
          </p:cNvSpPr>
          <p:nvPr>
            <p:ph idx="1"/>
          </p:nvPr>
        </p:nvSpPr>
        <p:spPr/>
        <p:txBody>
          <a:bodyPr>
            <a:normAutofit/>
          </a:bodyPr>
          <a:lstStyle/>
          <a:p>
            <a:r>
              <a:rPr lang="en-US" sz="2400" dirty="0" smtClean="0"/>
              <a:t>Benzodiazepine use should be started at a low dosage, and the person should be instructed regarding the drug's sedative properties and abuse potential. </a:t>
            </a:r>
          </a:p>
          <a:p>
            <a:r>
              <a:rPr lang="en-US" sz="2400" dirty="0" smtClean="0"/>
              <a:t>An estimated length of therapy should be decided at the beginning of treatment, and the need for continued therapy should be reevaluated at least monthly because of the problems associated with long-term use.</a:t>
            </a:r>
            <a:endParaRPr lang="en-US" sz="2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Dosage </a:t>
            </a:r>
            <a:endParaRPr lang="en-US" sz="4400" dirty="0"/>
          </a:p>
        </p:txBody>
      </p:sp>
      <p:graphicFrame>
        <p:nvGraphicFramePr>
          <p:cNvPr id="4" name="Content Placeholder 3"/>
          <p:cNvGraphicFramePr>
            <a:graphicFrameLocks noGrp="1"/>
          </p:cNvGraphicFramePr>
          <p:nvPr>
            <p:ph idx="1"/>
          </p:nvPr>
        </p:nvGraphicFramePr>
        <p:xfrm>
          <a:off x="1371600" y="1752600"/>
          <a:ext cx="6324600" cy="4137021"/>
        </p:xfrm>
        <a:graphic>
          <a:graphicData uri="http://schemas.openxmlformats.org/drawingml/2006/table">
            <a:tbl>
              <a:tblPr firstRow="1" bandRow="1">
                <a:tableStyleId>{93296810-A885-4BE3-A3E7-6D5BEEA58F35}</a:tableStyleId>
              </a:tblPr>
              <a:tblGrid>
                <a:gridCol w="4267200"/>
                <a:gridCol w="2057400"/>
              </a:tblGrid>
              <a:tr h="459669">
                <a:tc>
                  <a:txBody>
                    <a:bodyPr/>
                    <a:lstStyle/>
                    <a:p>
                      <a:r>
                        <a:rPr lang="en-US" dirty="0" smtClean="0"/>
                        <a:t>medication</a:t>
                      </a:r>
                      <a:endParaRPr lang="en-US" dirty="0"/>
                    </a:p>
                  </a:txBody>
                  <a:tcPr/>
                </a:tc>
                <a:tc>
                  <a:txBody>
                    <a:bodyPr/>
                    <a:lstStyle/>
                    <a:p>
                      <a:r>
                        <a:rPr lang="en-US" dirty="0" smtClean="0"/>
                        <a:t>Usual adult dose</a:t>
                      </a:r>
                      <a:endParaRPr lang="en-US" dirty="0"/>
                    </a:p>
                  </a:txBody>
                  <a:tcPr/>
                </a:tc>
              </a:tr>
              <a:tr h="459669">
                <a:tc>
                  <a:txBody>
                    <a:bodyPr/>
                    <a:lstStyle/>
                    <a:p>
                      <a:r>
                        <a:rPr lang="en-US" dirty="0" smtClean="0"/>
                        <a:t>diazepam</a:t>
                      </a:r>
                      <a:endParaRPr lang="en-US" dirty="0"/>
                    </a:p>
                  </a:txBody>
                  <a:tcPr/>
                </a:tc>
                <a:tc>
                  <a:txBody>
                    <a:bodyPr/>
                    <a:lstStyle/>
                    <a:p>
                      <a:r>
                        <a:rPr lang="en-US" dirty="0" smtClean="0"/>
                        <a:t>2.5 to 40</a:t>
                      </a:r>
                      <a:r>
                        <a:rPr lang="en-US" baseline="0" dirty="0" smtClean="0"/>
                        <a:t> mg/d</a:t>
                      </a:r>
                      <a:endParaRPr lang="en-US" dirty="0"/>
                    </a:p>
                  </a:txBody>
                  <a:tcPr/>
                </a:tc>
              </a:tr>
              <a:tr h="459669">
                <a:tc>
                  <a:txBody>
                    <a:bodyPr/>
                    <a:lstStyle/>
                    <a:p>
                      <a:r>
                        <a:rPr lang="en-US" dirty="0" err="1" smtClean="0"/>
                        <a:t>clonazepam</a:t>
                      </a:r>
                      <a:endParaRPr lang="en-US" dirty="0"/>
                    </a:p>
                  </a:txBody>
                  <a:tcPr/>
                </a:tc>
                <a:tc>
                  <a:txBody>
                    <a:bodyPr/>
                    <a:lstStyle/>
                    <a:p>
                      <a:r>
                        <a:rPr lang="en-US" dirty="0" smtClean="0"/>
                        <a:t>0.5 to 4</a:t>
                      </a:r>
                      <a:endParaRPr lang="en-US" dirty="0"/>
                    </a:p>
                  </a:txBody>
                  <a:tcPr/>
                </a:tc>
              </a:tr>
              <a:tr h="459669">
                <a:tc>
                  <a:txBody>
                    <a:bodyPr/>
                    <a:lstStyle/>
                    <a:p>
                      <a:r>
                        <a:rPr lang="en-US" dirty="0" err="1" smtClean="0"/>
                        <a:t>alprazolam</a:t>
                      </a:r>
                      <a:endParaRPr lang="en-US" dirty="0"/>
                    </a:p>
                  </a:txBody>
                  <a:tcPr/>
                </a:tc>
                <a:tc>
                  <a:txBody>
                    <a:bodyPr/>
                    <a:lstStyle/>
                    <a:p>
                      <a:r>
                        <a:rPr lang="en-US" dirty="0" smtClean="0"/>
                        <a:t>0.5 to 6</a:t>
                      </a:r>
                      <a:endParaRPr lang="en-US" dirty="0"/>
                    </a:p>
                  </a:txBody>
                  <a:tcPr/>
                </a:tc>
              </a:tr>
              <a:tr h="459669">
                <a:tc>
                  <a:txBody>
                    <a:bodyPr/>
                    <a:lstStyle/>
                    <a:p>
                      <a:r>
                        <a:rPr lang="en-US" dirty="0" err="1" smtClean="0"/>
                        <a:t>lorazepam</a:t>
                      </a:r>
                      <a:endParaRPr lang="en-US" dirty="0"/>
                    </a:p>
                  </a:txBody>
                  <a:tcPr/>
                </a:tc>
                <a:tc>
                  <a:txBody>
                    <a:bodyPr/>
                    <a:lstStyle/>
                    <a:p>
                      <a:r>
                        <a:rPr lang="en-US" dirty="0" smtClean="0"/>
                        <a:t>0.5 to 6</a:t>
                      </a:r>
                      <a:endParaRPr lang="en-US" dirty="0"/>
                    </a:p>
                  </a:txBody>
                  <a:tcPr/>
                </a:tc>
              </a:tr>
              <a:tr h="459669">
                <a:tc>
                  <a:txBody>
                    <a:bodyPr/>
                    <a:lstStyle/>
                    <a:p>
                      <a:r>
                        <a:rPr lang="en-US" dirty="0" err="1" smtClean="0"/>
                        <a:t>oxazepam</a:t>
                      </a:r>
                      <a:endParaRPr lang="en-US" dirty="0"/>
                    </a:p>
                  </a:txBody>
                  <a:tcPr/>
                </a:tc>
                <a:tc>
                  <a:txBody>
                    <a:bodyPr/>
                    <a:lstStyle/>
                    <a:p>
                      <a:r>
                        <a:rPr lang="en-US" dirty="0" smtClean="0"/>
                        <a:t>15 to 120</a:t>
                      </a:r>
                      <a:endParaRPr lang="en-US" dirty="0"/>
                    </a:p>
                  </a:txBody>
                  <a:tcPr/>
                </a:tc>
              </a:tr>
              <a:tr h="459669">
                <a:tc>
                  <a:txBody>
                    <a:bodyPr/>
                    <a:lstStyle/>
                    <a:p>
                      <a:r>
                        <a:rPr lang="en-US" dirty="0" err="1" smtClean="0"/>
                        <a:t>chlordiazepoxide</a:t>
                      </a:r>
                      <a:endParaRPr lang="en-US" dirty="0"/>
                    </a:p>
                  </a:txBody>
                  <a:tcPr/>
                </a:tc>
                <a:tc>
                  <a:txBody>
                    <a:bodyPr/>
                    <a:lstStyle/>
                    <a:p>
                      <a:r>
                        <a:rPr lang="en-US" dirty="0" smtClean="0"/>
                        <a:t>10 to 100</a:t>
                      </a:r>
                      <a:endParaRPr lang="en-US" dirty="0"/>
                    </a:p>
                  </a:txBody>
                  <a:tcPr/>
                </a:tc>
              </a:tr>
              <a:tr h="459669">
                <a:tc>
                  <a:txBody>
                    <a:bodyPr/>
                    <a:lstStyle/>
                    <a:p>
                      <a:r>
                        <a:rPr lang="en-US" dirty="0" err="1" smtClean="0"/>
                        <a:t>flurazepam</a:t>
                      </a:r>
                      <a:endParaRPr lang="en-US" dirty="0"/>
                    </a:p>
                  </a:txBody>
                  <a:tcPr/>
                </a:tc>
                <a:tc>
                  <a:txBody>
                    <a:bodyPr/>
                    <a:lstStyle/>
                    <a:p>
                      <a:r>
                        <a:rPr lang="en-US" dirty="0" smtClean="0"/>
                        <a:t>15 to 30</a:t>
                      </a:r>
                      <a:endParaRPr lang="en-US" dirty="0"/>
                    </a:p>
                  </a:txBody>
                  <a:tcPr/>
                </a:tc>
              </a:tr>
              <a:tr h="459669">
                <a:tc>
                  <a:txBody>
                    <a:bodyPr/>
                    <a:lstStyle/>
                    <a:p>
                      <a:r>
                        <a:rPr lang="en-US" dirty="0" err="1" smtClean="0"/>
                        <a:t>zolpidem</a:t>
                      </a:r>
                      <a:endParaRPr lang="en-US" dirty="0"/>
                    </a:p>
                  </a:txBody>
                  <a:tcPr/>
                </a:tc>
                <a:tc>
                  <a:txBody>
                    <a:bodyPr/>
                    <a:lstStyle/>
                    <a:p>
                      <a:r>
                        <a:rPr lang="en-US" dirty="0" smtClean="0"/>
                        <a:t>5 to 10</a:t>
                      </a:r>
                      <a:endParaRPr lang="en-US" dirty="0"/>
                    </a:p>
                  </a:txBody>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Zolpidem</a:t>
            </a:r>
            <a:endParaRPr lang="en-US" dirty="0"/>
          </a:p>
        </p:txBody>
      </p:sp>
      <p:sp>
        <p:nvSpPr>
          <p:cNvPr id="3" name="Content Placeholder 2"/>
          <p:cNvSpPr>
            <a:spLocks noGrp="1"/>
          </p:cNvSpPr>
          <p:nvPr>
            <p:ph idx="1"/>
          </p:nvPr>
        </p:nvSpPr>
        <p:spPr/>
        <p:txBody>
          <a:bodyPr>
            <a:normAutofit/>
          </a:bodyPr>
          <a:lstStyle/>
          <a:p>
            <a:r>
              <a:rPr lang="en-US" sz="2400" dirty="0" err="1" smtClean="0"/>
              <a:t>Zolpidem</a:t>
            </a:r>
            <a:r>
              <a:rPr lang="en-US" sz="2400" dirty="0" smtClean="0"/>
              <a:t> (tab 5&amp;10)</a:t>
            </a:r>
          </a:p>
          <a:p>
            <a:r>
              <a:rPr lang="en-US" sz="2400" dirty="0" smtClean="0"/>
              <a:t>Specific for BNZ-1 receptor</a:t>
            </a:r>
          </a:p>
          <a:p>
            <a:r>
              <a:rPr lang="en-US" sz="2400" dirty="0" err="1" smtClean="0"/>
              <a:t>Zolpidem</a:t>
            </a:r>
            <a:r>
              <a:rPr lang="en-US" sz="2400" dirty="0" smtClean="0"/>
              <a:t> reaches peak plasma concentrations in 1.6 hours and has a half-life of 2.6 hours.</a:t>
            </a:r>
          </a:p>
          <a:p>
            <a:r>
              <a:rPr lang="en-US" sz="2400" dirty="0" smtClean="0"/>
              <a:t>For insomnia</a:t>
            </a:r>
          </a:p>
          <a:p>
            <a:r>
              <a:rPr lang="en-US" sz="2400" dirty="0" smtClean="0"/>
              <a:t>Lower rate of tolerance, abuse and dependence</a:t>
            </a:r>
          </a:p>
          <a:p>
            <a:r>
              <a:rPr lang="en-US" sz="2400" dirty="0" smtClean="0"/>
              <a:t>Safe in pregnancy(group B)</a:t>
            </a:r>
          </a:p>
          <a:p>
            <a:r>
              <a:rPr lang="en-US" sz="2400" dirty="0" smtClean="0"/>
              <a:t>In rare cases, </a:t>
            </a:r>
            <a:r>
              <a:rPr lang="en-US" sz="2400" dirty="0" err="1" smtClean="0"/>
              <a:t>zolpidem</a:t>
            </a:r>
            <a:r>
              <a:rPr lang="en-US" sz="2400" dirty="0" smtClean="0"/>
              <a:t> can cause hallucinations and behavioral changes.</a:t>
            </a:r>
          </a:p>
          <a:p>
            <a:endParaRPr lang="en-US" sz="2400" dirty="0" smtClean="0"/>
          </a:p>
          <a:p>
            <a:endParaRPr lang="en-US" sz="2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p:txBody>
          <a:bodyPr>
            <a:normAutofit/>
          </a:bodyPr>
          <a:lstStyle/>
          <a:p>
            <a:pPr>
              <a:buNone/>
            </a:pPr>
            <a:endParaRPr lang="en-US" sz="5400" dirty="0" smtClean="0"/>
          </a:p>
          <a:p>
            <a:pPr>
              <a:buNone/>
            </a:pPr>
            <a:r>
              <a:rPr lang="en-US" sz="5400" dirty="0" smtClean="0"/>
              <a:t>Any Question?</a:t>
            </a:r>
            <a:endParaRPr lang="en-US" sz="5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BNZs</a:t>
            </a:r>
            <a:endParaRPr lang="en-US" u="sng" dirty="0"/>
          </a:p>
        </p:txBody>
      </p:sp>
      <p:sp>
        <p:nvSpPr>
          <p:cNvPr id="3" name="Content Placeholder 2"/>
          <p:cNvSpPr>
            <a:spLocks noGrp="1"/>
          </p:cNvSpPr>
          <p:nvPr>
            <p:ph idx="1"/>
          </p:nvPr>
        </p:nvSpPr>
        <p:spPr>
          <a:xfrm>
            <a:off x="457200" y="1905000"/>
            <a:ext cx="8229600" cy="4572000"/>
          </a:xfrm>
        </p:spPr>
        <p:txBody>
          <a:bodyPr>
            <a:normAutofit/>
          </a:bodyPr>
          <a:lstStyle/>
          <a:p>
            <a:r>
              <a:rPr lang="en-US" sz="2500" dirty="0" smtClean="0"/>
              <a:t>Diazepam (tab 2&amp;5&amp;10&amp; inj10mg/2ml)</a:t>
            </a:r>
          </a:p>
          <a:p>
            <a:r>
              <a:rPr lang="en-US" sz="2500" dirty="0" err="1" smtClean="0"/>
              <a:t>Lorazepam</a:t>
            </a:r>
            <a:r>
              <a:rPr lang="en-US" sz="2500" dirty="0" smtClean="0"/>
              <a:t> (1&amp;2)</a:t>
            </a:r>
          </a:p>
          <a:p>
            <a:r>
              <a:rPr lang="en-US" sz="2500" dirty="0" err="1" smtClean="0"/>
              <a:t>Clonazepam</a:t>
            </a:r>
            <a:r>
              <a:rPr lang="en-US" sz="2500" dirty="0" smtClean="0"/>
              <a:t> (1&amp;2)</a:t>
            </a:r>
          </a:p>
          <a:p>
            <a:r>
              <a:rPr lang="en-US" sz="2500" dirty="0" smtClean="0"/>
              <a:t> </a:t>
            </a:r>
            <a:r>
              <a:rPr lang="en-US" sz="2500" dirty="0" err="1" smtClean="0"/>
              <a:t>Alprazolam</a:t>
            </a:r>
            <a:r>
              <a:rPr lang="en-US" sz="2500" dirty="0" smtClean="0"/>
              <a:t> (0.5&amp;1)</a:t>
            </a:r>
          </a:p>
          <a:p>
            <a:r>
              <a:rPr lang="en-US" sz="2500" dirty="0" smtClean="0"/>
              <a:t> </a:t>
            </a:r>
            <a:r>
              <a:rPr lang="en-US" sz="2500" dirty="0" err="1" smtClean="0"/>
              <a:t>Oxazepam</a:t>
            </a:r>
            <a:r>
              <a:rPr lang="en-US" sz="2500" dirty="0" smtClean="0"/>
              <a:t> (10)</a:t>
            </a:r>
          </a:p>
          <a:p>
            <a:r>
              <a:rPr lang="en-US" sz="2500" dirty="0" smtClean="0"/>
              <a:t> </a:t>
            </a:r>
            <a:r>
              <a:rPr lang="en-US" sz="2500" dirty="0" err="1" smtClean="0"/>
              <a:t>Chlordiazepoxide</a:t>
            </a:r>
            <a:r>
              <a:rPr lang="en-US" sz="2500" dirty="0" smtClean="0"/>
              <a:t> (5&amp;10)</a:t>
            </a:r>
          </a:p>
          <a:p>
            <a:r>
              <a:rPr lang="en-US" sz="2500" dirty="0" smtClean="0"/>
              <a:t> </a:t>
            </a:r>
            <a:r>
              <a:rPr lang="en-US" sz="2500" dirty="0" err="1" smtClean="0"/>
              <a:t>Flurazepam</a:t>
            </a:r>
            <a:r>
              <a:rPr lang="en-US" sz="2500" dirty="0" smtClean="0"/>
              <a:t> (tab30&amp; cap15)</a:t>
            </a:r>
            <a:endParaRPr lang="en-US" sz="25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Pharmacologic Actions</a:t>
            </a:r>
            <a:endParaRPr lang="en-US" dirty="0"/>
          </a:p>
        </p:txBody>
      </p:sp>
      <p:sp>
        <p:nvSpPr>
          <p:cNvPr id="3" name="Content Placeholder 2"/>
          <p:cNvSpPr>
            <a:spLocks noGrp="1"/>
          </p:cNvSpPr>
          <p:nvPr>
            <p:ph idx="1"/>
          </p:nvPr>
        </p:nvSpPr>
        <p:spPr/>
        <p:txBody>
          <a:bodyPr>
            <a:normAutofit/>
          </a:bodyPr>
          <a:lstStyle/>
          <a:p>
            <a:r>
              <a:rPr lang="en-US" sz="2500" dirty="0" smtClean="0"/>
              <a:t>The absorption, the attainment of peak concentrations, and the onset of action are quickest for diazepam (Valium), </a:t>
            </a:r>
            <a:r>
              <a:rPr lang="en-US" sz="2500" dirty="0" err="1" smtClean="0"/>
              <a:t>lorazepam</a:t>
            </a:r>
            <a:r>
              <a:rPr lang="en-US" sz="2500" dirty="0" smtClean="0"/>
              <a:t> (</a:t>
            </a:r>
            <a:r>
              <a:rPr lang="en-US" sz="2500" dirty="0" err="1" smtClean="0"/>
              <a:t>Ativan</a:t>
            </a:r>
            <a:r>
              <a:rPr lang="en-US" sz="2500" dirty="0" smtClean="0"/>
              <a:t>), </a:t>
            </a:r>
            <a:r>
              <a:rPr lang="en-US" sz="2500" dirty="0" err="1" smtClean="0"/>
              <a:t>alprazolam</a:t>
            </a:r>
            <a:r>
              <a:rPr lang="en-US" sz="2500" dirty="0" smtClean="0"/>
              <a:t> (</a:t>
            </a:r>
            <a:r>
              <a:rPr lang="en-US" sz="2500" dirty="0" err="1" smtClean="0"/>
              <a:t>Xanax</a:t>
            </a:r>
            <a:r>
              <a:rPr lang="en-US" sz="2500" dirty="0" smtClean="0"/>
              <a:t>).</a:t>
            </a:r>
          </a:p>
          <a:p>
            <a:endParaRPr lang="en-US" sz="2500" dirty="0" smtClean="0"/>
          </a:p>
          <a:p>
            <a:r>
              <a:rPr lang="en-US" sz="2500" dirty="0" smtClean="0"/>
              <a:t>Several benzodiazepines are effective following intravenous (IV) injection, whereas only </a:t>
            </a:r>
            <a:r>
              <a:rPr lang="en-US" sz="2500" dirty="0" err="1" smtClean="0"/>
              <a:t>lorazepam</a:t>
            </a:r>
            <a:r>
              <a:rPr lang="en-US" sz="2500" dirty="0" smtClean="0"/>
              <a:t> and </a:t>
            </a:r>
            <a:r>
              <a:rPr lang="en-US" sz="2500" dirty="0" err="1" smtClean="0"/>
              <a:t>midazolam</a:t>
            </a:r>
            <a:r>
              <a:rPr lang="en-US" sz="2500" dirty="0" smtClean="0"/>
              <a:t> (Versed) have rapid and reliable absorption following intramuscular (IM) administration.</a:t>
            </a:r>
            <a:endParaRPr lang="en-US" sz="25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399032"/>
          </a:xfrm>
        </p:spPr>
        <p:txBody>
          <a:bodyPr/>
          <a:lstStyle/>
          <a:p>
            <a:r>
              <a:rPr lang="en-US" dirty="0" smtClean="0"/>
              <a:t>Pharmacologic Actions …</a:t>
            </a:r>
            <a:endParaRPr lang="en-US" dirty="0"/>
          </a:p>
        </p:txBody>
      </p:sp>
      <p:sp>
        <p:nvSpPr>
          <p:cNvPr id="3" name="Content Placeholder 2"/>
          <p:cNvSpPr>
            <a:spLocks noGrp="1"/>
          </p:cNvSpPr>
          <p:nvPr>
            <p:ph idx="1"/>
          </p:nvPr>
        </p:nvSpPr>
        <p:spPr>
          <a:xfrm>
            <a:off x="381000" y="1524000"/>
            <a:ext cx="8229600" cy="5334000"/>
          </a:xfrm>
        </p:spPr>
        <p:txBody>
          <a:bodyPr>
            <a:normAutofit/>
          </a:bodyPr>
          <a:lstStyle/>
          <a:p>
            <a:r>
              <a:rPr lang="en-US" sz="2500" dirty="0" smtClean="0"/>
              <a:t>Diazepam, </a:t>
            </a:r>
            <a:r>
              <a:rPr lang="en-US" sz="2500" dirty="0" err="1" smtClean="0"/>
              <a:t>chlordiazepoxide</a:t>
            </a:r>
            <a:r>
              <a:rPr lang="en-US" sz="2500" dirty="0" smtClean="0"/>
              <a:t>, </a:t>
            </a:r>
            <a:r>
              <a:rPr lang="en-US" sz="2500" dirty="0" err="1" smtClean="0"/>
              <a:t>clonazepam</a:t>
            </a:r>
            <a:r>
              <a:rPr lang="en-US" sz="2500" dirty="0" smtClean="0"/>
              <a:t>, </a:t>
            </a:r>
            <a:r>
              <a:rPr lang="en-US" sz="2500" dirty="0" err="1" smtClean="0"/>
              <a:t>flurazepam</a:t>
            </a:r>
            <a:r>
              <a:rPr lang="en-US" sz="2500" dirty="0" smtClean="0"/>
              <a:t>  have plasma half-lives of 30 to more than 100 hours and, therefore, are the longest-acting benzodiazepines.</a:t>
            </a:r>
          </a:p>
          <a:p>
            <a:endParaRPr lang="en-US" sz="2500" dirty="0" smtClean="0"/>
          </a:p>
          <a:p>
            <a:r>
              <a:rPr lang="en-US" sz="2500" dirty="0" smtClean="0"/>
              <a:t>The half-lives of </a:t>
            </a:r>
            <a:r>
              <a:rPr lang="en-US" sz="2500" dirty="0" err="1" smtClean="0"/>
              <a:t>lorazepam</a:t>
            </a:r>
            <a:r>
              <a:rPr lang="en-US" sz="2500" dirty="0" smtClean="0"/>
              <a:t>, </a:t>
            </a:r>
            <a:r>
              <a:rPr lang="en-US" sz="2500" dirty="0" err="1" smtClean="0"/>
              <a:t>oxazepam</a:t>
            </a:r>
            <a:r>
              <a:rPr lang="en-US" sz="2500" smtClean="0"/>
              <a:t>  </a:t>
            </a:r>
            <a:r>
              <a:rPr lang="en-US" sz="2500" dirty="0" smtClean="0"/>
              <a:t>are between 8 and 30 hours. </a:t>
            </a:r>
            <a:r>
              <a:rPr lang="en-US" sz="2500" dirty="0" err="1" smtClean="0"/>
              <a:t>Alprazolam</a:t>
            </a:r>
            <a:r>
              <a:rPr lang="en-US" sz="2500" dirty="0" smtClean="0"/>
              <a:t> has a half-life of 10 to 15 hours.</a:t>
            </a:r>
          </a:p>
          <a:p>
            <a:endParaRPr lang="en-US" sz="25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Pharmacologic Actions …</a:t>
            </a:r>
            <a:endParaRPr lang="en-US" dirty="0"/>
          </a:p>
        </p:txBody>
      </p:sp>
      <p:sp>
        <p:nvSpPr>
          <p:cNvPr id="3" name="Content Placeholder 2"/>
          <p:cNvSpPr>
            <a:spLocks noGrp="1"/>
          </p:cNvSpPr>
          <p:nvPr>
            <p:ph idx="1"/>
          </p:nvPr>
        </p:nvSpPr>
        <p:spPr>
          <a:xfrm>
            <a:off x="457200" y="1600200"/>
            <a:ext cx="8229600" cy="4854608"/>
          </a:xfrm>
        </p:spPr>
        <p:txBody>
          <a:bodyPr>
            <a:normAutofit/>
          </a:bodyPr>
          <a:lstStyle/>
          <a:p>
            <a:r>
              <a:rPr lang="en-US" sz="2500" dirty="0" smtClean="0"/>
              <a:t>The advantages of long half-life drugs over short half-life drugs include less-frequent dosing, less variation in plasma concentration, and less-severe withdrawal phenomena.</a:t>
            </a:r>
          </a:p>
          <a:p>
            <a:pPr>
              <a:buNone/>
            </a:pPr>
            <a:r>
              <a:rPr lang="en-US" sz="2500" dirty="0" smtClean="0"/>
              <a:t> </a:t>
            </a:r>
          </a:p>
          <a:p>
            <a:r>
              <a:rPr lang="en-US" sz="2500" dirty="0" smtClean="0"/>
              <a:t>The disadvantages include drug accumulation, increased risk of daytime psychomotor impairment, and increased daytime sedation.</a:t>
            </a:r>
          </a:p>
          <a:p>
            <a:pPr>
              <a:buNone/>
            </a:pPr>
            <a:endParaRPr lang="en-US" sz="25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Pharmacologic Actions …</a:t>
            </a:r>
            <a:endParaRPr lang="en-US" dirty="0"/>
          </a:p>
        </p:txBody>
      </p:sp>
      <p:sp>
        <p:nvSpPr>
          <p:cNvPr id="3" name="Content Placeholder 2"/>
          <p:cNvSpPr>
            <a:spLocks noGrp="1"/>
          </p:cNvSpPr>
          <p:nvPr>
            <p:ph idx="1"/>
          </p:nvPr>
        </p:nvSpPr>
        <p:spPr>
          <a:xfrm>
            <a:off x="457200" y="1774792"/>
            <a:ext cx="8229600" cy="5083208"/>
          </a:xfrm>
        </p:spPr>
        <p:txBody>
          <a:bodyPr>
            <a:normAutofit/>
          </a:bodyPr>
          <a:lstStyle/>
          <a:p>
            <a:r>
              <a:rPr lang="en-US" sz="2500" dirty="0" smtClean="0"/>
              <a:t>The advantages of the short half-life drugs over the long half-life drugs include no drug accumulation and less daytime sedation.</a:t>
            </a:r>
          </a:p>
          <a:p>
            <a:pPr>
              <a:buNone/>
            </a:pPr>
            <a:r>
              <a:rPr lang="en-US" sz="2500" dirty="0" smtClean="0"/>
              <a:t> </a:t>
            </a:r>
          </a:p>
          <a:p>
            <a:r>
              <a:rPr lang="en-US" sz="2500" dirty="0" smtClean="0"/>
              <a:t>The disadvantages include more-frequent dosing and earlier and more-severe withdrawal syndromes. Rebound insomnia and </a:t>
            </a:r>
            <a:r>
              <a:rPr lang="en-US" sz="2500" dirty="0" err="1" smtClean="0"/>
              <a:t>antrograde</a:t>
            </a:r>
            <a:r>
              <a:rPr lang="en-US" sz="2500" dirty="0" smtClean="0"/>
              <a:t> amnesia are thought to be more of a problem with the short half-life drugs than with the long half-life drugs.</a:t>
            </a:r>
            <a:endParaRPr lang="en-US" sz="25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Pharmacologic Actions …</a:t>
            </a:r>
            <a:endParaRPr lang="en-US" dirty="0"/>
          </a:p>
        </p:txBody>
      </p:sp>
      <p:graphicFrame>
        <p:nvGraphicFramePr>
          <p:cNvPr id="4" name="Content Placeholder 3"/>
          <p:cNvGraphicFramePr>
            <a:graphicFrameLocks noGrp="1"/>
          </p:cNvGraphicFramePr>
          <p:nvPr>
            <p:ph idx="1"/>
          </p:nvPr>
        </p:nvGraphicFramePr>
        <p:xfrm>
          <a:off x="1676400" y="2057400"/>
          <a:ext cx="5257800" cy="4500880"/>
        </p:xfrm>
        <a:graphic>
          <a:graphicData uri="http://schemas.openxmlformats.org/drawingml/2006/table">
            <a:tbl>
              <a:tblPr firstRow="1" bandRow="1">
                <a:tableStyleId>{93296810-A885-4BE3-A3E7-6D5BEEA58F35}</a:tableStyleId>
              </a:tblPr>
              <a:tblGrid>
                <a:gridCol w="3886200"/>
                <a:gridCol w="1371600"/>
              </a:tblGrid>
              <a:tr h="482600">
                <a:tc>
                  <a:txBody>
                    <a:bodyPr/>
                    <a:lstStyle/>
                    <a:p>
                      <a:r>
                        <a:rPr lang="en-US" dirty="0" smtClean="0"/>
                        <a:t>medication</a:t>
                      </a:r>
                      <a:endParaRPr lang="en-US" dirty="0"/>
                    </a:p>
                  </a:txBody>
                  <a:tcPr/>
                </a:tc>
                <a:tc>
                  <a:txBody>
                    <a:bodyPr/>
                    <a:lstStyle/>
                    <a:p>
                      <a:r>
                        <a:rPr lang="en-US" dirty="0" smtClean="0"/>
                        <a:t>Dose equivalent</a:t>
                      </a:r>
                      <a:endParaRPr lang="en-US" dirty="0"/>
                    </a:p>
                  </a:txBody>
                  <a:tcPr/>
                </a:tc>
              </a:tr>
              <a:tr h="482600">
                <a:tc>
                  <a:txBody>
                    <a:bodyPr/>
                    <a:lstStyle/>
                    <a:p>
                      <a:r>
                        <a:rPr lang="en-US" dirty="0" smtClean="0"/>
                        <a:t>diazepam</a:t>
                      </a:r>
                      <a:endParaRPr lang="en-US" dirty="0"/>
                    </a:p>
                  </a:txBody>
                  <a:tcPr/>
                </a:tc>
                <a:tc>
                  <a:txBody>
                    <a:bodyPr/>
                    <a:lstStyle/>
                    <a:p>
                      <a:r>
                        <a:rPr lang="en-US" dirty="0" smtClean="0"/>
                        <a:t>5</a:t>
                      </a:r>
                      <a:endParaRPr lang="en-US" dirty="0"/>
                    </a:p>
                  </a:txBody>
                  <a:tcPr/>
                </a:tc>
              </a:tr>
              <a:tr h="482600">
                <a:tc>
                  <a:txBody>
                    <a:bodyPr/>
                    <a:lstStyle/>
                    <a:p>
                      <a:r>
                        <a:rPr lang="en-US" dirty="0" err="1" smtClean="0"/>
                        <a:t>lorazepam</a:t>
                      </a:r>
                      <a:endParaRPr lang="en-US" dirty="0"/>
                    </a:p>
                  </a:txBody>
                  <a:tcPr/>
                </a:tc>
                <a:tc>
                  <a:txBody>
                    <a:bodyPr/>
                    <a:lstStyle/>
                    <a:p>
                      <a:r>
                        <a:rPr lang="en-US" dirty="0" smtClean="0"/>
                        <a:t>1</a:t>
                      </a:r>
                      <a:endParaRPr lang="en-US" dirty="0"/>
                    </a:p>
                  </a:txBody>
                  <a:tcPr/>
                </a:tc>
              </a:tr>
              <a:tr h="482600">
                <a:tc>
                  <a:txBody>
                    <a:bodyPr/>
                    <a:lstStyle/>
                    <a:p>
                      <a:r>
                        <a:rPr lang="en-US" dirty="0" err="1" smtClean="0"/>
                        <a:t>clonazepam</a:t>
                      </a:r>
                      <a:endParaRPr lang="en-US" dirty="0"/>
                    </a:p>
                  </a:txBody>
                  <a:tcPr/>
                </a:tc>
                <a:tc>
                  <a:txBody>
                    <a:bodyPr/>
                    <a:lstStyle/>
                    <a:p>
                      <a:r>
                        <a:rPr lang="en-US" dirty="0" smtClean="0"/>
                        <a:t>0.25</a:t>
                      </a:r>
                      <a:endParaRPr lang="en-US" dirty="0"/>
                    </a:p>
                  </a:txBody>
                  <a:tcPr/>
                </a:tc>
              </a:tr>
              <a:tr h="482600">
                <a:tc>
                  <a:txBody>
                    <a:bodyPr/>
                    <a:lstStyle/>
                    <a:p>
                      <a:r>
                        <a:rPr lang="en-US" dirty="0" err="1" smtClean="0"/>
                        <a:t>alprazolam</a:t>
                      </a:r>
                      <a:endParaRPr lang="en-US" dirty="0"/>
                    </a:p>
                  </a:txBody>
                  <a:tcPr/>
                </a:tc>
                <a:tc>
                  <a:txBody>
                    <a:bodyPr/>
                    <a:lstStyle/>
                    <a:p>
                      <a:r>
                        <a:rPr lang="en-US" dirty="0" smtClean="0"/>
                        <a:t>0.5</a:t>
                      </a:r>
                      <a:endParaRPr lang="en-US" dirty="0"/>
                    </a:p>
                  </a:txBody>
                  <a:tcPr/>
                </a:tc>
              </a:tr>
              <a:tr h="482600">
                <a:tc>
                  <a:txBody>
                    <a:bodyPr/>
                    <a:lstStyle/>
                    <a:p>
                      <a:r>
                        <a:rPr lang="en-US" dirty="0" err="1" smtClean="0"/>
                        <a:t>chlordiazepoxide</a:t>
                      </a:r>
                      <a:endParaRPr lang="en-US" dirty="0"/>
                    </a:p>
                  </a:txBody>
                  <a:tcPr/>
                </a:tc>
                <a:tc>
                  <a:txBody>
                    <a:bodyPr/>
                    <a:lstStyle/>
                    <a:p>
                      <a:r>
                        <a:rPr lang="en-US" dirty="0" smtClean="0"/>
                        <a:t>25</a:t>
                      </a:r>
                      <a:endParaRPr lang="en-US" dirty="0"/>
                    </a:p>
                  </a:txBody>
                  <a:tcPr/>
                </a:tc>
              </a:tr>
              <a:tr h="482600">
                <a:tc>
                  <a:txBody>
                    <a:bodyPr/>
                    <a:lstStyle/>
                    <a:p>
                      <a:r>
                        <a:rPr lang="en-US" dirty="0" err="1" smtClean="0"/>
                        <a:t>flurazepam</a:t>
                      </a:r>
                      <a:endParaRPr lang="en-US" dirty="0"/>
                    </a:p>
                  </a:txBody>
                  <a:tcPr/>
                </a:tc>
                <a:tc>
                  <a:txBody>
                    <a:bodyPr/>
                    <a:lstStyle/>
                    <a:p>
                      <a:r>
                        <a:rPr lang="en-US" dirty="0" smtClean="0"/>
                        <a:t>15</a:t>
                      </a:r>
                      <a:endParaRPr lang="en-US" dirty="0"/>
                    </a:p>
                  </a:txBody>
                  <a:tcPr/>
                </a:tc>
              </a:tr>
              <a:tr h="482600">
                <a:tc>
                  <a:txBody>
                    <a:bodyPr/>
                    <a:lstStyle/>
                    <a:p>
                      <a:r>
                        <a:rPr lang="en-US" dirty="0" err="1" smtClean="0"/>
                        <a:t>oxazepam</a:t>
                      </a:r>
                      <a:endParaRPr lang="en-US" dirty="0"/>
                    </a:p>
                  </a:txBody>
                  <a:tcPr/>
                </a:tc>
                <a:tc>
                  <a:txBody>
                    <a:bodyPr/>
                    <a:lstStyle/>
                    <a:p>
                      <a:r>
                        <a:rPr lang="en-US" dirty="0" smtClean="0"/>
                        <a:t>15</a:t>
                      </a:r>
                      <a:endParaRPr lang="en-US" dirty="0"/>
                    </a:p>
                  </a:txBody>
                  <a:tcPr/>
                </a:tc>
              </a:tr>
              <a:tr h="482600">
                <a:tc>
                  <a:txBody>
                    <a:bodyPr/>
                    <a:lstStyle/>
                    <a:p>
                      <a:r>
                        <a:rPr lang="en-US" dirty="0" err="1" smtClean="0"/>
                        <a:t>zolpidem</a:t>
                      </a:r>
                      <a:endParaRPr lang="en-US" dirty="0"/>
                    </a:p>
                  </a:txBody>
                  <a:tcPr/>
                </a:tc>
                <a:tc>
                  <a:txBody>
                    <a:bodyPr/>
                    <a:lstStyle/>
                    <a:p>
                      <a:r>
                        <a:rPr lang="en-US" dirty="0" smtClean="0"/>
                        <a:t>10</a:t>
                      </a:r>
                      <a:endParaRPr lang="en-US" dirty="0"/>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Therapeutic Indications</a:t>
            </a:r>
            <a:endParaRPr lang="en-US" u="sng" dirty="0"/>
          </a:p>
        </p:txBody>
      </p:sp>
      <p:sp>
        <p:nvSpPr>
          <p:cNvPr id="3" name="Content Placeholder 2"/>
          <p:cNvSpPr>
            <a:spLocks noGrp="1"/>
          </p:cNvSpPr>
          <p:nvPr>
            <p:ph idx="1"/>
          </p:nvPr>
        </p:nvSpPr>
        <p:spPr/>
        <p:txBody>
          <a:bodyPr/>
          <a:lstStyle/>
          <a:p>
            <a:r>
              <a:rPr lang="en-US" sz="2500" dirty="0" smtClean="0"/>
              <a:t>Insomnia</a:t>
            </a:r>
          </a:p>
          <a:p>
            <a:r>
              <a:rPr lang="en-US" sz="2500" dirty="0" smtClean="0"/>
              <a:t>Anxiety Disorders: GAD, panic dis., social phobia</a:t>
            </a:r>
          </a:p>
          <a:p>
            <a:r>
              <a:rPr lang="en-US" sz="2500" dirty="0" smtClean="0"/>
              <a:t>BMD1</a:t>
            </a:r>
          </a:p>
          <a:p>
            <a:r>
              <a:rPr lang="en-US" sz="2500" dirty="0" smtClean="0"/>
              <a:t>Other Indications: </a:t>
            </a:r>
            <a:r>
              <a:rPr lang="en-US" sz="2500" dirty="0" err="1" smtClean="0"/>
              <a:t>akathisia</a:t>
            </a:r>
            <a:r>
              <a:rPr lang="en-US" sz="2500" dirty="0" smtClean="0"/>
              <a:t>, alcohol withdrawal, agitation, catatonia</a:t>
            </a:r>
            <a:r>
              <a:rPr lang="en-US" dirty="0" smtClean="0"/>
              <a:t>. </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279</TotalTime>
  <Words>1142</Words>
  <Application>Microsoft Office PowerPoint</Application>
  <PresentationFormat>On-screen Show (4:3)</PresentationFormat>
  <Paragraphs>137</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Verve</vt:lpstr>
      <vt:lpstr>    Benzodiazepines </vt:lpstr>
      <vt:lpstr>BNZ receptors</vt:lpstr>
      <vt:lpstr>BNZs</vt:lpstr>
      <vt:lpstr>Pharmacologic Actions</vt:lpstr>
      <vt:lpstr>Pharmacologic Actions …</vt:lpstr>
      <vt:lpstr>Pharmacologic Actions …</vt:lpstr>
      <vt:lpstr>Pharmacologic Actions …</vt:lpstr>
      <vt:lpstr>Pharmacologic Actions …</vt:lpstr>
      <vt:lpstr>Therapeutic Indications</vt:lpstr>
      <vt:lpstr>Insomnia</vt:lpstr>
      <vt:lpstr>GAD</vt:lpstr>
      <vt:lpstr>Panic Disorder</vt:lpstr>
      <vt:lpstr>Social Phobia</vt:lpstr>
      <vt:lpstr>Other Anxiety Disorders</vt:lpstr>
      <vt:lpstr>Adverse Reactions</vt:lpstr>
      <vt:lpstr>Adverse Reactions …</vt:lpstr>
      <vt:lpstr>Adverse Reactions …</vt:lpstr>
      <vt:lpstr>Adverse Reactions …</vt:lpstr>
      <vt:lpstr>Pregnancy &amp; breast feeding</vt:lpstr>
      <vt:lpstr>Tolerance, Dependence, and Withdrawal</vt:lpstr>
      <vt:lpstr>Drug Interactions</vt:lpstr>
      <vt:lpstr>Drug Interactions</vt:lpstr>
      <vt:lpstr>Dosage</vt:lpstr>
      <vt:lpstr>Dosage </vt:lpstr>
      <vt:lpstr>Zolpidem</vt:lpstr>
      <vt:lpstr>THANK YOU</vt:lpstr>
    </vt:vector>
  </TitlesOfParts>
  <Company>MRT www.Win2Farsi.com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MRT</dc:creator>
  <cp:lastModifiedBy>MRT</cp:lastModifiedBy>
  <cp:revision>80</cp:revision>
  <dcterms:created xsi:type="dcterms:W3CDTF">2013-08-18T06:53:47Z</dcterms:created>
  <dcterms:modified xsi:type="dcterms:W3CDTF">2013-08-25T05:25:30Z</dcterms:modified>
</cp:coreProperties>
</file>