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9" r:id="rId10"/>
    <p:sldId id="261" r:id="rId11"/>
    <p:sldId id="268" r:id="rId12"/>
    <p:sldId id="270" r:id="rId13"/>
    <p:sldId id="271" r:id="rId14"/>
    <p:sldId id="272" r:id="rId15"/>
    <p:sldId id="296" r:id="rId16"/>
    <p:sldId id="273" r:id="rId17"/>
    <p:sldId id="265" r:id="rId18"/>
    <p:sldId id="266" r:id="rId19"/>
    <p:sldId id="267" r:id="rId20"/>
    <p:sldId id="281" r:id="rId21"/>
    <p:sldId id="295" r:id="rId22"/>
    <p:sldId id="289" r:id="rId23"/>
    <p:sldId id="274" r:id="rId24"/>
    <p:sldId id="294" r:id="rId25"/>
    <p:sldId id="282" r:id="rId26"/>
    <p:sldId id="283" r:id="rId27"/>
    <p:sldId id="284" r:id="rId28"/>
    <p:sldId id="285" r:id="rId29"/>
    <p:sldId id="286" r:id="rId30"/>
    <p:sldId id="290" r:id="rId31"/>
    <p:sldId id="287" r:id="rId32"/>
    <p:sldId id="291" r:id="rId33"/>
    <p:sldId id="275" r:id="rId34"/>
    <p:sldId id="288" r:id="rId35"/>
    <p:sldId id="276" r:id="rId36"/>
    <p:sldId id="277" r:id="rId37"/>
    <p:sldId id="293" r:id="rId38"/>
    <p:sldId id="292" r:id="rId39"/>
    <p:sldId id="27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5" autoAdjust="0"/>
    <p:restoredTop sz="94660"/>
  </p:normalViewPr>
  <p:slideViewPr>
    <p:cSldViewPr>
      <p:cViewPr>
        <p:scale>
          <a:sx n="60" d="100"/>
          <a:sy n="60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BB1024-47A3-42DF-9504-43A0F3BDD28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35C88D-5D0F-4A14-A76F-5E6A6B8A196F}">
      <dgm:prSet phldrT="[Text]" custT="1"/>
      <dgm:spPr/>
      <dgm:t>
        <a:bodyPr/>
        <a:lstStyle/>
        <a:p>
          <a:r>
            <a:rPr lang="en-US" sz="2000" dirty="0" smtClean="0"/>
            <a:t>Mini-cog</a:t>
          </a:r>
          <a:endParaRPr lang="en-US" sz="2000" dirty="0"/>
        </a:p>
      </dgm:t>
    </dgm:pt>
    <dgm:pt modelId="{53EE0037-456E-4967-A8F0-08EC561F7BF8}" type="parTrans" cxnId="{4F2BA7C1-1293-49AD-AC32-23ED4A5B4E50}">
      <dgm:prSet/>
      <dgm:spPr/>
      <dgm:t>
        <a:bodyPr/>
        <a:lstStyle/>
        <a:p>
          <a:endParaRPr lang="en-US"/>
        </a:p>
      </dgm:t>
    </dgm:pt>
    <dgm:pt modelId="{4A39C18F-1B2C-4C6C-9DB9-A37125404538}" type="sibTrans" cxnId="{4F2BA7C1-1293-49AD-AC32-23ED4A5B4E50}">
      <dgm:prSet/>
      <dgm:spPr/>
      <dgm:t>
        <a:bodyPr/>
        <a:lstStyle/>
        <a:p>
          <a:endParaRPr lang="en-US"/>
        </a:p>
      </dgm:t>
    </dgm:pt>
    <dgm:pt modelId="{DB4F4059-EB45-4CAA-9EE6-004E6962624E}">
      <dgm:prSet phldrT="[Text]" custT="1"/>
      <dgm:spPr/>
      <dgm:t>
        <a:bodyPr/>
        <a:lstStyle/>
        <a:p>
          <a:r>
            <a:rPr lang="en-US" sz="2000" dirty="0" smtClean="0"/>
            <a:t>Recall=0</a:t>
          </a:r>
          <a:endParaRPr lang="en-US" sz="2000" dirty="0"/>
        </a:p>
      </dgm:t>
    </dgm:pt>
    <dgm:pt modelId="{2F59A7CA-9B0B-4F71-9049-A22218578A5D}" type="parTrans" cxnId="{34C0F5AF-F48C-45D5-A267-4FCEFCE6FB18}">
      <dgm:prSet/>
      <dgm:spPr/>
      <dgm:t>
        <a:bodyPr/>
        <a:lstStyle/>
        <a:p>
          <a:endParaRPr lang="en-US"/>
        </a:p>
      </dgm:t>
    </dgm:pt>
    <dgm:pt modelId="{E35C4B99-3047-4226-A5D1-AD1E009827F6}" type="sibTrans" cxnId="{34C0F5AF-F48C-45D5-A267-4FCEFCE6FB18}">
      <dgm:prSet/>
      <dgm:spPr/>
      <dgm:t>
        <a:bodyPr/>
        <a:lstStyle/>
        <a:p>
          <a:endParaRPr lang="en-US"/>
        </a:p>
      </dgm:t>
    </dgm:pt>
    <dgm:pt modelId="{71E5DF25-6D3C-4C65-9A1A-2C48A44AAC62}">
      <dgm:prSet phldrT="[Text]" custT="1"/>
      <dgm:spPr/>
      <dgm:t>
        <a:bodyPr/>
        <a:lstStyle/>
        <a:p>
          <a:r>
            <a:rPr lang="en-US" sz="2000" dirty="0" smtClean="0"/>
            <a:t>Recall=1-2</a:t>
          </a:r>
          <a:endParaRPr lang="en-US" sz="2000" dirty="0"/>
        </a:p>
      </dgm:t>
    </dgm:pt>
    <dgm:pt modelId="{D7F87B0A-B470-4103-9286-33D91CA75824}" type="parTrans" cxnId="{10AA04EC-3C50-48EE-80C2-CBAE35D57310}">
      <dgm:prSet/>
      <dgm:spPr/>
      <dgm:t>
        <a:bodyPr/>
        <a:lstStyle/>
        <a:p>
          <a:endParaRPr lang="en-US"/>
        </a:p>
      </dgm:t>
    </dgm:pt>
    <dgm:pt modelId="{F6584821-16D3-426A-972D-DA63E51B670D}" type="sibTrans" cxnId="{10AA04EC-3C50-48EE-80C2-CBAE35D57310}">
      <dgm:prSet/>
      <dgm:spPr/>
      <dgm:t>
        <a:bodyPr/>
        <a:lstStyle/>
        <a:p>
          <a:endParaRPr lang="en-US"/>
        </a:p>
      </dgm:t>
    </dgm:pt>
    <dgm:pt modelId="{7A471640-021B-4BAA-8B16-32112C8C9273}">
      <dgm:prSet phldrT="[Text]" custT="1"/>
      <dgm:spPr/>
      <dgm:t>
        <a:bodyPr/>
        <a:lstStyle/>
        <a:p>
          <a:r>
            <a:rPr lang="en-US" sz="2000" dirty="0" smtClean="0"/>
            <a:t>Recall=3</a:t>
          </a:r>
          <a:endParaRPr lang="en-US" sz="2000" dirty="0"/>
        </a:p>
      </dgm:t>
    </dgm:pt>
    <dgm:pt modelId="{B2E669E5-9455-44D2-860F-238FCD6D8446}" type="sibTrans" cxnId="{CE439AC9-BB57-4119-928F-478CC50735EC}">
      <dgm:prSet/>
      <dgm:spPr/>
      <dgm:t>
        <a:bodyPr/>
        <a:lstStyle/>
        <a:p>
          <a:endParaRPr lang="en-US"/>
        </a:p>
      </dgm:t>
    </dgm:pt>
    <dgm:pt modelId="{5BCDE12D-2340-4954-B026-67405C921D9E}" type="parTrans" cxnId="{CE439AC9-BB57-4119-928F-478CC50735EC}">
      <dgm:prSet/>
      <dgm:spPr/>
      <dgm:t>
        <a:bodyPr/>
        <a:lstStyle/>
        <a:p>
          <a:endParaRPr lang="en-US"/>
        </a:p>
      </dgm:t>
    </dgm:pt>
    <dgm:pt modelId="{8F87334B-24C4-4DBB-B7C9-786CF1782538}">
      <dgm:prSet phldrT="[Text]" custT="1"/>
      <dgm:spPr/>
      <dgm:t>
        <a:bodyPr/>
        <a:lstStyle/>
        <a:p>
          <a:r>
            <a:rPr lang="en-US" sz="2000" dirty="0" smtClean="0"/>
            <a:t>Clock normal</a:t>
          </a:r>
        </a:p>
      </dgm:t>
    </dgm:pt>
    <dgm:pt modelId="{0B32334E-97E5-4E73-9243-D38052A6A5BB}" type="parTrans" cxnId="{D1560B41-6BE0-476F-B2C7-FC09D1E4DDF9}">
      <dgm:prSet/>
      <dgm:spPr/>
      <dgm:t>
        <a:bodyPr/>
        <a:lstStyle/>
        <a:p>
          <a:endParaRPr lang="en-US"/>
        </a:p>
      </dgm:t>
    </dgm:pt>
    <dgm:pt modelId="{94BF5AAE-1A0A-4B0E-9A4B-426FC53B1351}" type="sibTrans" cxnId="{D1560B41-6BE0-476F-B2C7-FC09D1E4DDF9}">
      <dgm:prSet/>
      <dgm:spPr/>
      <dgm:t>
        <a:bodyPr/>
        <a:lstStyle/>
        <a:p>
          <a:endParaRPr lang="en-US"/>
        </a:p>
      </dgm:t>
    </dgm:pt>
    <dgm:pt modelId="{27485E14-CC33-44A3-85EE-6F68D7F3E563}">
      <dgm:prSet phldrT="[Text]" custT="1"/>
      <dgm:spPr/>
      <dgm:t>
        <a:bodyPr/>
        <a:lstStyle/>
        <a:p>
          <a:r>
            <a:rPr lang="en-US" sz="2000" dirty="0" smtClean="0"/>
            <a:t>Clock abnormal</a:t>
          </a:r>
        </a:p>
      </dgm:t>
    </dgm:pt>
    <dgm:pt modelId="{0FBE5C93-C4DF-4CDA-8801-4CB626F5C2C6}" type="parTrans" cxnId="{6DE3F598-EB19-4117-AD8B-E157B68824C8}">
      <dgm:prSet/>
      <dgm:spPr/>
      <dgm:t>
        <a:bodyPr/>
        <a:lstStyle/>
        <a:p>
          <a:endParaRPr lang="en-US"/>
        </a:p>
      </dgm:t>
    </dgm:pt>
    <dgm:pt modelId="{5C3FFDAB-C69B-49CE-9750-6BBD41E02245}" type="sibTrans" cxnId="{6DE3F598-EB19-4117-AD8B-E157B68824C8}">
      <dgm:prSet/>
      <dgm:spPr/>
      <dgm:t>
        <a:bodyPr/>
        <a:lstStyle/>
        <a:p>
          <a:endParaRPr lang="en-US"/>
        </a:p>
      </dgm:t>
    </dgm:pt>
    <dgm:pt modelId="{B6191315-A989-4928-90D6-6AAD58EC98E3}" type="pres">
      <dgm:prSet presAssocID="{4DBB1024-47A3-42DF-9504-43A0F3BDD2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64137E9-4013-4826-B221-8A8A3D6D9155}" type="pres">
      <dgm:prSet presAssocID="{3335C88D-5D0F-4A14-A76F-5E6A6B8A196F}" presName="hierRoot1" presStyleCnt="0">
        <dgm:presLayoutVars>
          <dgm:hierBranch val="init"/>
        </dgm:presLayoutVars>
      </dgm:prSet>
      <dgm:spPr/>
    </dgm:pt>
    <dgm:pt modelId="{20357BCE-94DB-40C9-97B0-824AD4BC2330}" type="pres">
      <dgm:prSet presAssocID="{3335C88D-5D0F-4A14-A76F-5E6A6B8A196F}" presName="rootComposite1" presStyleCnt="0"/>
      <dgm:spPr/>
    </dgm:pt>
    <dgm:pt modelId="{AF31D132-C44C-4D6A-823A-3421E6631AD2}" type="pres">
      <dgm:prSet presAssocID="{3335C88D-5D0F-4A14-A76F-5E6A6B8A196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4F6612-F0FD-474F-B5F5-92B73CF1EB03}" type="pres">
      <dgm:prSet presAssocID="{3335C88D-5D0F-4A14-A76F-5E6A6B8A196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4198F35-40FB-4719-830C-FAAC656830B6}" type="pres">
      <dgm:prSet presAssocID="{3335C88D-5D0F-4A14-A76F-5E6A6B8A196F}" presName="hierChild2" presStyleCnt="0"/>
      <dgm:spPr/>
    </dgm:pt>
    <dgm:pt modelId="{010D8BE8-2959-459F-9E66-E047C3DC2C2E}" type="pres">
      <dgm:prSet presAssocID="{2F59A7CA-9B0B-4F71-9049-A22218578A5D}" presName="Name37" presStyleLbl="parChTrans1D2" presStyleIdx="0" presStyleCnt="3"/>
      <dgm:spPr/>
      <dgm:t>
        <a:bodyPr/>
        <a:lstStyle/>
        <a:p>
          <a:endParaRPr lang="en-US"/>
        </a:p>
      </dgm:t>
    </dgm:pt>
    <dgm:pt modelId="{904F6F96-65D5-4699-BC50-278F67361FE9}" type="pres">
      <dgm:prSet presAssocID="{DB4F4059-EB45-4CAA-9EE6-004E6962624E}" presName="hierRoot2" presStyleCnt="0">
        <dgm:presLayoutVars>
          <dgm:hierBranch val="init"/>
        </dgm:presLayoutVars>
      </dgm:prSet>
      <dgm:spPr/>
    </dgm:pt>
    <dgm:pt modelId="{C2222E00-1E83-4256-B3F8-25EA0636DC51}" type="pres">
      <dgm:prSet presAssocID="{DB4F4059-EB45-4CAA-9EE6-004E6962624E}" presName="rootComposite" presStyleCnt="0"/>
      <dgm:spPr/>
    </dgm:pt>
    <dgm:pt modelId="{FA3A28B7-9334-460E-A759-F82CB522BFDD}" type="pres">
      <dgm:prSet presAssocID="{DB4F4059-EB45-4CAA-9EE6-004E6962624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A94362-F539-420D-B5A3-89EA19D7F28D}" type="pres">
      <dgm:prSet presAssocID="{DB4F4059-EB45-4CAA-9EE6-004E6962624E}" presName="rootConnector" presStyleLbl="node2" presStyleIdx="0" presStyleCnt="3"/>
      <dgm:spPr/>
      <dgm:t>
        <a:bodyPr/>
        <a:lstStyle/>
        <a:p>
          <a:endParaRPr lang="en-US"/>
        </a:p>
      </dgm:t>
    </dgm:pt>
    <dgm:pt modelId="{409F24BA-B8F2-4D3A-AD0D-A091CF64765C}" type="pres">
      <dgm:prSet presAssocID="{DB4F4059-EB45-4CAA-9EE6-004E6962624E}" presName="hierChild4" presStyleCnt="0"/>
      <dgm:spPr/>
    </dgm:pt>
    <dgm:pt modelId="{A103381B-173A-4502-914F-0E97E8C68D50}" type="pres">
      <dgm:prSet presAssocID="{DB4F4059-EB45-4CAA-9EE6-004E6962624E}" presName="hierChild5" presStyleCnt="0"/>
      <dgm:spPr/>
    </dgm:pt>
    <dgm:pt modelId="{05F0BF20-809F-4532-80C4-06570DDBE27C}" type="pres">
      <dgm:prSet presAssocID="{D7F87B0A-B470-4103-9286-33D91CA75824}" presName="Name37" presStyleLbl="parChTrans1D2" presStyleIdx="1" presStyleCnt="3"/>
      <dgm:spPr/>
      <dgm:t>
        <a:bodyPr/>
        <a:lstStyle/>
        <a:p>
          <a:endParaRPr lang="en-US"/>
        </a:p>
      </dgm:t>
    </dgm:pt>
    <dgm:pt modelId="{602F0846-DAE0-4E2A-9158-C453A0A5CB58}" type="pres">
      <dgm:prSet presAssocID="{71E5DF25-6D3C-4C65-9A1A-2C48A44AAC62}" presName="hierRoot2" presStyleCnt="0">
        <dgm:presLayoutVars>
          <dgm:hierBranch val="init"/>
        </dgm:presLayoutVars>
      </dgm:prSet>
      <dgm:spPr/>
    </dgm:pt>
    <dgm:pt modelId="{4894B748-E136-4496-B840-B2A008B697D8}" type="pres">
      <dgm:prSet presAssocID="{71E5DF25-6D3C-4C65-9A1A-2C48A44AAC62}" presName="rootComposite" presStyleCnt="0"/>
      <dgm:spPr/>
    </dgm:pt>
    <dgm:pt modelId="{365648D0-8C9E-4EE9-A944-EC6211E7E56E}" type="pres">
      <dgm:prSet presAssocID="{71E5DF25-6D3C-4C65-9A1A-2C48A44AAC6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B21886-EE43-4791-941C-76B4E754EE63}" type="pres">
      <dgm:prSet presAssocID="{71E5DF25-6D3C-4C65-9A1A-2C48A44AAC62}" presName="rootConnector" presStyleLbl="node2" presStyleIdx="1" presStyleCnt="3"/>
      <dgm:spPr/>
      <dgm:t>
        <a:bodyPr/>
        <a:lstStyle/>
        <a:p>
          <a:endParaRPr lang="en-US"/>
        </a:p>
      </dgm:t>
    </dgm:pt>
    <dgm:pt modelId="{337A607F-B776-4D2D-9EEB-BC1C82178A3F}" type="pres">
      <dgm:prSet presAssocID="{71E5DF25-6D3C-4C65-9A1A-2C48A44AAC62}" presName="hierChild4" presStyleCnt="0"/>
      <dgm:spPr/>
    </dgm:pt>
    <dgm:pt modelId="{5E27B800-2677-4FCD-8BB6-B8710611E7CD}" type="pres">
      <dgm:prSet presAssocID="{0B32334E-97E5-4E73-9243-D38052A6A5BB}" presName="Name37" presStyleLbl="parChTrans1D3" presStyleIdx="0" presStyleCnt="2"/>
      <dgm:spPr/>
      <dgm:t>
        <a:bodyPr/>
        <a:lstStyle/>
        <a:p>
          <a:endParaRPr lang="en-US"/>
        </a:p>
      </dgm:t>
    </dgm:pt>
    <dgm:pt modelId="{4AF6724C-C47C-462E-8F8C-05947C89DBF5}" type="pres">
      <dgm:prSet presAssocID="{8F87334B-24C4-4DBB-B7C9-786CF1782538}" presName="hierRoot2" presStyleCnt="0">
        <dgm:presLayoutVars>
          <dgm:hierBranch val="init"/>
        </dgm:presLayoutVars>
      </dgm:prSet>
      <dgm:spPr/>
    </dgm:pt>
    <dgm:pt modelId="{2FB9944A-A871-4D1A-82CA-A7F3CBE93DA4}" type="pres">
      <dgm:prSet presAssocID="{8F87334B-24C4-4DBB-B7C9-786CF1782538}" presName="rootComposite" presStyleCnt="0"/>
      <dgm:spPr/>
    </dgm:pt>
    <dgm:pt modelId="{0DDEF7FB-6BDA-4BE3-A103-B49BBFA800D4}" type="pres">
      <dgm:prSet presAssocID="{8F87334B-24C4-4DBB-B7C9-786CF1782538}" presName="rootText" presStyleLbl="node3" presStyleIdx="0" presStyleCnt="2" custLinFactNeighborX="97437" custLinFactNeighborY="-78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02DAD5-5366-4A3B-BC90-0248EEE67059}" type="pres">
      <dgm:prSet presAssocID="{8F87334B-24C4-4DBB-B7C9-786CF1782538}" presName="rootConnector" presStyleLbl="node3" presStyleIdx="0" presStyleCnt="2"/>
      <dgm:spPr/>
      <dgm:t>
        <a:bodyPr/>
        <a:lstStyle/>
        <a:p>
          <a:endParaRPr lang="en-US"/>
        </a:p>
      </dgm:t>
    </dgm:pt>
    <dgm:pt modelId="{2126BEC6-D1D4-4920-9BC8-DF93C27EC169}" type="pres">
      <dgm:prSet presAssocID="{8F87334B-24C4-4DBB-B7C9-786CF1782538}" presName="hierChild4" presStyleCnt="0"/>
      <dgm:spPr/>
    </dgm:pt>
    <dgm:pt modelId="{398A72BE-29CC-48B9-982D-78C38C49CD12}" type="pres">
      <dgm:prSet presAssocID="{8F87334B-24C4-4DBB-B7C9-786CF1782538}" presName="hierChild5" presStyleCnt="0"/>
      <dgm:spPr/>
    </dgm:pt>
    <dgm:pt modelId="{AF175309-1C9A-4FE7-8651-B3D4951D1C51}" type="pres">
      <dgm:prSet presAssocID="{0FBE5C93-C4DF-4CDA-8801-4CB626F5C2C6}" presName="Name37" presStyleLbl="parChTrans1D3" presStyleIdx="1" presStyleCnt="2"/>
      <dgm:spPr/>
      <dgm:t>
        <a:bodyPr/>
        <a:lstStyle/>
        <a:p>
          <a:endParaRPr lang="en-US"/>
        </a:p>
      </dgm:t>
    </dgm:pt>
    <dgm:pt modelId="{692EE209-2942-4B05-BA5B-E052C23B6371}" type="pres">
      <dgm:prSet presAssocID="{27485E14-CC33-44A3-85EE-6F68D7F3E563}" presName="hierRoot2" presStyleCnt="0">
        <dgm:presLayoutVars>
          <dgm:hierBranch val="init"/>
        </dgm:presLayoutVars>
      </dgm:prSet>
      <dgm:spPr/>
    </dgm:pt>
    <dgm:pt modelId="{08F04438-AC94-4290-867B-D17F1892440D}" type="pres">
      <dgm:prSet presAssocID="{27485E14-CC33-44A3-85EE-6F68D7F3E563}" presName="rootComposite" presStyleCnt="0"/>
      <dgm:spPr/>
    </dgm:pt>
    <dgm:pt modelId="{7C1D0F28-84AB-4514-9B55-D977E9776C76}" type="pres">
      <dgm:prSet presAssocID="{27485E14-CC33-44A3-85EE-6F68D7F3E563}" presName="rootText" presStyleLbl="node3" presStyleIdx="1" presStyleCnt="2" custLinFactX="-46215" custLinFactY="-49829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F83F0A-E22E-46C6-9356-369B06EBA4B2}" type="pres">
      <dgm:prSet presAssocID="{27485E14-CC33-44A3-85EE-6F68D7F3E563}" presName="rootConnector" presStyleLbl="node3" presStyleIdx="1" presStyleCnt="2"/>
      <dgm:spPr/>
      <dgm:t>
        <a:bodyPr/>
        <a:lstStyle/>
        <a:p>
          <a:endParaRPr lang="en-US"/>
        </a:p>
      </dgm:t>
    </dgm:pt>
    <dgm:pt modelId="{DEB3765B-A53E-4D6D-9334-293D71C38669}" type="pres">
      <dgm:prSet presAssocID="{27485E14-CC33-44A3-85EE-6F68D7F3E563}" presName="hierChild4" presStyleCnt="0"/>
      <dgm:spPr/>
    </dgm:pt>
    <dgm:pt modelId="{D8DD4A1F-EC9A-4668-82BC-094D1A27402F}" type="pres">
      <dgm:prSet presAssocID="{27485E14-CC33-44A3-85EE-6F68D7F3E563}" presName="hierChild5" presStyleCnt="0"/>
      <dgm:spPr/>
    </dgm:pt>
    <dgm:pt modelId="{476AB6FA-629A-48D1-B94E-0F25E7B25DBA}" type="pres">
      <dgm:prSet presAssocID="{71E5DF25-6D3C-4C65-9A1A-2C48A44AAC62}" presName="hierChild5" presStyleCnt="0"/>
      <dgm:spPr/>
    </dgm:pt>
    <dgm:pt modelId="{FFCED06F-4648-4393-A509-245206355875}" type="pres">
      <dgm:prSet presAssocID="{5BCDE12D-2340-4954-B026-67405C921D9E}" presName="Name37" presStyleLbl="parChTrans1D2" presStyleIdx="2" presStyleCnt="3"/>
      <dgm:spPr/>
      <dgm:t>
        <a:bodyPr/>
        <a:lstStyle/>
        <a:p>
          <a:endParaRPr lang="en-US"/>
        </a:p>
      </dgm:t>
    </dgm:pt>
    <dgm:pt modelId="{15F53C2A-3CA8-4544-B1D3-508E45E1DA36}" type="pres">
      <dgm:prSet presAssocID="{7A471640-021B-4BAA-8B16-32112C8C9273}" presName="hierRoot2" presStyleCnt="0">
        <dgm:presLayoutVars>
          <dgm:hierBranch val="init"/>
        </dgm:presLayoutVars>
      </dgm:prSet>
      <dgm:spPr/>
    </dgm:pt>
    <dgm:pt modelId="{A6AAEEA0-533D-4426-A668-5618670B4A32}" type="pres">
      <dgm:prSet presAssocID="{7A471640-021B-4BAA-8B16-32112C8C9273}" presName="rootComposite" presStyleCnt="0"/>
      <dgm:spPr/>
    </dgm:pt>
    <dgm:pt modelId="{355235DC-B707-46FA-9ACF-A0C772A05C82}" type="pres">
      <dgm:prSet presAssocID="{7A471640-021B-4BAA-8B16-32112C8C927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C7A3FC-1AE6-414E-8E02-E150DFDBFA76}" type="pres">
      <dgm:prSet presAssocID="{7A471640-021B-4BAA-8B16-32112C8C9273}" presName="rootConnector" presStyleLbl="node2" presStyleIdx="2" presStyleCnt="3"/>
      <dgm:spPr/>
      <dgm:t>
        <a:bodyPr/>
        <a:lstStyle/>
        <a:p>
          <a:endParaRPr lang="en-US"/>
        </a:p>
      </dgm:t>
    </dgm:pt>
    <dgm:pt modelId="{46A42843-376A-4EED-AB68-949FF36D8738}" type="pres">
      <dgm:prSet presAssocID="{7A471640-021B-4BAA-8B16-32112C8C9273}" presName="hierChild4" presStyleCnt="0"/>
      <dgm:spPr/>
    </dgm:pt>
    <dgm:pt modelId="{E6090C3E-55EF-48DF-8FC8-B4CCCD68C86D}" type="pres">
      <dgm:prSet presAssocID="{7A471640-021B-4BAA-8B16-32112C8C9273}" presName="hierChild5" presStyleCnt="0"/>
      <dgm:spPr/>
    </dgm:pt>
    <dgm:pt modelId="{58BBB88C-51F4-4C37-AA57-040A67FA20F1}" type="pres">
      <dgm:prSet presAssocID="{3335C88D-5D0F-4A14-A76F-5E6A6B8A196F}" presName="hierChild3" presStyleCnt="0"/>
      <dgm:spPr/>
    </dgm:pt>
  </dgm:ptLst>
  <dgm:cxnLst>
    <dgm:cxn modelId="{50E94B72-25B9-4C8F-A1B0-5EB2CCAF6B06}" type="presOf" srcId="{D7F87B0A-B470-4103-9286-33D91CA75824}" destId="{05F0BF20-809F-4532-80C4-06570DDBE27C}" srcOrd="0" destOrd="0" presId="urn:microsoft.com/office/officeart/2005/8/layout/orgChart1"/>
    <dgm:cxn modelId="{E2AA654E-2251-43D0-8480-DF1DCF7D5F3A}" type="presOf" srcId="{27485E14-CC33-44A3-85EE-6F68D7F3E563}" destId="{ACF83F0A-E22E-46C6-9356-369B06EBA4B2}" srcOrd="1" destOrd="0" presId="urn:microsoft.com/office/officeart/2005/8/layout/orgChart1"/>
    <dgm:cxn modelId="{4F2BA7C1-1293-49AD-AC32-23ED4A5B4E50}" srcId="{4DBB1024-47A3-42DF-9504-43A0F3BDD285}" destId="{3335C88D-5D0F-4A14-A76F-5E6A6B8A196F}" srcOrd="0" destOrd="0" parTransId="{53EE0037-456E-4967-A8F0-08EC561F7BF8}" sibTransId="{4A39C18F-1B2C-4C6C-9DB9-A37125404538}"/>
    <dgm:cxn modelId="{0C741A4D-073A-47D1-AD76-08222667C464}" type="presOf" srcId="{7A471640-021B-4BAA-8B16-32112C8C9273}" destId="{3EC7A3FC-1AE6-414E-8E02-E150DFDBFA76}" srcOrd="1" destOrd="0" presId="urn:microsoft.com/office/officeart/2005/8/layout/orgChart1"/>
    <dgm:cxn modelId="{CE439AC9-BB57-4119-928F-478CC50735EC}" srcId="{3335C88D-5D0F-4A14-A76F-5E6A6B8A196F}" destId="{7A471640-021B-4BAA-8B16-32112C8C9273}" srcOrd="2" destOrd="0" parTransId="{5BCDE12D-2340-4954-B026-67405C921D9E}" sibTransId="{B2E669E5-9455-44D2-860F-238FCD6D8446}"/>
    <dgm:cxn modelId="{D7B0D634-EA16-4321-8081-6AA020FB25F7}" type="presOf" srcId="{2F59A7CA-9B0B-4F71-9049-A22218578A5D}" destId="{010D8BE8-2959-459F-9E66-E047C3DC2C2E}" srcOrd="0" destOrd="0" presId="urn:microsoft.com/office/officeart/2005/8/layout/orgChart1"/>
    <dgm:cxn modelId="{34C0F5AF-F48C-45D5-A267-4FCEFCE6FB18}" srcId="{3335C88D-5D0F-4A14-A76F-5E6A6B8A196F}" destId="{DB4F4059-EB45-4CAA-9EE6-004E6962624E}" srcOrd="0" destOrd="0" parTransId="{2F59A7CA-9B0B-4F71-9049-A22218578A5D}" sibTransId="{E35C4B99-3047-4226-A5D1-AD1E009827F6}"/>
    <dgm:cxn modelId="{63A9CF44-C788-41BC-9439-E16701526230}" type="presOf" srcId="{3335C88D-5D0F-4A14-A76F-5E6A6B8A196F}" destId="{AF31D132-C44C-4D6A-823A-3421E6631AD2}" srcOrd="0" destOrd="0" presId="urn:microsoft.com/office/officeart/2005/8/layout/orgChart1"/>
    <dgm:cxn modelId="{D1560B41-6BE0-476F-B2C7-FC09D1E4DDF9}" srcId="{71E5DF25-6D3C-4C65-9A1A-2C48A44AAC62}" destId="{8F87334B-24C4-4DBB-B7C9-786CF1782538}" srcOrd="0" destOrd="0" parTransId="{0B32334E-97E5-4E73-9243-D38052A6A5BB}" sibTransId="{94BF5AAE-1A0A-4B0E-9A4B-426FC53B1351}"/>
    <dgm:cxn modelId="{EA463EF9-8D4A-4664-A749-FABFA6FAC59D}" type="presOf" srcId="{3335C88D-5D0F-4A14-A76F-5E6A6B8A196F}" destId="{774F6612-F0FD-474F-B5F5-92B73CF1EB03}" srcOrd="1" destOrd="0" presId="urn:microsoft.com/office/officeart/2005/8/layout/orgChart1"/>
    <dgm:cxn modelId="{E176FD67-F495-42D2-84BC-0800CA5918B8}" type="presOf" srcId="{0B32334E-97E5-4E73-9243-D38052A6A5BB}" destId="{5E27B800-2677-4FCD-8BB6-B8710611E7CD}" srcOrd="0" destOrd="0" presId="urn:microsoft.com/office/officeart/2005/8/layout/orgChart1"/>
    <dgm:cxn modelId="{C7065636-38BE-4B44-BE51-5569A3E0628A}" type="presOf" srcId="{71E5DF25-6D3C-4C65-9A1A-2C48A44AAC62}" destId="{365648D0-8C9E-4EE9-A944-EC6211E7E56E}" srcOrd="0" destOrd="0" presId="urn:microsoft.com/office/officeart/2005/8/layout/orgChart1"/>
    <dgm:cxn modelId="{D59E29C2-75AF-43FC-8097-4A1B1C10B831}" type="presOf" srcId="{0FBE5C93-C4DF-4CDA-8801-4CB626F5C2C6}" destId="{AF175309-1C9A-4FE7-8651-B3D4951D1C51}" srcOrd="0" destOrd="0" presId="urn:microsoft.com/office/officeart/2005/8/layout/orgChart1"/>
    <dgm:cxn modelId="{8B50293E-10BE-43EC-8628-BA2D8FD8EA2E}" type="presOf" srcId="{4DBB1024-47A3-42DF-9504-43A0F3BDD285}" destId="{B6191315-A989-4928-90D6-6AAD58EC98E3}" srcOrd="0" destOrd="0" presId="urn:microsoft.com/office/officeart/2005/8/layout/orgChart1"/>
    <dgm:cxn modelId="{0AFB6FD7-99FC-480B-ABBF-B0D4A4FA5C49}" type="presOf" srcId="{71E5DF25-6D3C-4C65-9A1A-2C48A44AAC62}" destId="{44B21886-EE43-4791-941C-76B4E754EE63}" srcOrd="1" destOrd="0" presId="urn:microsoft.com/office/officeart/2005/8/layout/orgChart1"/>
    <dgm:cxn modelId="{629EC61D-92A1-471A-83A5-BA320FA0B97C}" type="presOf" srcId="{8F87334B-24C4-4DBB-B7C9-786CF1782538}" destId="{0DDEF7FB-6BDA-4BE3-A103-B49BBFA800D4}" srcOrd="0" destOrd="0" presId="urn:microsoft.com/office/officeart/2005/8/layout/orgChart1"/>
    <dgm:cxn modelId="{2EC75777-AE14-406A-A32F-0179655FC030}" type="presOf" srcId="{8F87334B-24C4-4DBB-B7C9-786CF1782538}" destId="{F902DAD5-5366-4A3B-BC90-0248EEE67059}" srcOrd="1" destOrd="0" presId="urn:microsoft.com/office/officeart/2005/8/layout/orgChart1"/>
    <dgm:cxn modelId="{A9D63AE0-FE7F-47E7-AFA0-4C2879D0FF44}" type="presOf" srcId="{7A471640-021B-4BAA-8B16-32112C8C9273}" destId="{355235DC-B707-46FA-9ACF-A0C772A05C82}" srcOrd="0" destOrd="0" presId="urn:microsoft.com/office/officeart/2005/8/layout/orgChart1"/>
    <dgm:cxn modelId="{0B131E88-65B2-415C-8083-56B6DE24234C}" type="presOf" srcId="{DB4F4059-EB45-4CAA-9EE6-004E6962624E}" destId="{FA3A28B7-9334-460E-A759-F82CB522BFDD}" srcOrd="0" destOrd="0" presId="urn:microsoft.com/office/officeart/2005/8/layout/orgChart1"/>
    <dgm:cxn modelId="{0431C916-CCA1-410F-880F-675353F3E299}" type="presOf" srcId="{27485E14-CC33-44A3-85EE-6F68D7F3E563}" destId="{7C1D0F28-84AB-4514-9B55-D977E9776C76}" srcOrd="0" destOrd="0" presId="urn:microsoft.com/office/officeart/2005/8/layout/orgChart1"/>
    <dgm:cxn modelId="{6DE3F598-EB19-4117-AD8B-E157B68824C8}" srcId="{71E5DF25-6D3C-4C65-9A1A-2C48A44AAC62}" destId="{27485E14-CC33-44A3-85EE-6F68D7F3E563}" srcOrd="1" destOrd="0" parTransId="{0FBE5C93-C4DF-4CDA-8801-4CB626F5C2C6}" sibTransId="{5C3FFDAB-C69B-49CE-9750-6BBD41E02245}"/>
    <dgm:cxn modelId="{478FA1B4-3E00-446F-B2BF-BE7A94DA683B}" type="presOf" srcId="{DB4F4059-EB45-4CAA-9EE6-004E6962624E}" destId="{00A94362-F539-420D-B5A3-89EA19D7F28D}" srcOrd="1" destOrd="0" presId="urn:microsoft.com/office/officeart/2005/8/layout/orgChart1"/>
    <dgm:cxn modelId="{D7A0A3D5-FCFD-43B0-9EB5-53F7C188A8A7}" type="presOf" srcId="{5BCDE12D-2340-4954-B026-67405C921D9E}" destId="{FFCED06F-4648-4393-A509-245206355875}" srcOrd="0" destOrd="0" presId="urn:microsoft.com/office/officeart/2005/8/layout/orgChart1"/>
    <dgm:cxn modelId="{10AA04EC-3C50-48EE-80C2-CBAE35D57310}" srcId="{3335C88D-5D0F-4A14-A76F-5E6A6B8A196F}" destId="{71E5DF25-6D3C-4C65-9A1A-2C48A44AAC62}" srcOrd="1" destOrd="0" parTransId="{D7F87B0A-B470-4103-9286-33D91CA75824}" sibTransId="{F6584821-16D3-426A-972D-DA63E51B670D}"/>
    <dgm:cxn modelId="{49EFAAF3-33AB-46DD-A5B5-2F4A8F8D4030}" type="presParOf" srcId="{B6191315-A989-4928-90D6-6AAD58EC98E3}" destId="{164137E9-4013-4826-B221-8A8A3D6D9155}" srcOrd="0" destOrd="0" presId="urn:microsoft.com/office/officeart/2005/8/layout/orgChart1"/>
    <dgm:cxn modelId="{E42E143C-058A-448F-B52A-46F884319342}" type="presParOf" srcId="{164137E9-4013-4826-B221-8A8A3D6D9155}" destId="{20357BCE-94DB-40C9-97B0-824AD4BC2330}" srcOrd="0" destOrd="0" presId="urn:microsoft.com/office/officeart/2005/8/layout/orgChart1"/>
    <dgm:cxn modelId="{88957CFB-9C51-4D64-A057-19B0112C9C1A}" type="presParOf" srcId="{20357BCE-94DB-40C9-97B0-824AD4BC2330}" destId="{AF31D132-C44C-4D6A-823A-3421E6631AD2}" srcOrd="0" destOrd="0" presId="urn:microsoft.com/office/officeart/2005/8/layout/orgChart1"/>
    <dgm:cxn modelId="{425FD9FE-C601-4F68-A2F5-7E86A6864E63}" type="presParOf" srcId="{20357BCE-94DB-40C9-97B0-824AD4BC2330}" destId="{774F6612-F0FD-474F-B5F5-92B73CF1EB03}" srcOrd="1" destOrd="0" presId="urn:microsoft.com/office/officeart/2005/8/layout/orgChart1"/>
    <dgm:cxn modelId="{A24A7FE2-332A-4CB1-A9D2-2A4055C8AEC0}" type="presParOf" srcId="{164137E9-4013-4826-B221-8A8A3D6D9155}" destId="{64198F35-40FB-4719-830C-FAAC656830B6}" srcOrd="1" destOrd="0" presId="urn:microsoft.com/office/officeart/2005/8/layout/orgChart1"/>
    <dgm:cxn modelId="{419CCB79-CA8A-4897-929B-B613B49E1F71}" type="presParOf" srcId="{64198F35-40FB-4719-830C-FAAC656830B6}" destId="{010D8BE8-2959-459F-9E66-E047C3DC2C2E}" srcOrd="0" destOrd="0" presId="urn:microsoft.com/office/officeart/2005/8/layout/orgChart1"/>
    <dgm:cxn modelId="{D6F2BDA9-0FBC-43DD-9AAB-B2D557FB6ACF}" type="presParOf" srcId="{64198F35-40FB-4719-830C-FAAC656830B6}" destId="{904F6F96-65D5-4699-BC50-278F67361FE9}" srcOrd="1" destOrd="0" presId="urn:microsoft.com/office/officeart/2005/8/layout/orgChart1"/>
    <dgm:cxn modelId="{778E3D30-FDD9-4DC8-BBDB-B084C3133FBE}" type="presParOf" srcId="{904F6F96-65D5-4699-BC50-278F67361FE9}" destId="{C2222E00-1E83-4256-B3F8-25EA0636DC51}" srcOrd="0" destOrd="0" presId="urn:microsoft.com/office/officeart/2005/8/layout/orgChart1"/>
    <dgm:cxn modelId="{C9E6D369-0C33-454E-9FAE-8E813B30ADD5}" type="presParOf" srcId="{C2222E00-1E83-4256-B3F8-25EA0636DC51}" destId="{FA3A28B7-9334-460E-A759-F82CB522BFDD}" srcOrd="0" destOrd="0" presId="urn:microsoft.com/office/officeart/2005/8/layout/orgChart1"/>
    <dgm:cxn modelId="{D73B400C-B955-4351-A75D-E7E236C504D1}" type="presParOf" srcId="{C2222E00-1E83-4256-B3F8-25EA0636DC51}" destId="{00A94362-F539-420D-B5A3-89EA19D7F28D}" srcOrd="1" destOrd="0" presId="urn:microsoft.com/office/officeart/2005/8/layout/orgChart1"/>
    <dgm:cxn modelId="{FE0DB993-13C0-4415-A85C-A9DDB301EF47}" type="presParOf" srcId="{904F6F96-65D5-4699-BC50-278F67361FE9}" destId="{409F24BA-B8F2-4D3A-AD0D-A091CF64765C}" srcOrd="1" destOrd="0" presId="urn:microsoft.com/office/officeart/2005/8/layout/orgChart1"/>
    <dgm:cxn modelId="{82D2534A-BBBB-486F-BAF3-EA63825FD802}" type="presParOf" srcId="{904F6F96-65D5-4699-BC50-278F67361FE9}" destId="{A103381B-173A-4502-914F-0E97E8C68D50}" srcOrd="2" destOrd="0" presId="urn:microsoft.com/office/officeart/2005/8/layout/orgChart1"/>
    <dgm:cxn modelId="{D4096A9D-20B8-4EC8-9311-0BCE02D0E12A}" type="presParOf" srcId="{64198F35-40FB-4719-830C-FAAC656830B6}" destId="{05F0BF20-809F-4532-80C4-06570DDBE27C}" srcOrd="2" destOrd="0" presId="urn:microsoft.com/office/officeart/2005/8/layout/orgChart1"/>
    <dgm:cxn modelId="{8F16F2B9-C87F-4361-9A34-1918F3C9E50C}" type="presParOf" srcId="{64198F35-40FB-4719-830C-FAAC656830B6}" destId="{602F0846-DAE0-4E2A-9158-C453A0A5CB58}" srcOrd="3" destOrd="0" presId="urn:microsoft.com/office/officeart/2005/8/layout/orgChart1"/>
    <dgm:cxn modelId="{BAB65710-ED5F-40F1-A77A-B027F8601678}" type="presParOf" srcId="{602F0846-DAE0-4E2A-9158-C453A0A5CB58}" destId="{4894B748-E136-4496-B840-B2A008B697D8}" srcOrd="0" destOrd="0" presId="urn:microsoft.com/office/officeart/2005/8/layout/orgChart1"/>
    <dgm:cxn modelId="{669BB885-DEA7-43AC-82F6-DF8CB93C3C58}" type="presParOf" srcId="{4894B748-E136-4496-B840-B2A008B697D8}" destId="{365648D0-8C9E-4EE9-A944-EC6211E7E56E}" srcOrd="0" destOrd="0" presId="urn:microsoft.com/office/officeart/2005/8/layout/orgChart1"/>
    <dgm:cxn modelId="{0B673AA7-27EC-48D1-B418-135B93AD3193}" type="presParOf" srcId="{4894B748-E136-4496-B840-B2A008B697D8}" destId="{44B21886-EE43-4791-941C-76B4E754EE63}" srcOrd="1" destOrd="0" presId="urn:microsoft.com/office/officeart/2005/8/layout/orgChart1"/>
    <dgm:cxn modelId="{8F82157A-10EE-4E39-A652-1AFDCCF4D12C}" type="presParOf" srcId="{602F0846-DAE0-4E2A-9158-C453A0A5CB58}" destId="{337A607F-B776-4D2D-9EEB-BC1C82178A3F}" srcOrd="1" destOrd="0" presId="urn:microsoft.com/office/officeart/2005/8/layout/orgChart1"/>
    <dgm:cxn modelId="{6912B35C-2210-4A39-B1E4-7AA898DEE55C}" type="presParOf" srcId="{337A607F-B776-4D2D-9EEB-BC1C82178A3F}" destId="{5E27B800-2677-4FCD-8BB6-B8710611E7CD}" srcOrd="0" destOrd="0" presId="urn:microsoft.com/office/officeart/2005/8/layout/orgChart1"/>
    <dgm:cxn modelId="{FA503FE0-1C0C-43A0-A341-DAC8E1522AC5}" type="presParOf" srcId="{337A607F-B776-4D2D-9EEB-BC1C82178A3F}" destId="{4AF6724C-C47C-462E-8F8C-05947C89DBF5}" srcOrd="1" destOrd="0" presId="urn:microsoft.com/office/officeart/2005/8/layout/orgChart1"/>
    <dgm:cxn modelId="{36FE77A9-FE40-40DB-AAF3-06D2B14CD813}" type="presParOf" srcId="{4AF6724C-C47C-462E-8F8C-05947C89DBF5}" destId="{2FB9944A-A871-4D1A-82CA-A7F3CBE93DA4}" srcOrd="0" destOrd="0" presId="urn:microsoft.com/office/officeart/2005/8/layout/orgChart1"/>
    <dgm:cxn modelId="{2ADF50D1-FC87-4ED8-A8F7-93D122403236}" type="presParOf" srcId="{2FB9944A-A871-4D1A-82CA-A7F3CBE93DA4}" destId="{0DDEF7FB-6BDA-4BE3-A103-B49BBFA800D4}" srcOrd="0" destOrd="0" presId="urn:microsoft.com/office/officeart/2005/8/layout/orgChart1"/>
    <dgm:cxn modelId="{E5D48801-6002-4D25-A7E2-8592D8CBDF34}" type="presParOf" srcId="{2FB9944A-A871-4D1A-82CA-A7F3CBE93DA4}" destId="{F902DAD5-5366-4A3B-BC90-0248EEE67059}" srcOrd="1" destOrd="0" presId="urn:microsoft.com/office/officeart/2005/8/layout/orgChart1"/>
    <dgm:cxn modelId="{776DE40A-9408-4D0B-B48A-8304482A92B6}" type="presParOf" srcId="{4AF6724C-C47C-462E-8F8C-05947C89DBF5}" destId="{2126BEC6-D1D4-4920-9BC8-DF93C27EC169}" srcOrd="1" destOrd="0" presId="urn:microsoft.com/office/officeart/2005/8/layout/orgChart1"/>
    <dgm:cxn modelId="{21234728-05BA-4E3D-B3EF-6C868DC921C5}" type="presParOf" srcId="{4AF6724C-C47C-462E-8F8C-05947C89DBF5}" destId="{398A72BE-29CC-48B9-982D-78C38C49CD12}" srcOrd="2" destOrd="0" presId="urn:microsoft.com/office/officeart/2005/8/layout/orgChart1"/>
    <dgm:cxn modelId="{13E8EA37-236E-40A5-8300-BA7B0DF8DEA4}" type="presParOf" srcId="{337A607F-B776-4D2D-9EEB-BC1C82178A3F}" destId="{AF175309-1C9A-4FE7-8651-B3D4951D1C51}" srcOrd="2" destOrd="0" presId="urn:microsoft.com/office/officeart/2005/8/layout/orgChart1"/>
    <dgm:cxn modelId="{5324DF40-5357-42BF-BE2E-7F234667A654}" type="presParOf" srcId="{337A607F-B776-4D2D-9EEB-BC1C82178A3F}" destId="{692EE209-2942-4B05-BA5B-E052C23B6371}" srcOrd="3" destOrd="0" presId="urn:microsoft.com/office/officeart/2005/8/layout/orgChart1"/>
    <dgm:cxn modelId="{A59B5C70-1EE8-41E8-B137-BEBE424B148E}" type="presParOf" srcId="{692EE209-2942-4B05-BA5B-E052C23B6371}" destId="{08F04438-AC94-4290-867B-D17F1892440D}" srcOrd="0" destOrd="0" presId="urn:microsoft.com/office/officeart/2005/8/layout/orgChart1"/>
    <dgm:cxn modelId="{AA9EA70D-78C4-46F8-808F-B45EA627AC71}" type="presParOf" srcId="{08F04438-AC94-4290-867B-D17F1892440D}" destId="{7C1D0F28-84AB-4514-9B55-D977E9776C76}" srcOrd="0" destOrd="0" presId="urn:microsoft.com/office/officeart/2005/8/layout/orgChart1"/>
    <dgm:cxn modelId="{CC0C523A-32DE-406B-B05D-52DB0E461D31}" type="presParOf" srcId="{08F04438-AC94-4290-867B-D17F1892440D}" destId="{ACF83F0A-E22E-46C6-9356-369B06EBA4B2}" srcOrd="1" destOrd="0" presId="urn:microsoft.com/office/officeart/2005/8/layout/orgChart1"/>
    <dgm:cxn modelId="{62518764-7F4E-42D9-AA62-0D82761C56C0}" type="presParOf" srcId="{692EE209-2942-4B05-BA5B-E052C23B6371}" destId="{DEB3765B-A53E-4D6D-9334-293D71C38669}" srcOrd="1" destOrd="0" presId="urn:microsoft.com/office/officeart/2005/8/layout/orgChart1"/>
    <dgm:cxn modelId="{DB2B75B4-75A8-4426-B758-4001125490CF}" type="presParOf" srcId="{692EE209-2942-4B05-BA5B-E052C23B6371}" destId="{D8DD4A1F-EC9A-4668-82BC-094D1A27402F}" srcOrd="2" destOrd="0" presId="urn:microsoft.com/office/officeart/2005/8/layout/orgChart1"/>
    <dgm:cxn modelId="{A3B21DCF-0464-46D0-89FE-70C952DA6D0D}" type="presParOf" srcId="{602F0846-DAE0-4E2A-9158-C453A0A5CB58}" destId="{476AB6FA-629A-48D1-B94E-0F25E7B25DBA}" srcOrd="2" destOrd="0" presId="urn:microsoft.com/office/officeart/2005/8/layout/orgChart1"/>
    <dgm:cxn modelId="{CFEA1EAA-365D-4EA3-8D6B-16AB895518A7}" type="presParOf" srcId="{64198F35-40FB-4719-830C-FAAC656830B6}" destId="{FFCED06F-4648-4393-A509-245206355875}" srcOrd="4" destOrd="0" presId="urn:microsoft.com/office/officeart/2005/8/layout/orgChart1"/>
    <dgm:cxn modelId="{AFB8E0FB-5106-44F9-9ED0-868B02B96DC9}" type="presParOf" srcId="{64198F35-40FB-4719-830C-FAAC656830B6}" destId="{15F53C2A-3CA8-4544-B1D3-508E45E1DA36}" srcOrd="5" destOrd="0" presId="urn:microsoft.com/office/officeart/2005/8/layout/orgChart1"/>
    <dgm:cxn modelId="{5E35FB3C-5674-4208-9ED2-E367F31B4CB7}" type="presParOf" srcId="{15F53C2A-3CA8-4544-B1D3-508E45E1DA36}" destId="{A6AAEEA0-533D-4426-A668-5618670B4A32}" srcOrd="0" destOrd="0" presId="urn:microsoft.com/office/officeart/2005/8/layout/orgChart1"/>
    <dgm:cxn modelId="{EC84AC1A-D933-41EB-8702-323FAFF7C1D0}" type="presParOf" srcId="{A6AAEEA0-533D-4426-A668-5618670B4A32}" destId="{355235DC-B707-46FA-9ACF-A0C772A05C82}" srcOrd="0" destOrd="0" presId="urn:microsoft.com/office/officeart/2005/8/layout/orgChart1"/>
    <dgm:cxn modelId="{5A849A79-30CE-46B7-90CD-4E0D92010ABB}" type="presParOf" srcId="{A6AAEEA0-533D-4426-A668-5618670B4A32}" destId="{3EC7A3FC-1AE6-414E-8E02-E150DFDBFA76}" srcOrd="1" destOrd="0" presId="urn:microsoft.com/office/officeart/2005/8/layout/orgChart1"/>
    <dgm:cxn modelId="{0E529CD4-8498-489B-8269-3E31F2E41F0B}" type="presParOf" srcId="{15F53C2A-3CA8-4544-B1D3-508E45E1DA36}" destId="{46A42843-376A-4EED-AB68-949FF36D8738}" srcOrd="1" destOrd="0" presId="urn:microsoft.com/office/officeart/2005/8/layout/orgChart1"/>
    <dgm:cxn modelId="{C0253606-55E8-4267-A143-521D4922D8EC}" type="presParOf" srcId="{15F53C2A-3CA8-4544-B1D3-508E45E1DA36}" destId="{E6090C3E-55EF-48DF-8FC8-B4CCCD68C86D}" srcOrd="2" destOrd="0" presId="urn:microsoft.com/office/officeart/2005/8/layout/orgChart1"/>
    <dgm:cxn modelId="{374EF280-4723-402D-A2AD-3B7390C3F57B}" type="presParOf" srcId="{164137E9-4013-4826-B221-8A8A3D6D9155}" destId="{58BBB88C-51F4-4C37-AA57-040A67FA20F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CED06F-4648-4393-A509-245206355875}">
      <dsp:nvSpPr>
        <dsp:cNvPr id="0" name=""/>
        <dsp:cNvSpPr/>
      </dsp:nvSpPr>
      <dsp:spPr>
        <a:xfrm>
          <a:off x="3048000" y="580931"/>
          <a:ext cx="1400137" cy="242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499"/>
              </a:lnTo>
              <a:lnTo>
                <a:pt x="1400137" y="121499"/>
              </a:lnTo>
              <a:lnTo>
                <a:pt x="1400137" y="2429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75309-1C9A-4FE7-8651-B3D4951D1C51}">
      <dsp:nvSpPr>
        <dsp:cNvPr id="0" name=""/>
        <dsp:cNvSpPr/>
      </dsp:nvSpPr>
      <dsp:spPr>
        <a:xfrm>
          <a:off x="2223943" y="1402500"/>
          <a:ext cx="361200" cy="486987"/>
        </a:xfrm>
        <a:custGeom>
          <a:avLst/>
          <a:gdLst/>
          <a:ahLst/>
          <a:cxnLst/>
          <a:rect l="0" t="0" r="0" b="0"/>
          <a:pathLst>
            <a:path>
              <a:moveTo>
                <a:pt x="361200" y="0"/>
              </a:moveTo>
              <a:lnTo>
                <a:pt x="361200" y="486987"/>
              </a:lnTo>
              <a:lnTo>
                <a:pt x="0" y="4869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7B800-2677-4FCD-8BB6-B8710611E7CD}">
      <dsp:nvSpPr>
        <dsp:cNvPr id="0" name=""/>
        <dsp:cNvSpPr/>
      </dsp:nvSpPr>
      <dsp:spPr>
        <a:xfrm>
          <a:off x="2585144" y="1402500"/>
          <a:ext cx="1301052" cy="4869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987"/>
              </a:lnTo>
              <a:lnTo>
                <a:pt x="1301052" y="4869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F0BF20-809F-4532-80C4-06570DDBE27C}">
      <dsp:nvSpPr>
        <dsp:cNvPr id="0" name=""/>
        <dsp:cNvSpPr/>
      </dsp:nvSpPr>
      <dsp:spPr>
        <a:xfrm>
          <a:off x="3002280" y="580931"/>
          <a:ext cx="91440" cy="2429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29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D8BE8-2959-459F-9E66-E047C3DC2C2E}">
      <dsp:nvSpPr>
        <dsp:cNvPr id="0" name=""/>
        <dsp:cNvSpPr/>
      </dsp:nvSpPr>
      <dsp:spPr>
        <a:xfrm>
          <a:off x="1647862" y="580931"/>
          <a:ext cx="1400137" cy="242999"/>
        </a:xfrm>
        <a:custGeom>
          <a:avLst/>
          <a:gdLst/>
          <a:ahLst/>
          <a:cxnLst/>
          <a:rect l="0" t="0" r="0" b="0"/>
          <a:pathLst>
            <a:path>
              <a:moveTo>
                <a:pt x="1400137" y="0"/>
              </a:moveTo>
              <a:lnTo>
                <a:pt x="1400137" y="121499"/>
              </a:lnTo>
              <a:lnTo>
                <a:pt x="0" y="121499"/>
              </a:lnTo>
              <a:lnTo>
                <a:pt x="0" y="2429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1D132-C44C-4D6A-823A-3421E6631AD2}">
      <dsp:nvSpPr>
        <dsp:cNvPr id="0" name=""/>
        <dsp:cNvSpPr/>
      </dsp:nvSpPr>
      <dsp:spPr>
        <a:xfrm>
          <a:off x="2469430" y="2362"/>
          <a:ext cx="1157138" cy="578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Mini-cog</a:t>
          </a:r>
          <a:endParaRPr lang="en-US" sz="2000" kern="1200" dirty="0"/>
        </a:p>
      </dsp:txBody>
      <dsp:txXfrm>
        <a:off x="2469430" y="2362"/>
        <a:ext cx="1157138" cy="578569"/>
      </dsp:txXfrm>
    </dsp:sp>
    <dsp:sp modelId="{FA3A28B7-9334-460E-A759-F82CB522BFDD}">
      <dsp:nvSpPr>
        <dsp:cNvPr id="0" name=""/>
        <dsp:cNvSpPr/>
      </dsp:nvSpPr>
      <dsp:spPr>
        <a:xfrm>
          <a:off x="1069292" y="823931"/>
          <a:ext cx="1157138" cy="578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Recall=0</a:t>
          </a:r>
          <a:endParaRPr lang="en-US" sz="2000" kern="1200" dirty="0"/>
        </a:p>
      </dsp:txBody>
      <dsp:txXfrm>
        <a:off x="1069292" y="823931"/>
        <a:ext cx="1157138" cy="578569"/>
      </dsp:txXfrm>
    </dsp:sp>
    <dsp:sp modelId="{365648D0-8C9E-4EE9-A944-EC6211E7E56E}">
      <dsp:nvSpPr>
        <dsp:cNvPr id="0" name=""/>
        <dsp:cNvSpPr/>
      </dsp:nvSpPr>
      <dsp:spPr>
        <a:xfrm>
          <a:off x="2469430" y="823931"/>
          <a:ext cx="1157138" cy="578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Recall=1-2</a:t>
          </a:r>
          <a:endParaRPr lang="en-US" sz="2000" kern="1200" dirty="0"/>
        </a:p>
      </dsp:txBody>
      <dsp:txXfrm>
        <a:off x="2469430" y="823931"/>
        <a:ext cx="1157138" cy="578569"/>
      </dsp:txXfrm>
    </dsp:sp>
    <dsp:sp modelId="{0DDEF7FB-6BDA-4BE3-A103-B49BBFA800D4}">
      <dsp:nvSpPr>
        <dsp:cNvPr id="0" name=""/>
        <dsp:cNvSpPr/>
      </dsp:nvSpPr>
      <dsp:spPr>
        <a:xfrm>
          <a:off x="3886196" y="1600203"/>
          <a:ext cx="1157138" cy="578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Clock normal</a:t>
          </a:r>
        </a:p>
      </dsp:txBody>
      <dsp:txXfrm>
        <a:off x="3886196" y="1600203"/>
        <a:ext cx="1157138" cy="578569"/>
      </dsp:txXfrm>
    </dsp:sp>
    <dsp:sp modelId="{7C1D0F28-84AB-4514-9B55-D977E9776C76}">
      <dsp:nvSpPr>
        <dsp:cNvPr id="0" name=""/>
        <dsp:cNvSpPr/>
      </dsp:nvSpPr>
      <dsp:spPr>
        <a:xfrm>
          <a:off x="1066805" y="1600203"/>
          <a:ext cx="1157138" cy="578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Clock abnormal</a:t>
          </a:r>
        </a:p>
      </dsp:txBody>
      <dsp:txXfrm>
        <a:off x="1066805" y="1600203"/>
        <a:ext cx="1157138" cy="578569"/>
      </dsp:txXfrm>
    </dsp:sp>
    <dsp:sp modelId="{355235DC-B707-46FA-9ACF-A0C772A05C82}">
      <dsp:nvSpPr>
        <dsp:cNvPr id="0" name=""/>
        <dsp:cNvSpPr/>
      </dsp:nvSpPr>
      <dsp:spPr>
        <a:xfrm>
          <a:off x="3869568" y="823931"/>
          <a:ext cx="1157138" cy="578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Recall=3</a:t>
          </a:r>
          <a:endParaRPr lang="en-US" sz="2000" kern="1200" dirty="0"/>
        </a:p>
      </dsp:txBody>
      <dsp:txXfrm>
        <a:off x="3869568" y="823931"/>
        <a:ext cx="1157138" cy="578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DD092-B3AA-45D3-9C86-EC7F2798E1C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11708-5605-40BB-A194-B46BA8717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ranalz.ir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Dementia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Dr</a:t>
            </a:r>
            <a:r>
              <a:rPr lang="en-US" sz="2400" dirty="0" smtClean="0"/>
              <a:t> Alia </a:t>
            </a:r>
            <a:r>
              <a:rPr lang="en-US" sz="2400" dirty="0" err="1" smtClean="0"/>
              <a:t>Shakiba</a:t>
            </a:r>
            <a:r>
              <a:rPr lang="en-US" sz="2400" dirty="0" smtClean="0"/>
              <a:t> MD</a:t>
            </a:r>
          </a:p>
          <a:p>
            <a:r>
              <a:rPr lang="en-US" sz="2400" dirty="0" smtClean="0"/>
              <a:t>Community mental health center</a:t>
            </a:r>
          </a:p>
          <a:p>
            <a:r>
              <a:rPr lang="en-US" sz="2400" dirty="0" smtClean="0"/>
              <a:t>June 2013</a:t>
            </a:r>
            <a:endParaRPr lang="en-US" sz="2400" dirty="0"/>
          </a:p>
        </p:txBody>
      </p:sp>
      <p:pic>
        <p:nvPicPr>
          <p:cNvPr id="4" name="Picture 3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Diagnosis and clinical features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Screening and Evaluation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Role of dementia screening is not clear</a:t>
            </a:r>
          </a:p>
          <a:p>
            <a:pPr>
              <a:buNone/>
            </a:pPr>
            <a:r>
              <a:rPr lang="en-US" sz="2400" dirty="0" smtClean="0"/>
              <a:t>Thorough history</a:t>
            </a:r>
          </a:p>
          <a:p>
            <a:pPr>
              <a:buNone/>
            </a:pPr>
            <a:r>
              <a:rPr lang="en-US" sz="2400" dirty="0" smtClean="0"/>
              <a:t>Assessment of each cognitive domain</a:t>
            </a:r>
          </a:p>
          <a:p>
            <a:pPr>
              <a:buNone/>
            </a:pPr>
            <a:r>
              <a:rPr lang="en-US" sz="2400" dirty="0" smtClean="0"/>
              <a:t>Degree of functional impairment</a:t>
            </a:r>
          </a:p>
          <a:p>
            <a:pPr>
              <a:buNone/>
            </a:pPr>
            <a:r>
              <a:rPr lang="en-US" sz="2400" dirty="0" err="1" smtClean="0"/>
              <a:t>Behavioural</a:t>
            </a:r>
            <a:r>
              <a:rPr lang="en-US" sz="2400" dirty="0" smtClean="0"/>
              <a:t> and neuropsychiatric manifestations</a:t>
            </a:r>
          </a:p>
          <a:p>
            <a:pPr>
              <a:buNone/>
            </a:pPr>
            <a:r>
              <a:rPr lang="en-US" sz="2400" dirty="0" smtClean="0"/>
              <a:t>Complete physical and neurological exam</a:t>
            </a: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Diagnosis and clinical features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Screening and Evaluation</a:t>
            </a:r>
          </a:p>
          <a:p>
            <a:pPr>
              <a:buNone/>
            </a:pPr>
            <a:r>
              <a:rPr lang="en-US" sz="2400" dirty="0" smtClean="0"/>
              <a:t>Mini-cog :</a:t>
            </a:r>
          </a:p>
          <a:p>
            <a:pPr>
              <a:buNone/>
            </a:pPr>
            <a:r>
              <a:rPr lang="en-US" sz="2000" dirty="0" smtClean="0"/>
              <a:t>The Mini-Cog had the highest sensitivity (99%)</a:t>
            </a:r>
          </a:p>
          <a:p>
            <a:pPr>
              <a:buNone/>
            </a:pPr>
            <a:r>
              <a:rPr lang="en-US" sz="2000" dirty="0" smtClean="0"/>
              <a:t>Its diagnostic value was not influenced by education or language</a:t>
            </a:r>
          </a:p>
          <a:p>
            <a:pPr>
              <a:buNone/>
            </a:pPr>
            <a:r>
              <a:rPr lang="en-US" sz="2000" dirty="0" smtClean="0"/>
              <a:t>Administration time for the Mini-Cog is 3 minutes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                           probably demented                   non demented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4246325741"/>
              </p:ext>
            </p:extLst>
          </p:nvPr>
        </p:nvGraphicFramePr>
        <p:xfrm>
          <a:off x="1447800" y="3810000"/>
          <a:ext cx="60960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Diagnosis and clinical features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Screening and Evaluation</a:t>
            </a:r>
          </a:p>
          <a:p>
            <a:pPr>
              <a:buNone/>
            </a:pPr>
            <a:r>
              <a:rPr lang="en-US" sz="2400" dirty="0" smtClean="0"/>
              <a:t>Mini Mental Status Examination (MMSE):</a:t>
            </a:r>
          </a:p>
          <a:p>
            <a:pPr>
              <a:buNone/>
            </a:pPr>
            <a:r>
              <a:rPr lang="en-US" sz="2000" dirty="0" smtClean="0"/>
              <a:t>30-item cognitive test</a:t>
            </a:r>
          </a:p>
          <a:p>
            <a:pPr>
              <a:buNone/>
            </a:pPr>
            <a:r>
              <a:rPr lang="en-US" sz="2000" dirty="0"/>
              <a:t>Administration time </a:t>
            </a:r>
            <a:r>
              <a:rPr lang="en-US" sz="2000" dirty="0" smtClean="0"/>
              <a:t>is 7 </a:t>
            </a:r>
            <a:r>
              <a:rPr lang="en-US" sz="2000" dirty="0"/>
              <a:t>minutes for the </a:t>
            </a:r>
            <a:r>
              <a:rPr lang="en-US" sz="2000" dirty="0" smtClean="0"/>
              <a:t>MMSE</a:t>
            </a:r>
          </a:p>
          <a:p>
            <a:pPr>
              <a:buNone/>
            </a:pPr>
            <a:r>
              <a:rPr lang="en-US" sz="2000" dirty="0" smtClean="0"/>
              <a:t>Poor </a:t>
            </a:r>
            <a:r>
              <a:rPr lang="en-US" sz="2000" dirty="0"/>
              <a:t>sensitivity and specificity, and poor negative predictive value (NPV) and positive predictive value (PPV), especially in early-stage </a:t>
            </a:r>
            <a:r>
              <a:rPr lang="en-US" sz="2000" dirty="0" smtClean="0"/>
              <a:t>disease</a:t>
            </a:r>
          </a:p>
          <a:p>
            <a:pPr>
              <a:buNone/>
            </a:pPr>
            <a:r>
              <a:rPr lang="en-US" sz="2000" dirty="0"/>
              <a:t>With a score of ≤24 on the MMSE as the absolute cutoff point (i.e., indicative of dementia), sensitivity was 82%, and specificity was 64</a:t>
            </a:r>
            <a:r>
              <a:rPr lang="en-US" sz="2000" dirty="0" smtClean="0"/>
              <a:t>%</a:t>
            </a:r>
          </a:p>
          <a:p>
            <a:pPr>
              <a:buNone/>
            </a:pPr>
            <a:endParaRPr lang="en-US" sz="2000" dirty="0" smtClean="0">
              <a:sym typeface="Wingdings 2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  <a:sym typeface="Wingdings 2"/>
              </a:rPr>
              <a:t>see page 1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66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Diagnosis and clinical features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/>
              <a:t>Cognitive Impairment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Memory</a:t>
            </a:r>
          </a:p>
          <a:p>
            <a:pPr>
              <a:buNone/>
            </a:pPr>
            <a:r>
              <a:rPr lang="en-US" sz="2000" dirty="0" smtClean="0"/>
              <a:t>Language and aphasia</a:t>
            </a:r>
          </a:p>
          <a:p>
            <a:pPr>
              <a:buNone/>
            </a:pPr>
            <a:r>
              <a:rPr lang="en-US" sz="2000" dirty="0" smtClean="0"/>
              <a:t>orientation</a:t>
            </a:r>
          </a:p>
          <a:p>
            <a:pPr>
              <a:buNone/>
            </a:pPr>
            <a:r>
              <a:rPr lang="en-US" sz="2000" dirty="0" err="1" smtClean="0"/>
              <a:t>agnosia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Activities of daily living</a:t>
            </a:r>
          </a:p>
          <a:p>
            <a:pPr>
              <a:buNone/>
            </a:pPr>
            <a:r>
              <a:rPr lang="en-US" sz="2000" dirty="0" smtClean="0"/>
              <a:t>Apraxia</a:t>
            </a:r>
          </a:p>
          <a:p>
            <a:pPr>
              <a:buNone/>
            </a:pPr>
            <a:r>
              <a:rPr lang="en-US" sz="2000" dirty="0" smtClean="0"/>
              <a:t>Problem-solving abilities</a:t>
            </a:r>
          </a:p>
          <a:p>
            <a:pPr>
              <a:buNone/>
            </a:pPr>
            <a:r>
              <a:rPr lang="en-US" sz="2000" dirty="0" smtClean="0"/>
              <a:t>Executive functioning</a:t>
            </a:r>
          </a:p>
          <a:p>
            <a:pPr>
              <a:buNone/>
            </a:pPr>
            <a:r>
              <a:rPr lang="en-US" sz="2000" dirty="0" smtClean="0"/>
              <a:t>Social, community, and intellectual function</a:t>
            </a:r>
          </a:p>
          <a:p>
            <a:pPr>
              <a:buNone/>
            </a:pPr>
            <a:r>
              <a:rPr lang="en-US" sz="2000" dirty="0" smtClean="0"/>
              <a:t>Judgment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>
                <a:solidFill>
                  <a:schemeClr val="tx2"/>
                </a:solidFill>
                <a:sym typeface="Wingdings 2"/>
              </a:rPr>
              <a:t>see page </a:t>
            </a:r>
            <a:r>
              <a:rPr lang="en-US" sz="2000" dirty="0" smtClean="0">
                <a:solidFill>
                  <a:schemeClr val="tx2"/>
                </a:solidFill>
                <a:sym typeface="Wingdings 2"/>
              </a:rPr>
              <a:t>2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3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Diagnosis and clinical features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/>
              <a:t>Functional Impairment</a:t>
            </a:r>
          </a:p>
          <a:p>
            <a:pPr algn="ctr"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Functional Assessment Screening Tool (FAST)</a:t>
            </a:r>
          </a:p>
          <a:p>
            <a:pPr>
              <a:buNone/>
            </a:pPr>
            <a:r>
              <a:rPr lang="en-US" sz="2400" dirty="0">
                <a:solidFill>
                  <a:schemeClr val="tx2"/>
                </a:solidFill>
                <a:sym typeface="Wingdings 2"/>
              </a:rPr>
              <a:t>see page 3</a:t>
            </a: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63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Diagnosis and clinical features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numCol="3">
            <a:normAutofit/>
          </a:bodyPr>
          <a:lstStyle/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DLB</a:t>
            </a:r>
          </a:p>
          <a:p>
            <a:pPr>
              <a:buNone/>
            </a:pPr>
            <a:r>
              <a:rPr lang="en-US" sz="2400" dirty="0" smtClean="0"/>
              <a:t>Fluctuating cognition</a:t>
            </a:r>
          </a:p>
          <a:p>
            <a:pPr>
              <a:buNone/>
            </a:pPr>
            <a:r>
              <a:rPr lang="en-US" sz="2400" dirty="0" smtClean="0"/>
              <a:t>Visual hallucinations</a:t>
            </a:r>
          </a:p>
          <a:p>
            <a:pPr>
              <a:buNone/>
            </a:pPr>
            <a:r>
              <a:rPr lang="en-US" sz="2400" dirty="0" smtClean="0"/>
              <a:t>Parkinsonism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Repeated falls</a:t>
            </a:r>
          </a:p>
          <a:p>
            <a:pPr>
              <a:buNone/>
            </a:pPr>
            <a:r>
              <a:rPr lang="en-US" sz="2400" dirty="0" smtClean="0"/>
              <a:t>Transient loss of </a:t>
            </a:r>
            <a:r>
              <a:rPr lang="en-US" sz="2400" dirty="0" err="1" smtClean="0"/>
              <a:t>conscousness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Delusuins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Specific </a:t>
            </a:r>
            <a:r>
              <a:rPr lang="en-US" sz="2400" b="1" dirty="0" smtClean="0"/>
              <a:t>features</a:t>
            </a:r>
          </a:p>
          <a:p>
            <a:pPr algn="ctr"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FTD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Changes in personality and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behaviour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Progressive language dysfunction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VD</a:t>
            </a:r>
          </a:p>
          <a:p>
            <a:pPr>
              <a:buNone/>
            </a:pPr>
            <a:r>
              <a:rPr lang="en-US" sz="2400" dirty="0" smtClean="0"/>
              <a:t>Dementia with focal neurological deficit</a:t>
            </a:r>
          </a:p>
          <a:p>
            <a:pPr>
              <a:buNone/>
            </a:pPr>
            <a:r>
              <a:rPr lang="en-US" sz="2400" dirty="0" smtClean="0"/>
              <a:t>Evidence of </a:t>
            </a:r>
            <a:r>
              <a:rPr lang="en-US" sz="2400" dirty="0" err="1" smtClean="0"/>
              <a:t>cerevrovascular</a:t>
            </a:r>
            <a:r>
              <a:rPr lang="en-US" sz="2400" dirty="0" smtClean="0"/>
              <a:t> disease</a:t>
            </a:r>
          </a:p>
          <a:p>
            <a:pPr>
              <a:buNone/>
            </a:pPr>
            <a:r>
              <a:rPr lang="en-US" sz="2400" dirty="0" smtClean="0"/>
              <a:t>Onset is often acute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633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Diagnosis and clinical features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/>
              <a:t>Neuropsychiatric manifestations</a:t>
            </a:r>
          </a:p>
          <a:p>
            <a:pPr algn="ctr">
              <a:buNone/>
            </a:pPr>
            <a:r>
              <a:rPr lang="en-US" sz="2200" dirty="0" smtClean="0"/>
              <a:t>(</a:t>
            </a:r>
            <a:r>
              <a:rPr lang="en-US" sz="2200" dirty="0" err="1" smtClean="0"/>
              <a:t>Behavioural</a:t>
            </a:r>
            <a:r>
              <a:rPr lang="en-US" sz="2200" dirty="0" smtClean="0"/>
              <a:t> </a:t>
            </a:r>
            <a:r>
              <a:rPr lang="en-US" sz="2200" dirty="0"/>
              <a:t>and Psychological Symptoms of </a:t>
            </a:r>
            <a:r>
              <a:rPr lang="en-US" sz="2200" dirty="0" smtClean="0"/>
              <a:t>Dementia)</a:t>
            </a:r>
          </a:p>
          <a:p>
            <a:pPr algn="ctr"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The greatest cause of caregiver distress</a:t>
            </a:r>
          </a:p>
          <a:p>
            <a:pPr>
              <a:buNone/>
            </a:pPr>
            <a:r>
              <a:rPr lang="en-US" sz="2400" dirty="0" smtClean="0"/>
              <a:t>Includes: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000" dirty="0" smtClean="0"/>
              <a:t>  </a:t>
            </a:r>
            <a:r>
              <a:rPr lang="en-US" sz="2000" dirty="0" err="1" smtClean="0"/>
              <a:t>behavioural</a:t>
            </a:r>
            <a:r>
              <a:rPr lang="en-US" sz="2000" dirty="0" smtClean="0"/>
              <a:t> disturbance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mood changes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anxiety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psychosis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sleep disturbances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…</a:t>
            </a:r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614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Paraclinical</a:t>
            </a:r>
            <a:r>
              <a:rPr lang="en-US" sz="3200" dirty="0" smtClean="0"/>
              <a:t> Studies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Neuroimaging (structural and functional)</a:t>
            </a:r>
          </a:p>
          <a:p>
            <a:pPr marL="0" indent="0">
              <a:buNone/>
            </a:pPr>
            <a:r>
              <a:rPr lang="en-US" sz="2400" dirty="0" smtClean="0"/>
              <a:t>Electroencephalogram (EEG)</a:t>
            </a:r>
          </a:p>
          <a:p>
            <a:pPr marL="0" indent="0">
              <a:buNone/>
            </a:pPr>
            <a:r>
              <a:rPr lang="en-US" sz="2400" dirty="0" smtClean="0"/>
              <a:t>Neuropsychological testing</a:t>
            </a:r>
          </a:p>
          <a:p>
            <a:pPr marL="0" indent="0">
              <a:buNone/>
            </a:pPr>
            <a:r>
              <a:rPr lang="en-US" sz="2400" dirty="0" smtClean="0"/>
              <a:t>Neuropathology</a:t>
            </a:r>
          </a:p>
          <a:p>
            <a:pPr marL="0" indent="0">
              <a:buNone/>
            </a:pPr>
            <a:r>
              <a:rPr lang="en-US" sz="2400" dirty="0" smtClean="0"/>
              <a:t>Laboratory evaluation: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000" dirty="0" smtClean="0"/>
              <a:t>CBC, Electrolytes, renal &amp; hepatic function, glucose, albumin &amp; protein, vitamin B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, </a:t>
            </a:r>
            <a:r>
              <a:rPr lang="en-US" sz="2000" dirty="0" err="1" smtClean="0"/>
              <a:t>folate</a:t>
            </a:r>
            <a:r>
              <a:rPr lang="en-US" sz="2000" dirty="0" smtClean="0"/>
              <a:t>, RPR, TSH, U/A</a:t>
            </a: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76250" y="2002077"/>
            <a:ext cx="318135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0" y="3657600"/>
            <a:ext cx="8534400" cy="1371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Differential Diagnosis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reversible causes of dementia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DEMENTIA</a:t>
            </a:r>
          </a:p>
          <a:p>
            <a:pPr marL="0" indent="0">
              <a:buNone/>
            </a:pPr>
            <a:r>
              <a:rPr lang="en-US" sz="2400" dirty="0" smtClean="0"/>
              <a:t>D: drugs</a:t>
            </a:r>
          </a:p>
          <a:p>
            <a:pPr marL="0" indent="0">
              <a:buNone/>
            </a:pPr>
            <a:r>
              <a:rPr lang="en-US" sz="2400" dirty="0"/>
              <a:t>E</a:t>
            </a:r>
            <a:r>
              <a:rPr lang="en-US" sz="2400" dirty="0" smtClean="0"/>
              <a:t>: emotional- </a:t>
            </a:r>
            <a:r>
              <a:rPr lang="en-US" sz="2400" dirty="0"/>
              <a:t>depression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M: metabolic (hypothyroid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/>
              <a:t>E: eyes and ears declining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N: normal pressure hydrocephalus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T: </a:t>
            </a:r>
            <a:r>
              <a:rPr lang="en-US" sz="2400" dirty="0"/>
              <a:t>tumor or other space-occupying </a:t>
            </a:r>
            <a:r>
              <a:rPr lang="en-US" sz="2400" dirty="0" smtClean="0"/>
              <a:t>lesion</a:t>
            </a:r>
          </a:p>
          <a:p>
            <a:pPr marL="0" indent="0">
              <a:buNone/>
            </a:pPr>
            <a:r>
              <a:rPr lang="en-US" sz="2400" dirty="0"/>
              <a:t>I</a:t>
            </a:r>
            <a:r>
              <a:rPr lang="en-US" sz="2400" dirty="0" smtClean="0"/>
              <a:t>: infection </a:t>
            </a:r>
            <a:r>
              <a:rPr lang="en-US" sz="2400" dirty="0"/>
              <a:t>(syphilis, AIDS)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A: anemia (vitamin B12 or </a:t>
            </a:r>
            <a:r>
              <a:rPr lang="en-US" sz="2400" dirty="0" err="1"/>
              <a:t>folate</a:t>
            </a:r>
            <a:r>
              <a:rPr lang="en-US" sz="2400" dirty="0"/>
              <a:t> deficiency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Treatment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err="1" smtClean="0"/>
              <a:t>Nonpharmacological</a:t>
            </a:r>
            <a:r>
              <a:rPr lang="en-US" sz="2400" dirty="0" smtClean="0"/>
              <a:t> management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Psychosocial </a:t>
            </a:r>
            <a:r>
              <a:rPr lang="en-US" sz="2400" dirty="0" smtClean="0"/>
              <a:t>interventions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</a:t>
            </a:r>
            <a:r>
              <a:rPr lang="en-US" sz="2000" dirty="0" smtClean="0"/>
              <a:t>education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</a:t>
            </a:r>
            <a:r>
              <a:rPr lang="en-US" sz="2000" dirty="0" err="1" smtClean="0"/>
              <a:t>safty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supervision and support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Behavioural</a:t>
            </a:r>
            <a:r>
              <a:rPr lang="en-US" sz="2400" dirty="0" smtClean="0"/>
              <a:t> management</a:t>
            </a:r>
          </a:p>
          <a:p>
            <a:pPr marL="0" indent="0">
              <a:buNone/>
            </a:pPr>
            <a:r>
              <a:rPr lang="en-US" sz="2400" dirty="0" smtClean="0"/>
              <a:t>Cognitive </a:t>
            </a:r>
            <a:r>
              <a:rPr lang="en-US" sz="2400" dirty="0" smtClean="0"/>
              <a:t>retraining ?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Caregiver support</a:t>
            </a: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dementia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What is dementia?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Epidemiology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Etiology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Diagnosis and clinical features</a:t>
            </a:r>
          </a:p>
          <a:p>
            <a:pPr>
              <a:buNone/>
            </a:pPr>
            <a:r>
              <a:rPr lang="en-US" sz="2000" dirty="0" smtClean="0"/>
              <a:t>          screening and evaluation</a:t>
            </a:r>
          </a:p>
          <a:p>
            <a:pPr>
              <a:buNone/>
            </a:pPr>
            <a:r>
              <a:rPr lang="en-US" sz="2000" dirty="0" smtClean="0"/>
              <a:t>          cognitive impairment</a:t>
            </a:r>
          </a:p>
          <a:p>
            <a:pPr>
              <a:buNone/>
            </a:pPr>
            <a:r>
              <a:rPr lang="en-US" sz="2000" dirty="0" smtClean="0"/>
              <a:t>          functional impairment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           neuropsychiatric manifestations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err="1" smtClean="0"/>
              <a:t>Paraclinical</a:t>
            </a:r>
            <a:r>
              <a:rPr lang="en-US" sz="2400" dirty="0" smtClean="0"/>
              <a:t> studies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Differential diagnosis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treatment</a:t>
            </a:r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Treatment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P</a:t>
            </a:r>
            <a:r>
              <a:rPr lang="en-US" sz="2400" dirty="0" smtClean="0"/>
              <a:t>harmacological management</a:t>
            </a:r>
          </a:p>
          <a:p>
            <a:pPr marL="0" indent="0">
              <a:buNone/>
            </a:pPr>
            <a:r>
              <a:rPr lang="en-US" sz="2400" dirty="0" smtClean="0"/>
              <a:t>Psychosis and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disturbances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antipsychotics                                                    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     benzodiazepines                                                </a:t>
            </a:r>
          </a:p>
          <a:p>
            <a:pPr marL="0" indent="0">
              <a:buNone/>
            </a:pPr>
            <a:r>
              <a:rPr lang="en-US" sz="2000" dirty="0" smtClean="0"/>
              <a:t>     anticonvulsants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SSRIs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Trazodone</a:t>
            </a:r>
            <a:r>
              <a:rPr lang="en-US" sz="2000" dirty="0" smtClean="0"/>
              <a:t>, </a:t>
            </a:r>
            <a:r>
              <a:rPr lang="el-GR" sz="2000" dirty="0" smtClean="0">
                <a:latin typeface="Calibri"/>
              </a:rPr>
              <a:t>β</a:t>
            </a:r>
            <a:r>
              <a:rPr lang="en-US" sz="2000" dirty="0" smtClean="0">
                <a:latin typeface="Calibri"/>
              </a:rPr>
              <a:t>-blockers, Lithium, …</a:t>
            </a:r>
          </a:p>
          <a:p>
            <a:pPr marL="0" indent="0">
              <a:buNone/>
            </a:pPr>
            <a:r>
              <a:rPr lang="en-US" sz="2400" dirty="0" err="1" smtClean="0">
                <a:latin typeface="Calibri"/>
              </a:rPr>
              <a:t>Nootropics</a:t>
            </a:r>
            <a:endParaRPr lang="en-US" sz="2400" dirty="0" smtClean="0">
              <a:latin typeface="Calibri"/>
            </a:endParaRPr>
          </a:p>
          <a:p>
            <a:pPr marL="0" indent="0">
              <a:buNone/>
            </a:pPr>
            <a:r>
              <a:rPr lang="en-US" sz="2000" dirty="0">
                <a:latin typeface="Calibri"/>
              </a:rPr>
              <a:t> </a:t>
            </a:r>
            <a:r>
              <a:rPr lang="en-US" sz="2000" dirty="0" smtClean="0">
                <a:latin typeface="Calibri"/>
              </a:rPr>
              <a:t>    cholinesterase inhibitors</a:t>
            </a:r>
          </a:p>
          <a:p>
            <a:pPr marL="0" indent="0">
              <a:buNone/>
            </a:pPr>
            <a:r>
              <a:rPr lang="en-US" sz="2000" dirty="0">
                <a:latin typeface="Calibri"/>
              </a:rPr>
              <a:t> </a:t>
            </a:r>
            <a:r>
              <a:rPr lang="en-US" sz="2000" dirty="0" smtClean="0">
                <a:latin typeface="Calibri"/>
              </a:rPr>
              <a:t>    </a:t>
            </a:r>
            <a:r>
              <a:rPr lang="en-US" sz="2000" dirty="0" err="1" smtClean="0">
                <a:latin typeface="Calibri"/>
              </a:rPr>
              <a:t>memantine</a:t>
            </a:r>
            <a:endParaRPr lang="en-US" sz="2000" dirty="0" smtClean="0">
              <a:latin typeface="Calibri"/>
            </a:endParaRPr>
          </a:p>
          <a:p>
            <a:pPr marL="0" indent="0" algn="ctr">
              <a:buNone/>
            </a:pPr>
            <a:endParaRPr lang="en-US" sz="2000" dirty="0" smtClean="0">
              <a:solidFill>
                <a:srgbClr val="FF0000"/>
              </a:solidFill>
              <a:sym typeface="Wingdings 2"/>
            </a:endParaRP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  <a:sym typeface="Wingdings 2"/>
              </a:rPr>
              <a:t></a:t>
            </a:r>
            <a:r>
              <a:rPr lang="en-US" sz="2000" b="1" dirty="0" smtClean="0">
                <a:solidFill>
                  <a:srgbClr val="FF0000"/>
                </a:solidFill>
                <a:sym typeface="Wingdings 2"/>
              </a:rPr>
              <a:t>don’t use drugs with </a:t>
            </a:r>
            <a:r>
              <a:rPr lang="en-US" sz="2000" b="1" dirty="0" err="1" smtClean="0">
                <a:solidFill>
                  <a:srgbClr val="FF0000"/>
                </a:solidFill>
                <a:sym typeface="Wingdings 2"/>
              </a:rPr>
              <a:t>anticholinergic</a:t>
            </a:r>
            <a:r>
              <a:rPr lang="en-US" sz="2000" b="1" dirty="0" smtClean="0">
                <a:solidFill>
                  <a:srgbClr val="FF0000"/>
                </a:solidFill>
                <a:sym typeface="Wingdings 2"/>
              </a:rPr>
              <a:t> effect</a:t>
            </a: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  <a:sym typeface="Wingdings 2"/>
              </a:rPr>
              <a:t>don’t use antipsychotics in DLB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 smtClean="0">
              <a:latin typeface="Calibri"/>
            </a:endParaRPr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254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Treatment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 cholinesterase </a:t>
            </a:r>
            <a:r>
              <a:rPr lang="en-US" sz="2400" dirty="0" smtClean="0"/>
              <a:t>inhibitors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err="1" smtClean="0"/>
              <a:t>Memantine</a:t>
            </a: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5730516"/>
              </p:ext>
            </p:extLst>
          </p:nvPr>
        </p:nvGraphicFramePr>
        <p:xfrm>
          <a:off x="1066800" y="2209800"/>
          <a:ext cx="67056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524000"/>
                <a:gridCol w="2133600"/>
                <a:gridCol w="1371600"/>
              </a:tblGrid>
              <a:tr h="386080">
                <a:tc>
                  <a:txBody>
                    <a:bodyPr/>
                    <a:lstStyle/>
                    <a:p>
                      <a:r>
                        <a:rPr lang="en-US" dirty="0" smtClean="0"/>
                        <a:t>drug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Starting dose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dose</a:t>
                      </a:r>
                      <a:endParaRPr lang="en-US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dirty="0" smtClean="0"/>
                        <a:t>Donepezil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5mg after 4-6 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10mg</a:t>
                      </a:r>
                      <a:endParaRPr lang="en-US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Galantamine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4mg </a:t>
                      </a:r>
                      <a:r>
                        <a:rPr lang="en-US" dirty="0" err="1" smtClean="0"/>
                        <a:t>b.i.d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4mg </a:t>
                      </a:r>
                      <a:r>
                        <a:rPr lang="en-US" dirty="0" err="1" smtClean="0"/>
                        <a:t>b.i.d</a:t>
                      </a:r>
                      <a:r>
                        <a:rPr lang="en-US" baseline="0" dirty="0" smtClean="0"/>
                        <a:t> every 4w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24mg</a:t>
                      </a:r>
                      <a:endParaRPr lang="en-US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Rivastigmine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1.5mg </a:t>
                      </a:r>
                      <a:r>
                        <a:rPr lang="en-US" dirty="0" err="1" smtClean="0"/>
                        <a:t>b.i.d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1.5mg </a:t>
                      </a:r>
                      <a:r>
                        <a:rPr lang="en-US" dirty="0" err="1" smtClean="0"/>
                        <a:t>b.i.d</a:t>
                      </a:r>
                      <a:r>
                        <a:rPr lang="en-US" baseline="0" dirty="0" smtClean="0"/>
                        <a:t> every 2w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12mg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6994109"/>
              </p:ext>
            </p:extLst>
          </p:nvPr>
        </p:nvGraphicFramePr>
        <p:xfrm>
          <a:off x="1066800" y="5410200"/>
          <a:ext cx="670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524000"/>
                <a:gridCol w="2133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Memantine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5mg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5mg every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w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devided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b.i.d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20mg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468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8800" dirty="0" smtClean="0">
                <a:latin typeface="Freestyle Script" pitchFamily="66" charset="0"/>
              </a:rPr>
              <a:t>Questions </a:t>
            </a:r>
          </a:p>
          <a:p>
            <a:pPr marL="0" indent="0" algn="ctr">
              <a:buNone/>
            </a:pPr>
            <a:r>
              <a:rPr lang="en-US" sz="8800" dirty="0" smtClean="0">
                <a:latin typeface="Freestyle Script" pitchFamily="66" charset="0"/>
              </a:rPr>
              <a:t>And</a:t>
            </a:r>
          </a:p>
          <a:p>
            <a:pPr marL="0" indent="0" algn="r">
              <a:buNone/>
            </a:pPr>
            <a:r>
              <a:rPr lang="en-US" sz="8800" dirty="0" smtClean="0">
                <a:latin typeface="Freestyle Script" pitchFamily="66" charset="0"/>
              </a:rPr>
              <a:t>Answers </a:t>
            </a:r>
            <a:endParaRPr lang="en-US" sz="8800" dirty="0">
              <a:latin typeface="Freestyle Scrip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013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Answer: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age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female gender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obesity (if from midlife)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dyslipidemia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hypertension (if from midlife)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positive family history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05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Answer: </a:t>
            </a:r>
            <a:r>
              <a:rPr lang="en-US" sz="2400" dirty="0" smtClean="0"/>
              <a:t>No!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In normal aging there is no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-rapid forgetting</a:t>
            </a:r>
          </a:p>
          <a:p>
            <a:pPr marL="0" indent="0">
              <a:buNone/>
            </a:pPr>
            <a:r>
              <a:rPr lang="en-US" sz="2400"/>
              <a:t> </a:t>
            </a:r>
            <a:r>
              <a:rPr lang="en-US" sz="2400" smtClean="0"/>
              <a:t>    -memory </a:t>
            </a:r>
            <a:r>
              <a:rPr lang="en-US" sz="2400" dirty="0"/>
              <a:t>problems for recent events 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-lack </a:t>
            </a:r>
            <a:r>
              <a:rPr lang="en-US" sz="2400" dirty="0"/>
              <a:t>of awareness  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    -forgetfulness for </a:t>
            </a:r>
            <a:r>
              <a:rPr lang="en-US" sz="2400" dirty="0" smtClean="0"/>
              <a:t>more </a:t>
            </a:r>
            <a:r>
              <a:rPr lang="en-US" sz="2400" dirty="0"/>
              <a:t>important facts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            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14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Clock-drawing test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     </a:t>
            </a:r>
            <a:r>
              <a:rPr lang="en-US" sz="2000" dirty="0" smtClean="0"/>
              <a:t>It </a:t>
            </a:r>
            <a:r>
              <a:rPr lang="en-US" sz="2000" dirty="0"/>
              <a:t>is possible to achieve a high score on the MMSE but still have significant cognitive deficits, especially in areas such as executive functioning that the MMSE is not designed to test.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The </a:t>
            </a:r>
            <a:r>
              <a:rPr lang="en-US" sz="2000" dirty="0"/>
              <a:t>clock-drawing test provides information about cognitive and adaptive functioning and evaluates memory, the ability to process information, and vision.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The </a:t>
            </a:r>
            <a:r>
              <a:rPr lang="en-US" sz="2000" dirty="0"/>
              <a:t>clock draw score does not reflect dementia severity</a:t>
            </a:r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31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40700" y="1600200"/>
            <a:ext cx="4462599" cy="4525963"/>
          </a:xfrm>
        </p:spPr>
      </p:pic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344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Answer</a:t>
            </a:r>
            <a:r>
              <a:rPr lang="en-US" sz="2400" dirty="0"/>
              <a:t>: Start her on a cholinesterase inhibitor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Consequence</a:t>
            </a:r>
            <a:r>
              <a:rPr lang="en-US" sz="2400" dirty="0"/>
              <a:t>: </a:t>
            </a:r>
            <a:r>
              <a:rPr lang="en-US" sz="2400" dirty="0" smtClean="0"/>
              <a:t>Mrs. B and her daughter are </a:t>
            </a:r>
            <a:r>
              <a:rPr lang="en-US" sz="2400" dirty="0"/>
              <a:t>informed that the appropriate treatment option is to start </a:t>
            </a:r>
            <a:r>
              <a:rPr lang="en-US" sz="2400" dirty="0" smtClean="0"/>
              <a:t>Mrs. B on </a:t>
            </a:r>
            <a:r>
              <a:rPr lang="en-US" sz="2400" dirty="0"/>
              <a:t>a cholinesterase inhibitor, which should slow the progression of the disease.</a:t>
            </a:r>
          </a:p>
        </p:txBody>
      </p:sp>
    </p:spTree>
    <p:extLst>
      <p:ext uri="{BB962C8B-B14F-4D97-AF65-F5344CB8AC3E}">
        <p14:creationId xmlns:p14="http://schemas.microsoft.com/office/powerpoint/2010/main" xmlns="" val="114782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Cholinesterase inhibitors </a:t>
            </a:r>
            <a:r>
              <a:rPr lang="en-US" sz="2400" dirty="0"/>
              <a:t>-- including donepezil, </a:t>
            </a:r>
            <a:r>
              <a:rPr lang="en-US" sz="2400" dirty="0" err="1"/>
              <a:t>galantamine</a:t>
            </a:r>
            <a:r>
              <a:rPr lang="en-US" sz="2400" dirty="0"/>
              <a:t>. and </a:t>
            </a:r>
            <a:r>
              <a:rPr lang="en-US" sz="2400" dirty="0" err="1"/>
              <a:t>rivastigmine</a:t>
            </a:r>
            <a:r>
              <a:rPr lang="en-US" sz="2400" dirty="0"/>
              <a:t> -- are approved by </a:t>
            </a:r>
            <a:r>
              <a:rPr lang="en-US" sz="2400" dirty="0" smtClean="0"/>
              <a:t>FDA </a:t>
            </a:r>
            <a:r>
              <a:rPr lang="en-US" sz="2400" dirty="0"/>
              <a:t>for the treatment of the cognitive symptoms of mild to moderate </a:t>
            </a:r>
            <a:r>
              <a:rPr lang="en-US" sz="2400" dirty="0" smtClean="0"/>
              <a:t>AD</a:t>
            </a:r>
          </a:p>
          <a:p>
            <a:pPr marL="0" indent="0">
              <a:buNone/>
            </a:pPr>
            <a:r>
              <a:rPr lang="en-US" sz="2400" dirty="0"/>
              <a:t>no apparent differences in the respective efficacies of these </a:t>
            </a:r>
            <a:r>
              <a:rPr lang="en-US" sz="2400" dirty="0" smtClean="0"/>
              <a:t>agents</a:t>
            </a:r>
          </a:p>
          <a:p>
            <a:pPr marL="0" indent="0">
              <a:buNone/>
            </a:pPr>
            <a:r>
              <a:rPr lang="en-US" sz="2400" i="1" dirty="0"/>
              <a:t>Low-dose estrogen </a:t>
            </a:r>
            <a:r>
              <a:rPr lang="en-US" sz="2400" dirty="0"/>
              <a:t>supplementation is only indicated for vasomotor menopausal symptoms or for </a:t>
            </a:r>
            <a:r>
              <a:rPr lang="en-US" sz="2400" dirty="0" err="1"/>
              <a:t>vulvovaginal</a:t>
            </a:r>
            <a:r>
              <a:rPr lang="en-US" sz="2400" dirty="0"/>
              <a:t> atrophy in recently postmenopausal women.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i="1" dirty="0" smtClean="0"/>
              <a:t>High-dose </a:t>
            </a:r>
            <a:r>
              <a:rPr lang="en-US" sz="2400" i="1" dirty="0"/>
              <a:t>vitamin E </a:t>
            </a:r>
            <a:r>
              <a:rPr lang="en-US" sz="2400" dirty="0"/>
              <a:t>has not been shown to be beneficial for AD-related cognitive impairment and its use is associated with potential adverse effects</a:t>
            </a:r>
          </a:p>
        </p:txBody>
      </p:sp>
    </p:spTree>
    <p:extLst>
      <p:ext uri="{BB962C8B-B14F-4D97-AF65-F5344CB8AC3E}">
        <p14:creationId xmlns:p14="http://schemas.microsoft.com/office/powerpoint/2010/main" xmlns="" val="116547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Answer</a:t>
            </a:r>
            <a:r>
              <a:rPr lang="en-US" sz="2400" dirty="0" smtClean="0"/>
              <a:t>: </a:t>
            </a:r>
            <a:r>
              <a:rPr lang="en-US" sz="2400" dirty="0" err="1"/>
              <a:t>Galantamine</a:t>
            </a:r>
            <a:r>
              <a:rPr lang="en-US" sz="2400" dirty="0"/>
              <a:t> 8 </a:t>
            </a:r>
            <a:r>
              <a:rPr lang="en-US" sz="2400" dirty="0" smtClean="0"/>
              <a:t>mg/d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Patients with mild to moderate AD should be initiated on treatment with a cholinesterase inhibitor at the recommended starting dose of the medication.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starting dose for </a:t>
            </a:r>
            <a:r>
              <a:rPr lang="en-US" sz="2400" dirty="0" err="1"/>
              <a:t>galantamine</a:t>
            </a:r>
            <a:r>
              <a:rPr lang="en-US" sz="2400" dirty="0"/>
              <a:t> is 8 mg/d, the starting dose of donepezil is 5 mg/d, and the starting dose of </a:t>
            </a:r>
            <a:r>
              <a:rPr lang="en-US" sz="2400" dirty="0" err="1"/>
              <a:t>rivastigmine</a:t>
            </a:r>
            <a:r>
              <a:rPr lang="en-US" sz="2400" dirty="0"/>
              <a:t> is 4.6 mg/d (patch) or 1.5 mg twice daily (oral). </a:t>
            </a:r>
            <a:r>
              <a:rPr lang="en-US" sz="2400" dirty="0" err="1"/>
              <a:t>Memantine</a:t>
            </a:r>
            <a:r>
              <a:rPr lang="en-US" sz="2400" dirty="0"/>
              <a:t> is not currently approved as </a:t>
            </a:r>
            <a:r>
              <a:rPr lang="en-US" sz="2400" dirty="0" err="1"/>
              <a:t>monotherapy</a:t>
            </a:r>
            <a:r>
              <a:rPr lang="en-US" sz="2400" dirty="0"/>
              <a:t> for early/mild AD.</a:t>
            </a:r>
          </a:p>
        </p:txBody>
      </p:sp>
    </p:spTree>
    <p:extLst>
      <p:ext uri="{BB962C8B-B14F-4D97-AF65-F5344CB8AC3E}">
        <p14:creationId xmlns:p14="http://schemas.microsoft.com/office/powerpoint/2010/main" xmlns="" val="114894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dementia?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Dementia refers to a disease process marked by progressive cognitive impairment in clear consciousness</a:t>
            </a:r>
          </a:p>
          <a:p>
            <a:pPr>
              <a:buNone/>
            </a:pPr>
            <a:r>
              <a:rPr lang="en-US" sz="2800" dirty="0" smtClean="0"/>
              <a:t>development of </a:t>
            </a:r>
            <a:r>
              <a:rPr lang="en-US" sz="2800" u="sng" dirty="0" smtClean="0"/>
              <a:t>multiple cognitive deficits </a:t>
            </a:r>
            <a:r>
              <a:rPr lang="en-US" sz="2800" dirty="0" smtClean="0"/>
              <a:t>manifested by both </a:t>
            </a:r>
            <a:r>
              <a:rPr lang="en-US" sz="2800" u="sng" dirty="0" smtClean="0"/>
              <a:t>memory impairment </a:t>
            </a:r>
            <a:r>
              <a:rPr lang="en-US" sz="2800" dirty="0" smtClean="0"/>
              <a:t>and impairment in at least </a:t>
            </a:r>
            <a:r>
              <a:rPr lang="en-US" sz="2800" u="sng" dirty="0" smtClean="0"/>
              <a:t>one other cognitive domain </a:t>
            </a:r>
            <a:r>
              <a:rPr lang="en-US" sz="2800" dirty="0" smtClean="0"/>
              <a:t>including language, praxis, gnosis, and executive functioning</a:t>
            </a:r>
          </a:p>
          <a:p>
            <a:pPr>
              <a:buNone/>
            </a:pPr>
            <a:r>
              <a:rPr lang="en-US" sz="2800" dirty="0" smtClean="0"/>
              <a:t>Decline from a previous level of functioning</a:t>
            </a:r>
          </a:p>
          <a:p>
            <a:pPr>
              <a:buNone/>
            </a:pPr>
            <a:r>
              <a:rPr lang="en-US" sz="2800" dirty="0" smtClean="0"/>
              <a:t>Cause a significant impairment</a:t>
            </a:r>
            <a:endParaRPr lang="en-US" sz="28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Answer</a:t>
            </a:r>
            <a:r>
              <a:rPr lang="en-US" sz="2400" dirty="0" smtClean="0"/>
              <a:t>: guardianship should be considered from stage 4; refer to forensic psychiatrist.</a:t>
            </a:r>
          </a:p>
        </p:txBody>
      </p:sp>
    </p:spTree>
    <p:extLst>
      <p:ext uri="{BB962C8B-B14F-4D97-AF65-F5344CB8AC3E}">
        <p14:creationId xmlns:p14="http://schemas.microsoft.com/office/powerpoint/2010/main" xmlns="" val="367922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Answer</a:t>
            </a:r>
            <a:r>
              <a:rPr lang="en-US" sz="2400" dirty="0" smtClean="0"/>
              <a:t>: </a:t>
            </a:r>
            <a:r>
              <a:rPr lang="en-US" sz="2400" dirty="0"/>
              <a:t>Use adherence aids, such as medication organizers/charts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There are a number of strategies that have been shown to facilitate medication adherence, including using adherence aids (medication organizers or charts), linking the medication-taking process to other daily routines, and simplifying medication regimens. However, research indicates little benefit with adherence aids in this population.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most effective aids should include frequent interactions on a continuous basis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94897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8800" dirty="0" smtClean="0">
                <a:latin typeface="Freestyle Script" pitchFamily="66" charset="0"/>
              </a:rPr>
              <a:t>Questions </a:t>
            </a:r>
          </a:p>
          <a:p>
            <a:pPr marL="0" indent="0" algn="ctr">
              <a:buNone/>
            </a:pPr>
            <a:r>
              <a:rPr lang="en-US" sz="8800" dirty="0" smtClean="0">
                <a:latin typeface="Freestyle Script" pitchFamily="66" charset="0"/>
              </a:rPr>
              <a:t>And</a:t>
            </a:r>
          </a:p>
          <a:p>
            <a:pPr marL="0" indent="0" algn="r">
              <a:buNone/>
            </a:pPr>
            <a:r>
              <a:rPr lang="en-US" sz="8800" dirty="0" smtClean="0">
                <a:latin typeface="Freestyle Script" pitchFamily="66" charset="0"/>
              </a:rPr>
              <a:t>Answers </a:t>
            </a:r>
            <a:endParaRPr lang="en-US" sz="8800" dirty="0">
              <a:latin typeface="Freestyle Scrip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6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Answer</a:t>
            </a:r>
            <a:r>
              <a:rPr lang="en-US" sz="2400" b="1" dirty="0"/>
              <a:t>: </a:t>
            </a:r>
            <a:r>
              <a:rPr lang="en-US" sz="2400" dirty="0"/>
              <a:t>Add </a:t>
            </a:r>
            <a:r>
              <a:rPr lang="en-US" sz="2400" dirty="0" err="1"/>
              <a:t>memantine</a:t>
            </a:r>
            <a:r>
              <a:rPr lang="en-US" sz="2400" dirty="0"/>
              <a:t> 5 mg/d to his current regimen of donepezil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Consequence:</a:t>
            </a:r>
            <a:r>
              <a:rPr lang="en-US" sz="2400" dirty="0"/>
              <a:t> Combination therapy is generally initiated for patients with moderate </a:t>
            </a:r>
            <a:r>
              <a:rPr lang="en-US" sz="2400" dirty="0" smtClean="0"/>
              <a:t>AD</a:t>
            </a:r>
          </a:p>
          <a:p>
            <a:pPr marL="0" indent="0">
              <a:buNone/>
            </a:pPr>
            <a:r>
              <a:rPr lang="en-US" sz="2400" dirty="0"/>
              <a:t>no evidence demonstrating additional benefits and continued safety by increasing the dosage of donepezil to greater than the current maximum dosage of </a:t>
            </a:r>
            <a:r>
              <a:rPr lang="en-US" sz="2400" dirty="0" smtClean="0"/>
              <a:t>20 </a:t>
            </a:r>
            <a:r>
              <a:rPr lang="en-US" sz="2400" dirty="0"/>
              <a:t>mg/d</a:t>
            </a:r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05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Answer: </a:t>
            </a:r>
            <a:r>
              <a:rPr lang="en-US" sz="2400" dirty="0"/>
              <a:t>One small alcoholic drink late in the </a:t>
            </a:r>
            <a:r>
              <a:rPr lang="en-US" sz="2400" dirty="0" smtClean="0"/>
              <a:t>day</a:t>
            </a:r>
          </a:p>
          <a:p>
            <a:pPr marL="0" indent="0">
              <a:buNone/>
            </a:pPr>
            <a:r>
              <a:rPr lang="en-US" sz="2400" b="1" dirty="0" smtClean="0"/>
              <a:t>Explanation: </a:t>
            </a:r>
            <a:r>
              <a:rPr lang="en-US" sz="2400" dirty="0" smtClean="0"/>
              <a:t>behavioral </a:t>
            </a:r>
            <a:r>
              <a:rPr lang="en-US" sz="2400" dirty="0"/>
              <a:t>interventions </a:t>
            </a:r>
            <a:r>
              <a:rPr lang="en-US" sz="2400" dirty="0" smtClean="0"/>
              <a:t>recommended </a:t>
            </a:r>
            <a:r>
              <a:rPr lang="en-US" sz="2400" dirty="0"/>
              <a:t>to help manage </a:t>
            </a:r>
            <a:r>
              <a:rPr lang="en-US" sz="2400" dirty="0" err="1" smtClean="0"/>
              <a:t>sundowning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     limiting </a:t>
            </a:r>
            <a:r>
              <a:rPr lang="en-US" sz="2400" dirty="0"/>
              <a:t>caffeine and sugar intake to before lunch,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providing </a:t>
            </a:r>
            <a:r>
              <a:rPr lang="en-US" sz="2400" dirty="0"/>
              <a:t>light late in the day (either via activities or night lights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an </a:t>
            </a:r>
            <a:r>
              <a:rPr lang="en-US" sz="2400" dirty="0"/>
              <a:t>earlier dinner with a small bedtime </a:t>
            </a:r>
            <a:r>
              <a:rPr lang="en-US" sz="2400" dirty="0" smtClean="0"/>
              <a:t>snack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melatonin </a:t>
            </a:r>
            <a:r>
              <a:rPr lang="en-US" sz="2400" dirty="0"/>
              <a:t>and antipsychotics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strongly </a:t>
            </a:r>
            <a:r>
              <a:rPr lang="en-US" sz="2400" dirty="0"/>
              <a:t>advised to refrain from using any stimulants, alcohol, or nicotine</a:t>
            </a:r>
            <a:endParaRPr lang="en-US" sz="2400" b="1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12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Answer: </a:t>
            </a:r>
            <a:r>
              <a:rPr lang="en-US" sz="2400" dirty="0"/>
              <a:t>Modify </a:t>
            </a:r>
            <a:r>
              <a:rPr lang="en-US" sz="2400" dirty="0" smtClean="0"/>
              <a:t>Mr. A's </a:t>
            </a:r>
            <a:r>
              <a:rPr lang="en-US" sz="2400" dirty="0"/>
              <a:t>home </a:t>
            </a:r>
            <a:r>
              <a:rPr lang="en-US" sz="2400" dirty="0" smtClean="0"/>
              <a:t>environment</a:t>
            </a:r>
          </a:p>
          <a:p>
            <a:pPr marL="0" indent="0">
              <a:buNone/>
            </a:pPr>
            <a:r>
              <a:rPr lang="en-US" sz="2400" b="1" dirty="0"/>
              <a:t>Explanation: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en-US" sz="2000" dirty="0" smtClean="0"/>
              <a:t>Approximately </a:t>
            </a:r>
            <a:r>
              <a:rPr lang="en-US" sz="2000" dirty="0"/>
              <a:t>30% of people over age 65 and living in the community fall each </a:t>
            </a:r>
            <a:r>
              <a:rPr lang="en-US" sz="2000" dirty="0" smtClean="0"/>
              <a:t>year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/>
              <a:t>adults with AD dementia fall more than twice as often as those without </a:t>
            </a:r>
            <a:r>
              <a:rPr lang="en-US" sz="2000" dirty="0" smtClean="0"/>
              <a:t>dementia</a:t>
            </a:r>
          </a:p>
          <a:p>
            <a:pPr marL="0" indent="0">
              <a:buNone/>
            </a:pPr>
            <a:r>
              <a:rPr lang="en-US" sz="2000" dirty="0" smtClean="0"/>
              <a:t>     specific </a:t>
            </a:r>
            <a:r>
              <a:rPr lang="en-US" sz="2000" dirty="0"/>
              <a:t>home modifications can be </a:t>
            </a:r>
            <a:r>
              <a:rPr lang="en-US" sz="2000" dirty="0" smtClean="0"/>
              <a:t>recommended:</a:t>
            </a:r>
          </a:p>
          <a:p>
            <a:pPr marL="0" indent="0">
              <a:buNone/>
            </a:pPr>
            <a:r>
              <a:rPr lang="en-US" sz="2000" dirty="0" smtClean="0"/>
              <a:t>          </a:t>
            </a:r>
            <a:r>
              <a:rPr lang="en-US" sz="2000" dirty="0"/>
              <a:t>removing identified </a:t>
            </a:r>
            <a:r>
              <a:rPr lang="en-US" sz="2000" dirty="0" smtClean="0"/>
              <a:t>hazards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</a:t>
            </a:r>
            <a:r>
              <a:rPr lang="en-US" sz="2000" dirty="0"/>
              <a:t>installing safety devices (handrails and grab bars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</a:t>
            </a:r>
            <a:r>
              <a:rPr lang="en-US" sz="2000" dirty="0"/>
              <a:t>improving </a:t>
            </a:r>
            <a:r>
              <a:rPr lang="en-US" sz="2000" dirty="0" smtClean="0"/>
              <a:t>lighting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/>
              <a:t>supplementation can reduce the elevated risk of falling associated with vitamin D deficiency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05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Answer: </a:t>
            </a:r>
            <a:r>
              <a:rPr lang="en-US" sz="2400" dirty="0"/>
              <a:t>Discontinue both donepezil and </a:t>
            </a:r>
            <a:r>
              <a:rPr lang="en-US" sz="2400" dirty="0" err="1"/>
              <a:t>memantine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b="1" dirty="0"/>
              <a:t>Explanation:</a:t>
            </a:r>
            <a:r>
              <a:rPr lang="en-US" sz="2400" dirty="0"/>
              <a:t> The condition of patients with AD will continue to decline, even with optimized dosages of medications. Although there is evidence supporting the use of </a:t>
            </a:r>
            <a:r>
              <a:rPr lang="en-US" sz="2400" dirty="0" err="1"/>
              <a:t>galantamine</a:t>
            </a:r>
            <a:r>
              <a:rPr lang="en-US" sz="2400" dirty="0"/>
              <a:t> in combination with </a:t>
            </a:r>
            <a:r>
              <a:rPr lang="en-US" sz="2400" dirty="0" err="1"/>
              <a:t>memantine</a:t>
            </a:r>
            <a:r>
              <a:rPr lang="en-US" sz="2400" dirty="0"/>
              <a:t> in patients with early AD,</a:t>
            </a:r>
            <a:r>
              <a:rPr lang="en-US" sz="2400" baseline="30000" dirty="0"/>
              <a:t>[39,40]</a:t>
            </a:r>
            <a:r>
              <a:rPr lang="en-US" sz="2400" dirty="0"/>
              <a:t> there is no evidence supporting the use of 2 </a:t>
            </a:r>
            <a:r>
              <a:rPr lang="en-US" sz="2400" dirty="0" err="1"/>
              <a:t>acetylcholinesterase</a:t>
            </a:r>
            <a:r>
              <a:rPr lang="en-US" sz="2400" dirty="0"/>
              <a:t> inhibitors in combination with </a:t>
            </a:r>
            <a:r>
              <a:rPr lang="en-US" sz="2400" dirty="0" err="1"/>
              <a:t>memantine</a:t>
            </a:r>
            <a:r>
              <a:rPr lang="en-US" sz="2400" dirty="0"/>
              <a:t> for patients with advanced </a:t>
            </a:r>
            <a:r>
              <a:rPr lang="en-US" sz="2400" dirty="0" smtClean="0"/>
              <a:t>AD</a:t>
            </a:r>
          </a:p>
          <a:p>
            <a:pPr marL="0" indent="0">
              <a:buNone/>
            </a:pPr>
            <a:r>
              <a:rPr lang="en-US" sz="2400" dirty="0" smtClean="0"/>
              <a:t>Goal </a:t>
            </a:r>
            <a:r>
              <a:rPr lang="en-US" sz="2400" dirty="0"/>
              <a:t>for treatment of advanced dementia focuses on palliative care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05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Iran Alzheimer’s Association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>
                <a:hlinkClick r:id="rId2"/>
              </a:rPr>
              <a:t>www.iranalz.ir</a:t>
            </a:r>
            <a:endParaRPr lang="en-US" sz="28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Improve patients and families’ quality of life</a:t>
            </a:r>
          </a:p>
          <a:p>
            <a:pPr marL="0" indent="0">
              <a:buNone/>
            </a:pPr>
            <a:r>
              <a:rPr lang="en-US" sz="2000" dirty="0" smtClean="0"/>
              <a:t>Improve knowledge about Alzheimer’s disease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76400"/>
            <a:ext cx="14192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8478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8800" dirty="0" smtClean="0">
                <a:latin typeface="Freestyle Script" pitchFamily="66" charset="0"/>
              </a:rPr>
              <a:t>Questions </a:t>
            </a:r>
          </a:p>
          <a:p>
            <a:pPr marL="0" indent="0" algn="ctr">
              <a:buNone/>
            </a:pPr>
            <a:r>
              <a:rPr lang="en-US" sz="8800" dirty="0" smtClean="0">
                <a:latin typeface="Freestyle Script" pitchFamily="66" charset="0"/>
              </a:rPr>
              <a:t>And</a:t>
            </a:r>
          </a:p>
          <a:p>
            <a:pPr marL="0" indent="0" algn="r">
              <a:buNone/>
            </a:pPr>
            <a:r>
              <a:rPr lang="en-US" sz="8800" dirty="0" smtClean="0">
                <a:latin typeface="Freestyle Script" pitchFamily="66" charset="0"/>
              </a:rPr>
              <a:t>Answers </a:t>
            </a:r>
            <a:endParaRPr lang="en-US" sz="8800" dirty="0">
              <a:latin typeface="Freestyle Scrip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243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 smtClean="0">
              <a:latin typeface="Freestyle Script" pitchFamily="66" charset="0"/>
            </a:endParaRPr>
          </a:p>
          <a:p>
            <a:pPr marL="0" indent="0" algn="ctr">
              <a:buNone/>
            </a:pPr>
            <a:r>
              <a:rPr lang="en-US" sz="5400" dirty="0" smtClean="0">
                <a:latin typeface="Freestyle Script" pitchFamily="66" charset="0"/>
              </a:rPr>
              <a:t>Thank you </a:t>
            </a:r>
          </a:p>
          <a:p>
            <a:pPr marL="0" indent="0" algn="ctr">
              <a:buNone/>
            </a:pPr>
            <a:r>
              <a:rPr lang="en-US" sz="5400" dirty="0" smtClean="0">
                <a:latin typeface="Freestyle Script" pitchFamily="66" charset="0"/>
              </a:rPr>
              <a:t>For </a:t>
            </a:r>
          </a:p>
          <a:p>
            <a:pPr marL="0" indent="0" algn="ctr">
              <a:buNone/>
            </a:pPr>
            <a:r>
              <a:rPr lang="en-US" sz="5400" dirty="0" smtClean="0">
                <a:latin typeface="Freestyle Script" pitchFamily="66" charset="0"/>
              </a:rPr>
              <a:t>Your attention</a:t>
            </a:r>
            <a:endParaRPr lang="en-US" sz="5400" dirty="0">
              <a:latin typeface="Freestyle Script" pitchFamily="66" charset="0"/>
            </a:endParaRPr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05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Epidemiplogy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-Once considered a rare disorder      </a:t>
            </a:r>
            <a:r>
              <a:rPr lang="en-US" sz="2400" dirty="0" smtClean="0">
                <a:sym typeface="Wingdings 3"/>
              </a:rPr>
              <a:t></a:t>
            </a:r>
            <a:r>
              <a:rPr lang="en-US" sz="2400" dirty="0" smtClean="0"/>
              <a:t>     now seen as a major public health problem that is seriously affecting millions of older people and their families</a:t>
            </a:r>
          </a:p>
          <a:p>
            <a:pPr>
              <a:buNone/>
            </a:pPr>
            <a:r>
              <a:rPr lang="en-US" sz="2400" dirty="0" smtClean="0"/>
              <a:t>-Prevalence is rapidly increasing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-Age is the leading risk factor     </a:t>
            </a:r>
            <a:r>
              <a:rPr lang="en-US" sz="2400" dirty="0" smtClean="0">
                <a:sym typeface="Wingdings 3"/>
              </a:rPr>
              <a:t>     prevalence doubles every 5 y</a:t>
            </a:r>
          </a:p>
          <a:p>
            <a:pPr>
              <a:buNone/>
            </a:pPr>
            <a:r>
              <a:rPr lang="en-US" sz="2400" dirty="0" smtClean="0"/>
              <a:t>-Worldwide, nearly 35.6 million people live with dementia</a:t>
            </a:r>
          </a:p>
          <a:p>
            <a:pPr>
              <a:buNone/>
            </a:pPr>
            <a:r>
              <a:rPr lang="en-US" sz="2400" dirty="0" smtClean="0"/>
              <a:t>-This number is expected to double by 2030 (65.7 million) and more than triple by 2050 (115.4 million)</a:t>
            </a:r>
          </a:p>
          <a:p>
            <a:pPr>
              <a:buNone/>
            </a:pPr>
            <a:r>
              <a:rPr lang="en-US" sz="2400" dirty="0" smtClean="0"/>
              <a:t>-In Iran: about  500,000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971800"/>
            <a:ext cx="29622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Epidemiplogy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Alzheimer's disease: 50-75%</a:t>
            </a:r>
          </a:p>
          <a:p>
            <a:pPr>
              <a:buNone/>
            </a:pPr>
            <a:r>
              <a:rPr lang="en-US" sz="2400" dirty="0" err="1" smtClean="0"/>
              <a:t>Lewy</a:t>
            </a:r>
            <a:r>
              <a:rPr lang="en-US" sz="2400" dirty="0" smtClean="0"/>
              <a:t> body dementia: 15-35%</a:t>
            </a:r>
          </a:p>
          <a:p>
            <a:pPr>
              <a:buNone/>
            </a:pPr>
            <a:r>
              <a:rPr lang="en-US" sz="2400" dirty="0" smtClean="0"/>
              <a:t>Vascular dementia: 5-20%</a:t>
            </a:r>
          </a:p>
          <a:p>
            <a:pPr>
              <a:buNone/>
            </a:pPr>
            <a:r>
              <a:rPr lang="en-US" sz="2400" dirty="0" err="1" smtClean="0"/>
              <a:t>Frontotemporal</a:t>
            </a:r>
            <a:r>
              <a:rPr lang="en-US" sz="2400" dirty="0" smtClean="0"/>
              <a:t> dementia: 5%</a:t>
            </a: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Epidemiplogy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Risk factors: 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200" dirty="0" smtClean="0">
                <a:solidFill>
                  <a:srgbClr val="FF0000"/>
                </a:solidFill>
              </a:rPr>
              <a:t>age</a:t>
            </a:r>
          </a:p>
          <a:p>
            <a:pPr>
              <a:buNone/>
            </a:pPr>
            <a:r>
              <a:rPr lang="en-US" sz="2200" dirty="0" smtClean="0"/>
              <a:t>     female gender</a:t>
            </a:r>
          </a:p>
          <a:p>
            <a:pPr>
              <a:buNone/>
            </a:pPr>
            <a:r>
              <a:rPr lang="en-US" sz="2200" dirty="0" smtClean="0"/>
              <a:t>     hypertension/ hypotension in old age</a:t>
            </a:r>
          </a:p>
          <a:p>
            <a:pPr>
              <a:buNone/>
            </a:pPr>
            <a:r>
              <a:rPr lang="en-US" sz="2200" dirty="0" smtClean="0"/>
              <a:t>     elevated BMI in midlife</a:t>
            </a:r>
          </a:p>
          <a:p>
            <a:pPr>
              <a:buNone/>
            </a:pPr>
            <a:r>
              <a:rPr lang="en-US" sz="2200" dirty="0" smtClean="0"/>
              <a:t>     diabetes</a:t>
            </a:r>
          </a:p>
          <a:p>
            <a:pPr>
              <a:buNone/>
            </a:pPr>
            <a:r>
              <a:rPr lang="en-US" sz="2200" dirty="0" smtClean="0"/>
              <a:t>     hyperlipidemia</a:t>
            </a:r>
          </a:p>
          <a:p>
            <a:pPr>
              <a:buNone/>
            </a:pPr>
            <a:r>
              <a:rPr lang="en-US" sz="2200" dirty="0" smtClean="0"/>
              <a:t>     cerebrovascular disease</a:t>
            </a:r>
          </a:p>
          <a:p>
            <a:pPr>
              <a:buNone/>
            </a:pPr>
            <a:r>
              <a:rPr lang="en-US" sz="2200" dirty="0" smtClean="0"/>
              <a:t>     congestive heart failure</a:t>
            </a:r>
          </a:p>
          <a:p>
            <a:pPr>
              <a:buNone/>
            </a:pPr>
            <a:r>
              <a:rPr lang="en-US" sz="2200" dirty="0" smtClean="0"/>
              <a:t>     atrial fibrillation</a:t>
            </a:r>
          </a:p>
          <a:p>
            <a:pPr>
              <a:buNone/>
            </a:pPr>
            <a:r>
              <a:rPr lang="en-US" sz="2200" dirty="0" smtClean="0"/>
              <a:t>     excessive alcohol intake</a:t>
            </a:r>
          </a:p>
          <a:p>
            <a:pPr>
              <a:buNone/>
            </a:pPr>
            <a:r>
              <a:rPr lang="en-US" sz="2200" dirty="0" smtClean="0"/>
              <a:t>     dietary intake of saturated fat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Epidemiplogy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Protective factors: </a:t>
            </a:r>
          </a:p>
          <a:p>
            <a:pPr>
              <a:buNone/>
            </a:pPr>
            <a:r>
              <a:rPr lang="en-US" sz="2200" dirty="0" smtClean="0"/>
              <a:t>     omega 3 fish oil</a:t>
            </a:r>
          </a:p>
          <a:p>
            <a:pPr>
              <a:buNone/>
            </a:pPr>
            <a:r>
              <a:rPr lang="en-US" sz="2200" dirty="0" smtClean="0"/>
              <a:t>     statins ?</a:t>
            </a:r>
          </a:p>
          <a:p>
            <a:pPr>
              <a:buNone/>
            </a:pPr>
            <a:r>
              <a:rPr lang="en-US" sz="2200" dirty="0" smtClean="0"/>
              <a:t>     more years of formal education</a:t>
            </a:r>
          </a:p>
          <a:p>
            <a:pPr>
              <a:buNone/>
            </a:pPr>
            <a:r>
              <a:rPr lang="en-US" sz="2200" dirty="0" smtClean="0"/>
              <a:t>     good social network</a:t>
            </a:r>
          </a:p>
          <a:p>
            <a:pPr>
              <a:buNone/>
            </a:pPr>
            <a:r>
              <a:rPr lang="en-US" sz="2200" dirty="0" smtClean="0"/>
              <a:t>     mentally stimulating activities</a:t>
            </a:r>
          </a:p>
          <a:p>
            <a:pPr>
              <a:buNone/>
            </a:pPr>
            <a:r>
              <a:rPr lang="en-US" sz="2200" dirty="0" smtClean="0"/>
              <a:t>     exercising regularly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Etiology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Neurodegenerative disorders:</a:t>
            </a:r>
          </a:p>
          <a:p>
            <a:pPr>
              <a:buNone/>
            </a:pPr>
            <a:r>
              <a:rPr lang="en-US" sz="2400" dirty="0" smtClean="0"/>
              <a:t>          Alzheimer's disease (AD): the most common</a:t>
            </a:r>
          </a:p>
          <a:p>
            <a:pPr>
              <a:buNone/>
            </a:pPr>
            <a:r>
              <a:rPr lang="en-US" sz="2400" dirty="0" smtClean="0"/>
              <a:t>          dementia of </a:t>
            </a:r>
            <a:r>
              <a:rPr lang="en-US" sz="2400" dirty="0" err="1" smtClean="0"/>
              <a:t>Lewy</a:t>
            </a:r>
            <a:r>
              <a:rPr lang="en-US" sz="2400" dirty="0" smtClean="0"/>
              <a:t> body (DLB)</a:t>
            </a:r>
          </a:p>
          <a:p>
            <a:pPr>
              <a:buNone/>
            </a:pPr>
            <a:r>
              <a:rPr lang="en-US" sz="2400" dirty="0" smtClean="0"/>
              <a:t>          Vascular </a:t>
            </a:r>
            <a:r>
              <a:rPr lang="en-US" sz="2400" dirty="0" smtClean="0"/>
              <a:t>disease (VD)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Frontotemporal</a:t>
            </a:r>
            <a:r>
              <a:rPr lang="en-US" sz="2400" dirty="0" smtClean="0"/>
              <a:t> dementia (FTD)</a:t>
            </a:r>
          </a:p>
          <a:p>
            <a:pPr>
              <a:buNone/>
            </a:pPr>
            <a:r>
              <a:rPr lang="en-US" sz="2400" dirty="0" smtClean="0"/>
              <a:t>          Parkinson’s disease</a:t>
            </a:r>
          </a:p>
          <a:p>
            <a:pPr>
              <a:buNone/>
            </a:pPr>
            <a:r>
              <a:rPr lang="en-US" sz="2400" dirty="0" smtClean="0"/>
              <a:t>          Huntington’s disease</a:t>
            </a:r>
          </a:p>
          <a:p>
            <a:pPr>
              <a:buNone/>
            </a:pPr>
            <a:r>
              <a:rPr lang="en-US" sz="2400" dirty="0" smtClean="0"/>
              <a:t>Other neurological disorders</a:t>
            </a:r>
          </a:p>
          <a:p>
            <a:pPr>
              <a:buNone/>
            </a:pPr>
            <a:r>
              <a:rPr lang="en-US" sz="2400" dirty="0" err="1" smtClean="0"/>
              <a:t>Endocrinopathies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Infections</a:t>
            </a:r>
          </a:p>
          <a:p>
            <a:pPr>
              <a:buNone/>
            </a:pPr>
            <a:r>
              <a:rPr lang="en-US" sz="2400" dirty="0" smtClean="0"/>
              <a:t>Vitamin B</a:t>
            </a:r>
            <a:r>
              <a:rPr lang="en-US" sz="2400" baseline="-25000" dirty="0" smtClean="0"/>
              <a:t>12</a:t>
            </a:r>
            <a:r>
              <a:rPr lang="en-US" sz="2400" dirty="0" smtClean="0"/>
              <a:t> deficiency</a:t>
            </a:r>
            <a:endParaRPr lang="en-US" sz="2400" dirty="0"/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Diagnosis and clinical features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400" b="1" dirty="0" smtClean="0"/>
              <a:t>DSM-IV-TR diagnostic criteria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A</a:t>
            </a:r>
            <a:r>
              <a:rPr lang="en-US" sz="2400" dirty="0"/>
              <a:t>. The development of multiple cognitive deficits manifested </a:t>
            </a:r>
            <a:r>
              <a:rPr lang="en-US" sz="2400" dirty="0" smtClean="0"/>
              <a:t>by both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 smtClean="0"/>
              <a:t>     (</a:t>
            </a:r>
            <a:r>
              <a:rPr lang="en-US" sz="2400" dirty="0"/>
              <a:t>1) Memory impairment (impaired ability to learn </a:t>
            </a:r>
            <a:r>
              <a:rPr lang="en-US" sz="2400" dirty="0" smtClean="0"/>
              <a:t>new information </a:t>
            </a:r>
            <a:r>
              <a:rPr lang="en-US" sz="2400" dirty="0"/>
              <a:t>or to recall previously learned information)</a:t>
            </a:r>
          </a:p>
          <a:p>
            <a:pPr marL="0" indent="0">
              <a:buNone/>
            </a:pPr>
            <a:r>
              <a:rPr lang="en-US" sz="2400" dirty="0" smtClean="0"/>
              <a:t>     (</a:t>
            </a:r>
            <a:r>
              <a:rPr lang="en-US" sz="2400" dirty="0"/>
              <a:t>2) One (or more) of the following cognitive disturbances:</a:t>
            </a:r>
          </a:p>
          <a:p>
            <a:pPr marL="0" indent="0">
              <a:buNone/>
            </a:pPr>
            <a:r>
              <a:rPr lang="en-US" sz="2400" dirty="0" smtClean="0"/>
              <a:t>          (</a:t>
            </a:r>
            <a:r>
              <a:rPr lang="en-US" sz="2400" dirty="0"/>
              <a:t>a) Aphasia (language disturbance)</a:t>
            </a:r>
          </a:p>
          <a:p>
            <a:pPr marL="0" indent="0">
              <a:buNone/>
            </a:pPr>
            <a:r>
              <a:rPr lang="en-US" sz="2400" dirty="0" smtClean="0"/>
              <a:t>          (</a:t>
            </a:r>
            <a:r>
              <a:rPr lang="en-US" sz="2400" dirty="0"/>
              <a:t>b) Apraxia (impaired ability to carry out motor </a:t>
            </a:r>
            <a:r>
              <a:rPr lang="en-US" sz="2400" dirty="0" smtClean="0"/>
              <a:t>activities, despite </a:t>
            </a:r>
            <a:r>
              <a:rPr lang="en-US" sz="2400" dirty="0"/>
              <a:t>intact motor function)</a:t>
            </a:r>
          </a:p>
          <a:p>
            <a:pPr marL="0" indent="0">
              <a:buNone/>
            </a:pPr>
            <a:r>
              <a:rPr lang="en-US" sz="2400" dirty="0" smtClean="0"/>
              <a:t>          (</a:t>
            </a:r>
            <a:r>
              <a:rPr lang="en-US" sz="2400" dirty="0"/>
              <a:t>c) </a:t>
            </a:r>
            <a:r>
              <a:rPr lang="en-US" sz="2400" dirty="0" err="1"/>
              <a:t>Agnosia</a:t>
            </a:r>
            <a:r>
              <a:rPr lang="en-US" sz="2400" dirty="0"/>
              <a:t> (failure to recognize or to identify objects, </a:t>
            </a:r>
            <a:r>
              <a:rPr lang="en-US" sz="2400" dirty="0" smtClean="0"/>
              <a:t>despite intact </a:t>
            </a:r>
            <a:r>
              <a:rPr lang="en-US" sz="2400" dirty="0"/>
              <a:t>sensory function)</a:t>
            </a:r>
          </a:p>
          <a:p>
            <a:pPr marL="0" indent="0">
              <a:buNone/>
            </a:pPr>
            <a:r>
              <a:rPr lang="en-US" sz="2400" dirty="0" smtClean="0"/>
              <a:t>          (</a:t>
            </a:r>
            <a:r>
              <a:rPr lang="en-US" sz="2400" dirty="0"/>
              <a:t>d) Disturbance in executive functioning (i.e., </a:t>
            </a:r>
            <a:r>
              <a:rPr lang="en-US" sz="2400" dirty="0" smtClean="0"/>
              <a:t>planning, organizing</a:t>
            </a:r>
            <a:r>
              <a:rPr lang="en-US" sz="2400" dirty="0"/>
              <a:t>, sequencing, or abstracting)</a:t>
            </a:r>
          </a:p>
          <a:p>
            <a:pPr marL="0" indent="0">
              <a:buNone/>
            </a:pPr>
            <a:r>
              <a:rPr lang="en-US" sz="2400" dirty="0"/>
              <a:t>B. The cognitive deficits in Criteria A1 and A2 each </a:t>
            </a:r>
            <a:r>
              <a:rPr lang="en-US" sz="2400" dirty="0" smtClean="0"/>
              <a:t>cause significant </a:t>
            </a:r>
            <a:r>
              <a:rPr lang="en-US" sz="2400" dirty="0"/>
              <a:t>impairment in social or occupational functioning </a:t>
            </a:r>
            <a:r>
              <a:rPr lang="en-US" sz="2400" dirty="0" smtClean="0"/>
              <a:t>and represent </a:t>
            </a:r>
            <a:r>
              <a:rPr lang="en-US" sz="2400" dirty="0"/>
              <a:t>a significant decline from a previous level </a:t>
            </a:r>
            <a:r>
              <a:rPr lang="en-US" sz="2400" dirty="0" smtClean="0"/>
              <a:t>of functioning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C. The deficits do not occur exclusively during the course of </a:t>
            </a:r>
            <a:r>
              <a:rPr lang="en-US" sz="2400" dirty="0" smtClean="0"/>
              <a:t>a delirium</a:t>
            </a:r>
            <a:r>
              <a:rPr lang="en-US" sz="2400" dirty="0"/>
              <a:t>.</a:t>
            </a:r>
          </a:p>
        </p:txBody>
      </p:sp>
      <p:pic>
        <p:nvPicPr>
          <p:cNvPr id="7" name="Picture 6" descr="Purple_ribb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525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385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1544</Words>
  <Application>Microsoft Office PowerPoint</Application>
  <PresentationFormat>On-screen Show (4:3)</PresentationFormat>
  <Paragraphs>367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Dementia</vt:lpstr>
      <vt:lpstr>dementia</vt:lpstr>
      <vt:lpstr>What is dementia?</vt:lpstr>
      <vt:lpstr>Epidemiplogy</vt:lpstr>
      <vt:lpstr>Epidemiplogy</vt:lpstr>
      <vt:lpstr>Epidemiplogy</vt:lpstr>
      <vt:lpstr>Epidemiplogy</vt:lpstr>
      <vt:lpstr>Etiology </vt:lpstr>
      <vt:lpstr>Diagnosis and clinical features</vt:lpstr>
      <vt:lpstr>Diagnosis and clinical features</vt:lpstr>
      <vt:lpstr>Diagnosis and clinical features</vt:lpstr>
      <vt:lpstr>Diagnosis and clinical features</vt:lpstr>
      <vt:lpstr>Diagnosis and clinical features</vt:lpstr>
      <vt:lpstr>Diagnosis and clinical features</vt:lpstr>
      <vt:lpstr>Diagnosis and clinical features</vt:lpstr>
      <vt:lpstr>Diagnosis and clinical features</vt:lpstr>
      <vt:lpstr>Paraclinical Studies</vt:lpstr>
      <vt:lpstr>Differential Diagnosis</vt:lpstr>
      <vt:lpstr>Treatment</vt:lpstr>
      <vt:lpstr>Treatment</vt:lpstr>
      <vt:lpstr>Treatment</vt:lpstr>
      <vt:lpstr>Slide 22</vt:lpstr>
      <vt:lpstr>Case 1</vt:lpstr>
      <vt:lpstr>Case 1</vt:lpstr>
      <vt:lpstr>Case 1</vt:lpstr>
      <vt:lpstr>Case 1</vt:lpstr>
      <vt:lpstr>Case 1</vt:lpstr>
      <vt:lpstr>Case 1</vt:lpstr>
      <vt:lpstr>Case 1</vt:lpstr>
      <vt:lpstr>Case 1</vt:lpstr>
      <vt:lpstr>Case 1</vt:lpstr>
      <vt:lpstr>Slide 32</vt:lpstr>
      <vt:lpstr>Case 2 </vt:lpstr>
      <vt:lpstr>Case 2 </vt:lpstr>
      <vt:lpstr>Case 2</vt:lpstr>
      <vt:lpstr>Case 2</vt:lpstr>
      <vt:lpstr>Iran Alzheimer’s Association</vt:lpstr>
      <vt:lpstr>Slide 38</vt:lpstr>
      <vt:lpstr>Slide 39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zarook</cp:lastModifiedBy>
  <cp:revision>47</cp:revision>
  <dcterms:created xsi:type="dcterms:W3CDTF">2013-05-19T14:00:26Z</dcterms:created>
  <dcterms:modified xsi:type="dcterms:W3CDTF">2013-06-13T04:20:34Z</dcterms:modified>
</cp:coreProperties>
</file>